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1"/>
  </p:notesMasterIdLst>
  <p:sldIdLst>
    <p:sldId id="258" r:id="rId2"/>
    <p:sldId id="257" r:id="rId3"/>
    <p:sldId id="281" r:id="rId4"/>
    <p:sldId id="260" r:id="rId5"/>
    <p:sldId id="283" r:id="rId6"/>
    <p:sldId id="26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339" r:id="rId63"/>
    <p:sldId id="340" r:id="rId64"/>
    <p:sldId id="341" r:id="rId65"/>
    <p:sldId id="342" r:id="rId66"/>
    <p:sldId id="343" r:id="rId67"/>
    <p:sldId id="344" r:id="rId68"/>
    <p:sldId id="345" r:id="rId69"/>
    <p:sldId id="346" r:id="rId70"/>
    <p:sldId id="347" r:id="rId71"/>
    <p:sldId id="348" r:id="rId72"/>
    <p:sldId id="349" r:id="rId73"/>
    <p:sldId id="350" r:id="rId74"/>
    <p:sldId id="351" r:id="rId75"/>
    <p:sldId id="352" r:id="rId76"/>
    <p:sldId id="353" r:id="rId77"/>
    <p:sldId id="354" r:id="rId78"/>
    <p:sldId id="355" r:id="rId79"/>
    <p:sldId id="356" r:id="rId80"/>
    <p:sldId id="357" r:id="rId81"/>
    <p:sldId id="358" r:id="rId82"/>
    <p:sldId id="359" r:id="rId83"/>
    <p:sldId id="360" r:id="rId84"/>
    <p:sldId id="361" r:id="rId85"/>
    <p:sldId id="362" r:id="rId86"/>
    <p:sldId id="363" r:id="rId87"/>
    <p:sldId id="364" r:id="rId88"/>
    <p:sldId id="365" r:id="rId89"/>
    <p:sldId id="259" r:id="rId90"/>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Q.H.K. 2015" initials="Q2"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380"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3-04T01:16:13.921" idx="2">
    <p:pos x="-27" y="741"/>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7FFC6A-F895-4756-ADD3-E86BDF5434AE}" type="doc">
      <dgm:prSet loTypeId="urn:microsoft.com/office/officeart/2005/8/layout/chevron2" loCatId="list" qsTypeId="urn:microsoft.com/office/officeart/2005/8/quickstyle/3d4" qsCatId="3D" csTypeId="urn:microsoft.com/office/officeart/2005/8/colors/accent1_2" csCatId="accent1" phldr="1"/>
      <dgm:spPr/>
      <dgm:t>
        <a:bodyPr/>
        <a:lstStyle/>
        <a:p>
          <a:endParaRPr lang="ru-RU"/>
        </a:p>
      </dgm:t>
    </dgm:pt>
    <dgm:pt modelId="{B3754E47-B14F-4E41-8744-8361B924EA0F}">
      <dgm:prSet phldrT="[Текст]" custT="1"/>
      <dgm:spPr/>
      <dgm:t>
        <a:bodyPr/>
        <a:lstStyle/>
        <a:p>
          <a:r>
            <a:rPr lang="ru-RU" sz="1700" b="1" dirty="0" smtClean="0">
              <a:latin typeface="Times New Roman" pitchFamily="18" charset="0"/>
              <a:cs typeface="Times New Roman" pitchFamily="18" charset="0"/>
            </a:rPr>
            <a:t>1.</a:t>
          </a:r>
          <a:endParaRPr lang="ru-RU" sz="1700" b="1" dirty="0">
            <a:latin typeface="Times New Roman" pitchFamily="18" charset="0"/>
            <a:cs typeface="Times New Roman" pitchFamily="18" charset="0"/>
          </a:endParaRPr>
        </a:p>
      </dgm:t>
    </dgm:pt>
    <dgm:pt modelId="{D40E9559-1ED3-4FC1-8A23-0113179875BE}" type="parTrans" cxnId="{F1943B8A-1F22-424B-9784-D92C733E4A49}">
      <dgm:prSet/>
      <dgm:spPr/>
      <dgm:t>
        <a:bodyPr/>
        <a:lstStyle/>
        <a:p>
          <a:endParaRPr lang="ru-RU" sz="1700" b="1">
            <a:latin typeface="Arial" pitchFamily="34" charset="0"/>
            <a:cs typeface="Arial" pitchFamily="34" charset="0"/>
          </a:endParaRPr>
        </a:p>
      </dgm:t>
    </dgm:pt>
    <dgm:pt modelId="{10336DC8-CA47-4E00-813D-9A582506C636}" type="sibTrans" cxnId="{F1943B8A-1F22-424B-9784-D92C733E4A49}">
      <dgm:prSet/>
      <dgm:spPr/>
      <dgm:t>
        <a:bodyPr/>
        <a:lstStyle/>
        <a:p>
          <a:endParaRPr lang="ru-RU" sz="1700" b="1">
            <a:latin typeface="Arial" pitchFamily="34" charset="0"/>
            <a:cs typeface="Arial" pitchFamily="34" charset="0"/>
          </a:endParaRPr>
        </a:p>
      </dgm:t>
    </dgm:pt>
    <dgm:pt modelId="{72454B8C-A9A3-45D0-871A-55E50423641B}">
      <dgm:prSet phldrT="[Текст]" custT="1">
        <dgm:style>
          <a:lnRef idx="1">
            <a:schemeClr val="accent4"/>
          </a:lnRef>
          <a:fillRef idx="2">
            <a:schemeClr val="accent4"/>
          </a:fillRef>
          <a:effectRef idx="1">
            <a:schemeClr val="accent4"/>
          </a:effectRef>
          <a:fontRef idx="minor">
            <a:schemeClr val="dk1"/>
          </a:fontRef>
        </dgm:style>
      </dgm:prSet>
      <dgm:spPr/>
      <dgm:t>
        <a:bodyPr/>
        <a:lstStyle/>
        <a:p>
          <a:r>
            <a:rPr lang="uz-Cyrl-UZ" sz="2200" baseline="0" dirty="0" smtClean="0"/>
            <a:t>«Fozil odamlar shahri» </a:t>
          </a:r>
          <a:endParaRPr lang="ru-RU" sz="2200" b="1" baseline="0" dirty="0">
            <a:latin typeface="Times New Roman" pitchFamily="18" charset="0"/>
            <a:cs typeface="Times New Roman" pitchFamily="18" charset="0"/>
          </a:endParaRPr>
        </a:p>
      </dgm:t>
    </dgm:pt>
    <dgm:pt modelId="{10021B05-E148-4444-A859-C2B3A011624F}" type="parTrans" cxnId="{21656CAD-C895-467D-84CA-B9EA44801DD2}">
      <dgm:prSet/>
      <dgm:spPr/>
      <dgm:t>
        <a:bodyPr/>
        <a:lstStyle/>
        <a:p>
          <a:endParaRPr lang="ru-RU" sz="1700" b="1">
            <a:latin typeface="Arial" pitchFamily="34" charset="0"/>
            <a:cs typeface="Arial" pitchFamily="34" charset="0"/>
          </a:endParaRPr>
        </a:p>
      </dgm:t>
    </dgm:pt>
    <dgm:pt modelId="{C399D2D0-B638-4B09-B9B7-BBB780EB9745}" type="sibTrans" cxnId="{21656CAD-C895-467D-84CA-B9EA44801DD2}">
      <dgm:prSet/>
      <dgm:spPr/>
      <dgm:t>
        <a:bodyPr/>
        <a:lstStyle/>
        <a:p>
          <a:endParaRPr lang="ru-RU" sz="1700" b="1">
            <a:latin typeface="Arial" pitchFamily="34" charset="0"/>
            <a:cs typeface="Arial" pitchFamily="34" charset="0"/>
          </a:endParaRPr>
        </a:p>
      </dgm:t>
    </dgm:pt>
    <dgm:pt modelId="{86F80B26-F856-487B-A75E-AE976351F02F}">
      <dgm:prSet phldrT="[Текст]" custT="1"/>
      <dgm:spPr/>
      <dgm:t>
        <a:bodyPr/>
        <a:lstStyle/>
        <a:p>
          <a:r>
            <a:rPr lang="ru-RU" sz="1700" b="1" dirty="0" smtClean="0">
              <a:latin typeface="Times New Roman" pitchFamily="18" charset="0"/>
              <a:cs typeface="Times New Roman" pitchFamily="18" charset="0"/>
            </a:rPr>
            <a:t>2.</a:t>
          </a:r>
          <a:endParaRPr lang="ru-RU" sz="1700" b="1" dirty="0">
            <a:latin typeface="Times New Roman" pitchFamily="18" charset="0"/>
            <a:cs typeface="Times New Roman" pitchFamily="18" charset="0"/>
          </a:endParaRPr>
        </a:p>
      </dgm:t>
    </dgm:pt>
    <dgm:pt modelId="{2F1C4FBD-DDCA-4EB4-BDC4-993C023DECE6}" type="parTrans" cxnId="{8F66ECF0-C78E-4AFC-B295-9B605C5EDDFD}">
      <dgm:prSet/>
      <dgm:spPr/>
      <dgm:t>
        <a:bodyPr/>
        <a:lstStyle/>
        <a:p>
          <a:endParaRPr lang="ru-RU" sz="1700" b="1">
            <a:latin typeface="Arial" pitchFamily="34" charset="0"/>
            <a:cs typeface="Arial" pitchFamily="34" charset="0"/>
          </a:endParaRPr>
        </a:p>
      </dgm:t>
    </dgm:pt>
    <dgm:pt modelId="{6EE62441-D793-4483-98E7-8212EF52E6C6}" type="sibTrans" cxnId="{8F66ECF0-C78E-4AFC-B295-9B605C5EDDFD}">
      <dgm:prSet/>
      <dgm:spPr/>
      <dgm:t>
        <a:bodyPr/>
        <a:lstStyle/>
        <a:p>
          <a:endParaRPr lang="ru-RU" sz="1700" b="1">
            <a:latin typeface="Arial" pitchFamily="34" charset="0"/>
            <a:cs typeface="Arial" pitchFamily="34" charset="0"/>
          </a:endParaRPr>
        </a:p>
      </dgm:t>
    </dgm:pt>
    <dgm:pt modelId="{3DC27705-198A-488E-ADE1-78E871826590}">
      <dgm:prSet phldrT="[Текст]" custT="1">
        <dgm:style>
          <a:lnRef idx="1">
            <a:schemeClr val="accent4"/>
          </a:lnRef>
          <a:fillRef idx="2">
            <a:schemeClr val="accent4"/>
          </a:fillRef>
          <a:effectRef idx="1">
            <a:schemeClr val="accent4"/>
          </a:effectRef>
          <a:fontRef idx="minor">
            <a:schemeClr val="dk1"/>
          </a:fontRef>
        </dgm:style>
      </dgm:prSet>
      <dgm:spPr/>
      <dgm:t>
        <a:bodyPr/>
        <a:lstStyle/>
        <a:p>
          <a:r>
            <a:rPr lang="uz-Cyrl-UZ" sz="2200" dirty="0" smtClean="0"/>
            <a:t>«Baxt saodatga erishuv yo‘llari haqida risola»</a:t>
          </a:r>
          <a:endParaRPr lang="ru-RU" sz="2200" b="1" dirty="0">
            <a:latin typeface="Times New Roman" pitchFamily="18" charset="0"/>
            <a:cs typeface="Times New Roman" pitchFamily="18" charset="0"/>
          </a:endParaRPr>
        </a:p>
      </dgm:t>
    </dgm:pt>
    <dgm:pt modelId="{3D70714D-2191-464D-9FD6-C67859E579EC}" type="parTrans" cxnId="{A2F2B22C-0D37-4988-B472-BC31ACCAFF3F}">
      <dgm:prSet/>
      <dgm:spPr/>
      <dgm:t>
        <a:bodyPr/>
        <a:lstStyle/>
        <a:p>
          <a:endParaRPr lang="ru-RU" sz="1700" b="1">
            <a:latin typeface="Arial" pitchFamily="34" charset="0"/>
            <a:cs typeface="Arial" pitchFamily="34" charset="0"/>
          </a:endParaRPr>
        </a:p>
      </dgm:t>
    </dgm:pt>
    <dgm:pt modelId="{60735EB5-F98E-43A7-8A33-88777EFB9216}" type="sibTrans" cxnId="{A2F2B22C-0D37-4988-B472-BC31ACCAFF3F}">
      <dgm:prSet/>
      <dgm:spPr/>
      <dgm:t>
        <a:bodyPr/>
        <a:lstStyle/>
        <a:p>
          <a:endParaRPr lang="ru-RU" sz="1700" b="1">
            <a:latin typeface="Arial" pitchFamily="34" charset="0"/>
            <a:cs typeface="Arial" pitchFamily="34" charset="0"/>
          </a:endParaRPr>
        </a:p>
      </dgm:t>
    </dgm:pt>
    <dgm:pt modelId="{0C2FC61D-C628-430B-B5AC-5EA483E61EC9}">
      <dgm:prSet phldrT="[Текст]" custT="1"/>
      <dgm:spPr/>
      <dgm:t>
        <a:bodyPr/>
        <a:lstStyle/>
        <a:p>
          <a:r>
            <a:rPr lang="ru-RU" sz="1700" b="1" dirty="0" smtClean="0">
              <a:latin typeface="Times New Roman" pitchFamily="18" charset="0"/>
              <a:cs typeface="Times New Roman" pitchFamily="18" charset="0"/>
            </a:rPr>
            <a:t>3.</a:t>
          </a:r>
          <a:endParaRPr lang="ru-RU" sz="1700" b="1" dirty="0">
            <a:latin typeface="Times New Roman" pitchFamily="18" charset="0"/>
            <a:cs typeface="Times New Roman" pitchFamily="18" charset="0"/>
          </a:endParaRPr>
        </a:p>
      </dgm:t>
    </dgm:pt>
    <dgm:pt modelId="{065E28C5-4C45-47AA-AD47-8B60647CA05C}" type="parTrans" cxnId="{536A168E-884F-44D2-AE47-06FE71190C0C}">
      <dgm:prSet/>
      <dgm:spPr/>
      <dgm:t>
        <a:bodyPr/>
        <a:lstStyle/>
        <a:p>
          <a:endParaRPr lang="ru-RU" sz="1700" b="1">
            <a:latin typeface="Arial" pitchFamily="34" charset="0"/>
            <a:cs typeface="Arial" pitchFamily="34" charset="0"/>
          </a:endParaRPr>
        </a:p>
      </dgm:t>
    </dgm:pt>
    <dgm:pt modelId="{3BCF1649-4B45-44F1-9B1E-565138C8D64A}" type="sibTrans" cxnId="{536A168E-884F-44D2-AE47-06FE71190C0C}">
      <dgm:prSet/>
      <dgm:spPr/>
      <dgm:t>
        <a:bodyPr/>
        <a:lstStyle/>
        <a:p>
          <a:endParaRPr lang="ru-RU" sz="1700" b="1">
            <a:latin typeface="Arial" pitchFamily="34" charset="0"/>
            <a:cs typeface="Arial" pitchFamily="34" charset="0"/>
          </a:endParaRPr>
        </a:p>
      </dgm:t>
    </dgm:pt>
    <dgm:pt modelId="{1F95D445-6CE7-43B4-919B-026B21F3A9D0}">
      <dgm:prSet phldrT="[Текст]" custT="1">
        <dgm:style>
          <a:lnRef idx="1">
            <a:schemeClr val="accent4"/>
          </a:lnRef>
          <a:fillRef idx="2">
            <a:schemeClr val="accent4"/>
          </a:fillRef>
          <a:effectRef idx="1">
            <a:schemeClr val="accent4"/>
          </a:effectRef>
          <a:fontRef idx="minor">
            <a:schemeClr val="dk1"/>
          </a:fontRef>
        </dgm:style>
      </dgm:prSet>
      <dgm:spPr/>
      <dgm:t>
        <a:bodyPr/>
        <a:lstStyle/>
        <a:p>
          <a:r>
            <a:rPr lang="uz-Cyrl-UZ" sz="2200" dirty="0" smtClean="0"/>
            <a:t>«</a:t>
          </a:r>
          <a:r>
            <a:rPr lang="en-US" sz="2200" dirty="0" err="1" smtClean="0"/>
            <a:t>Arastuning</a:t>
          </a:r>
          <a:r>
            <a:rPr lang="en-US" sz="2200" dirty="0" smtClean="0"/>
            <a:t> “</a:t>
          </a:r>
          <a:r>
            <a:rPr lang="en-US" sz="2200" dirty="0" err="1" smtClean="0"/>
            <a:t>Metafizika</a:t>
          </a:r>
          <a:r>
            <a:rPr lang="en-US" sz="2200" dirty="0" smtClean="0"/>
            <a:t>” </a:t>
          </a:r>
          <a:r>
            <a:rPr lang="en-US" sz="2200" dirty="0" err="1" smtClean="0"/>
            <a:t>asariga</a:t>
          </a:r>
          <a:r>
            <a:rPr lang="en-US" sz="2200" dirty="0" smtClean="0"/>
            <a:t> </a:t>
          </a:r>
          <a:r>
            <a:rPr lang="en-US" sz="2200" dirty="0" err="1" smtClean="0"/>
            <a:t>sharh</a:t>
          </a:r>
          <a:r>
            <a:rPr lang="ru-RU" sz="2200" dirty="0" smtClean="0"/>
            <a:t>»</a:t>
          </a:r>
          <a:endParaRPr lang="ru-RU" sz="2200" b="1" dirty="0">
            <a:latin typeface="Times New Roman" pitchFamily="18" charset="0"/>
            <a:cs typeface="Times New Roman" pitchFamily="18" charset="0"/>
          </a:endParaRPr>
        </a:p>
      </dgm:t>
    </dgm:pt>
    <dgm:pt modelId="{190C512B-9490-4AF4-A8B7-708E9A38567A}" type="parTrans" cxnId="{3C2CD42B-B1F2-4722-A287-7D051285823F}">
      <dgm:prSet/>
      <dgm:spPr/>
      <dgm:t>
        <a:bodyPr/>
        <a:lstStyle/>
        <a:p>
          <a:endParaRPr lang="ru-RU" sz="1700" b="1">
            <a:latin typeface="Arial" pitchFamily="34" charset="0"/>
            <a:cs typeface="Arial" pitchFamily="34" charset="0"/>
          </a:endParaRPr>
        </a:p>
      </dgm:t>
    </dgm:pt>
    <dgm:pt modelId="{280E3CD8-B940-4E12-B7F7-515E198A776E}" type="sibTrans" cxnId="{3C2CD42B-B1F2-4722-A287-7D051285823F}">
      <dgm:prSet/>
      <dgm:spPr/>
      <dgm:t>
        <a:bodyPr/>
        <a:lstStyle/>
        <a:p>
          <a:endParaRPr lang="ru-RU" sz="1700" b="1">
            <a:latin typeface="Arial" pitchFamily="34" charset="0"/>
            <a:cs typeface="Arial" pitchFamily="34" charset="0"/>
          </a:endParaRPr>
        </a:p>
      </dgm:t>
    </dgm:pt>
    <dgm:pt modelId="{5C1AF5DC-12B4-4C15-B36F-07A524970179}">
      <dgm:prSet custT="1"/>
      <dgm:spPr/>
      <dgm:t>
        <a:bodyPr/>
        <a:lstStyle/>
        <a:p>
          <a:r>
            <a:rPr lang="ru-RU" sz="1800" b="1" dirty="0" smtClean="0"/>
            <a:t>4  </a:t>
          </a:r>
          <a:endParaRPr lang="ru-RU" sz="1800" b="1" dirty="0"/>
        </a:p>
      </dgm:t>
    </dgm:pt>
    <dgm:pt modelId="{8235281B-A933-4DDD-83E6-A7039809561E}" type="sibTrans" cxnId="{99115478-94BB-4171-B267-37F67F7F037F}">
      <dgm:prSet/>
      <dgm:spPr/>
      <dgm:t>
        <a:bodyPr/>
        <a:lstStyle/>
        <a:p>
          <a:endParaRPr lang="ru-RU"/>
        </a:p>
      </dgm:t>
    </dgm:pt>
    <dgm:pt modelId="{9D700B05-2341-435D-83A9-8F9AD49E7AA0}" type="parTrans" cxnId="{99115478-94BB-4171-B267-37F67F7F037F}">
      <dgm:prSet/>
      <dgm:spPr/>
      <dgm:t>
        <a:bodyPr/>
        <a:lstStyle/>
        <a:p>
          <a:endParaRPr lang="ru-RU"/>
        </a:p>
      </dgm:t>
    </dgm:pt>
    <dgm:pt modelId="{3897BFEC-12CA-4A97-B1A0-312E1617885A}">
      <dgm:prSet phldrT="[Текст]" custT="1">
        <dgm:style>
          <a:lnRef idx="1">
            <a:schemeClr val="accent4"/>
          </a:lnRef>
          <a:fillRef idx="2">
            <a:schemeClr val="accent4"/>
          </a:fillRef>
          <a:effectRef idx="1">
            <a:schemeClr val="accent4"/>
          </a:effectRef>
          <a:fontRef idx="minor">
            <a:schemeClr val="dk1"/>
          </a:fontRef>
        </dgm:style>
      </dgm:prSet>
      <dgm:spPr/>
      <dgm:t>
        <a:bodyPr/>
        <a:lstStyle/>
        <a:p>
          <a:r>
            <a:rPr lang="uz-Cyrl-UZ" sz="2200" baseline="0" dirty="0" smtClean="0"/>
            <a:t>«</a:t>
          </a:r>
          <a:r>
            <a:rPr lang="en-US" sz="2200" baseline="0" dirty="0" err="1" smtClean="0"/>
            <a:t>Tirik</a:t>
          </a:r>
          <a:r>
            <a:rPr lang="en-US" sz="2200" baseline="0" dirty="0" smtClean="0"/>
            <a:t> </a:t>
          </a:r>
          <a:r>
            <a:rPr lang="en-US" sz="2200" baseline="0" dirty="0" err="1" smtClean="0"/>
            <a:t>mavjudot</a:t>
          </a:r>
          <a:r>
            <a:rPr lang="en-US" sz="2200" baseline="0" dirty="0" smtClean="0"/>
            <a:t> </a:t>
          </a:r>
          <a:r>
            <a:rPr lang="en-US" sz="2200" baseline="0" dirty="0" err="1" smtClean="0"/>
            <a:t>a’zolari</a:t>
          </a:r>
          <a:r>
            <a:rPr lang="en-US" sz="2200" baseline="0" dirty="0" smtClean="0"/>
            <a:t> </a:t>
          </a:r>
          <a:r>
            <a:rPr lang="en-US" sz="2200" baseline="0" dirty="0" err="1" smtClean="0"/>
            <a:t>haqida</a:t>
          </a:r>
          <a:r>
            <a:rPr lang="ru-RU" sz="2200" baseline="0" dirty="0" smtClean="0"/>
            <a:t>»</a:t>
          </a:r>
          <a:endParaRPr lang="ru-RU" sz="2200" baseline="0" dirty="0"/>
        </a:p>
      </dgm:t>
    </dgm:pt>
    <dgm:pt modelId="{B41AD0C0-1027-495D-B778-3C5B04F93707}" type="parTrans" cxnId="{5B351E78-B939-477E-BFD1-F42E2B218688}">
      <dgm:prSet/>
      <dgm:spPr/>
      <dgm:t>
        <a:bodyPr/>
        <a:lstStyle/>
        <a:p>
          <a:endParaRPr lang="ru-RU"/>
        </a:p>
      </dgm:t>
    </dgm:pt>
    <dgm:pt modelId="{57EF6FC1-E094-49A8-89BE-033E87EF4EDF}" type="sibTrans" cxnId="{5B351E78-B939-477E-BFD1-F42E2B218688}">
      <dgm:prSet/>
      <dgm:spPr/>
      <dgm:t>
        <a:bodyPr/>
        <a:lstStyle/>
        <a:p>
          <a:endParaRPr lang="ru-RU"/>
        </a:p>
      </dgm:t>
    </dgm:pt>
    <dgm:pt modelId="{85A11FD1-750A-41CB-B836-F0A644A1DCA8}">
      <dgm:prSet custT="1"/>
      <dgm:spPr/>
      <dgm:t>
        <a:bodyPr/>
        <a:lstStyle/>
        <a:p>
          <a:r>
            <a:rPr lang="en-US" sz="1800" b="1" dirty="0" smtClean="0"/>
            <a:t>5</a:t>
          </a:r>
          <a:endParaRPr lang="ru-RU" sz="1800" b="1" dirty="0"/>
        </a:p>
      </dgm:t>
    </dgm:pt>
    <dgm:pt modelId="{FEB31D3D-DA70-488F-AF93-DBDB72C9A133}" type="parTrans" cxnId="{66CEC1ED-2BF2-4A6D-AE14-D1A34C4079C3}">
      <dgm:prSet/>
      <dgm:spPr/>
      <dgm:t>
        <a:bodyPr/>
        <a:lstStyle/>
        <a:p>
          <a:endParaRPr lang="ru-RU"/>
        </a:p>
      </dgm:t>
    </dgm:pt>
    <dgm:pt modelId="{F588BEB2-CF16-45B2-A0F2-F085D13E997C}" type="sibTrans" cxnId="{66CEC1ED-2BF2-4A6D-AE14-D1A34C4079C3}">
      <dgm:prSet/>
      <dgm:spPr/>
      <dgm:t>
        <a:bodyPr/>
        <a:lstStyle/>
        <a:p>
          <a:endParaRPr lang="ru-RU"/>
        </a:p>
      </dgm:t>
    </dgm:pt>
    <dgm:pt modelId="{C6433CA9-601A-4CEA-87D3-6C59810FE12D}">
      <dgm:prSet phldrT="[Текст]">
        <dgm:style>
          <a:lnRef idx="1">
            <a:schemeClr val="accent4"/>
          </a:lnRef>
          <a:fillRef idx="2">
            <a:schemeClr val="accent4"/>
          </a:fillRef>
          <a:effectRef idx="1">
            <a:schemeClr val="accent4"/>
          </a:effectRef>
          <a:fontRef idx="minor">
            <a:schemeClr val="dk1"/>
          </a:fontRef>
        </dgm:style>
      </dgm:prSet>
      <dgm:spPr/>
      <dgm:t>
        <a:bodyPr/>
        <a:lstStyle/>
        <a:p>
          <a:r>
            <a:rPr lang="uz-Cyrl-UZ" baseline="0" dirty="0" smtClean="0"/>
            <a:t>«</a:t>
          </a:r>
          <a:r>
            <a:rPr lang="en-US" baseline="0" dirty="0" err="1" smtClean="0"/>
            <a:t>Musiqa</a:t>
          </a:r>
          <a:r>
            <a:rPr lang="en-US" baseline="0" dirty="0" smtClean="0"/>
            <a:t> </a:t>
          </a:r>
          <a:r>
            <a:rPr lang="en-US" baseline="0" dirty="0" err="1" smtClean="0"/>
            <a:t>kitobi</a:t>
          </a:r>
          <a:r>
            <a:rPr lang="ru-RU" baseline="0" dirty="0" smtClean="0"/>
            <a:t>»</a:t>
          </a:r>
          <a:endParaRPr lang="ru-RU" baseline="0" dirty="0"/>
        </a:p>
      </dgm:t>
    </dgm:pt>
    <dgm:pt modelId="{F6777F3A-D1CB-42EC-B0B3-68F1B2C0EFE7}" type="parTrans" cxnId="{61BDA038-5777-4FDB-A79C-C503CF5E2544}">
      <dgm:prSet/>
      <dgm:spPr/>
      <dgm:t>
        <a:bodyPr/>
        <a:lstStyle/>
        <a:p>
          <a:endParaRPr lang="ru-RU"/>
        </a:p>
      </dgm:t>
    </dgm:pt>
    <dgm:pt modelId="{9E181032-C311-4425-92E9-09EECCD6D156}" type="sibTrans" cxnId="{61BDA038-5777-4FDB-A79C-C503CF5E2544}">
      <dgm:prSet/>
      <dgm:spPr/>
      <dgm:t>
        <a:bodyPr/>
        <a:lstStyle/>
        <a:p>
          <a:endParaRPr lang="ru-RU"/>
        </a:p>
      </dgm:t>
    </dgm:pt>
    <dgm:pt modelId="{F2C1331F-D7D3-4ADD-9201-D1EB0E714831}" type="pres">
      <dgm:prSet presAssocID="{177FFC6A-F895-4756-ADD3-E86BDF5434AE}" presName="linearFlow" presStyleCnt="0">
        <dgm:presLayoutVars>
          <dgm:dir/>
          <dgm:animLvl val="lvl"/>
          <dgm:resizeHandles val="exact"/>
        </dgm:presLayoutVars>
      </dgm:prSet>
      <dgm:spPr/>
      <dgm:t>
        <a:bodyPr/>
        <a:lstStyle/>
        <a:p>
          <a:endParaRPr lang="ru-RU"/>
        </a:p>
      </dgm:t>
    </dgm:pt>
    <dgm:pt modelId="{31839C34-BDF1-4060-A911-06D785EED2FD}" type="pres">
      <dgm:prSet presAssocID="{B3754E47-B14F-4E41-8744-8361B924EA0F}" presName="composite" presStyleCnt="0"/>
      <dgm:spPr/>
      <dgm:t>
        <a:bodyPr/>
        <a:lstStyle/>
        <a:p>
          <a:endParaRPr lang="ru-RU"/>
        </a:p>
      </dgm:t>
    </dgm:pt>
    <dgm:pt modelId="{9D6B87E0-150A-41DE-9DC1-2CC9D07417A3}" type="pres">
      <dgm:prSet presAssocID="{B3754E47-B14F-4E41-8744-8361B924EA0F}" presName="parentText" presStyleLbl="alignNode1" presStyleIdx="0" presStyleCnt="5">
        <dgm:presLayoutVars>
          <dgm:chMax val="1"/>
          <dgm:bulletEnabled val="1"/>
        </dgm:presLayoutVars>
      </dgm:prSet>
      <dgm:spPr/>
      <dgm:t>
        <a:bodyPr/>
        <a:lstStyle/>
        <a:p>
          <a:endParaRPr lang="ru-RU"/>
        </a:p>
      </dgm:t>
    </dgm:pt>
    <dgm:pt modelId="{833A0AA5-E24D-48D0-95D1-D975F4ABDA31}" type="pres">
      <dgm:prSet presAssocID="{B3754E47-B14F-4E41-8744-8361B924EA0F}" presName="descendantText" presStyleLbl="alignAcc1" presStyleIdx="0" presStyleCnt="5">
        <dgm:presLayoutVars>
          <dgm:bulletEnabled val="1"/>
        </dgm:presLayoutVars>
      </dgm:prSet>
      <dgm:spPr/>
      <dgm:t>
        <a:bodyPr/>
        <a:lstStyle/>
        <a:p>
          <a:endParaRPr lang="ru-RU"/>
        </a:p>
      </dgm:t>
    </dgm:pt>
    <dgm:pt modelId="{84872629-9DCE-41C3-B4D4-D4EAD97A5829}" type="pres">
      <dgm:prSet presAssocID="{10336DC8-CA47-4E00-813D-9A582506C636}" presName="sp" presStyleCnt="0"/>
      <dgm:spPr/>
      <dgm:t>
        <a:bodyPr/>
        <a:lstStyle/>
        <a:p>
          <a:endParaRPr lang="ru-RU"/>
        </a:p>
      </dgm:t>
    </dgm:pt>
    <dgm:pt modelId="{2A555391-B7D8-446B-951C-7004AA1D4838}" type="pres">
      <dgm:prSet presAssocID="{86F80B26-F856-487B-A75E-AE976351F02F}" presName="composite" presStyleCnt="0"/>
      <dgm:spPr/>
      <dgm:t>
        <a:bodyPr/>
        <a:lstStyle/>
        <a:p>
          <a:endParaRPr lang="ru-RU"/>
        </a:p>
      </dgm:t>
    </dgm:pt>
    <dgm:pt modelId="{B728E892-5D35-4BB6-AAB0-E9443BC9287C}" type="pres">
      <dgm:prSet presAssocID="{86F80B26-F856-487B-A75E-AE976351F02F}" presName="parentText" presStyleLbl="alignNode1" presStyleIdx="1" presStyleCnt="5">
        <dgm:presLayoutVars>
          <dgm:chMax val="1"/>
          <dgm:bulletEnabled val="1"/>
        </dgm:presLayoutVars>
      </dgm:prSet>
      <dgm:spPr/>
      <dgm:t>
        <a:bodyPr/>
        <a:lstStyle/>
        <a:p>
          <a:endParaRPr lang="ru-RU"/>
        </a:p>
      </dgm:t>
    </dgm:pt>
    <dgm:pt modelId="{5F69C7CF-288D-43E7-B46A-39B78C98E2D6}" type="pres">
      <dgm:prSet presAssocID="{86F80B26-F856-487B-A75E-AE976351F02F}" presName="descendantText" presStyleLbl="alignAcc1" presStyleIdx="1" presStyleCnt="5">
        <dgm:presLayoutVars>
          <dgm:bulletEnabled val="1"/>
        </dgm:presLayoutVars>
      </dgm:prSet>
      <dgm:spPr/>
      <dgm:t>
        <a:bodyPr/>
        <a:lstStyle/>
        <a:p>
          <a:endParaRPr lang="ru-RU"/>
        </a:p>
      </dgm:t>
    </dgm:pt>
    <dgm:pt modelId="{E4A2261C-AB35-4E4D-82D9-11422CCBB38D}" type="pres">
      <dgm:prSet presAssocID="{6EE62441-D793-4483-98E7-8212EF52E6C6}" presName="sp" presStyleCnt="0"/>
      <dgm:spPr/>
      <dgm:t>
        <a:bodyPr/>
        <a:lstStyle/>
        <a:p>
          <a:endParaRPr lang="ru-RU"/>
        </a:p>
      </dgm:t>
    </dgm:pt>
    <dgm:pt modelId="{03D3FB14-BAB2-4F66-8766-7B201BEFEEFB}" type="pres">
      <dgm:prSet presAssocID="{0C2FC61D-C628-430B-B5AC-5EA483E61EC9}" presName="composite" presStyleCnt="0"/>
      <dgm:spPr/>
      <dgm:t>
        <a:bodyPr/>
        <a:lstStyle/>
        <a:p>
          <a:endParaRPr lang="ru-RU"/>
        </a:p>
      </dgm:t>
    </dgm:pt>
    <dgm:pt modelId="{793BE7CF-7C7A-4993-BF91-89D14ABA5826}" type="pres">
      <dgm:prSet presAssocID="{0C2FC61D-C628-430B-B5AC-5EA483E61EC9}" presName="parentText" presStyleLbl="alignNode1" presStyleIdx="2" presStyleCnt="5">
        <dgm:presLayoutVars>
          <dgm:chMax val="1"/>
          <dgm:bulletEnabled val="1"/>
        </dgm:presLayoutVars>
      </dgm:prSet>
      <dgm:spPr/>
      <dgm:t>
        <a:bodyPr/>
        <a:lstStyle/>
        <a:p>
          <a:endParaRPr lang="ru-RU"/>
        </a:p>
      </dgm:t>
    </dgm:pt>
    <dgm:pt modelId="{381EC9BC-6B3E-48FE-BD03-931869BBFE72}" type="pres">
      <dgm:prSet presAssocID="{0C2FC61D-C628-430B-B5AC-5EA483E61EC9}" presName="descendantText" presStyleLbl="alignAcc1" presStyleIdx="2" presStyleCnt="5" custLinFactNeighborY="2540">
        <dgm:presLayoutVars>
          <dgm:bulletEnabled val="1"/>
        </dgm:presLayoutVars>
      </dgm:prSet>
      <dgm:spPr/>
      <dgm:t>
        <a:bodyPr/>
        <a:lstStyle/>
        <a:p>
          <a:endParaRPr lang="ru-RU"/>
        </a:p>
      </dgm:t>
    </dgm:pt>
    <dgm:pt modelId="{A0B62D8F-BF41-43B1-AECC-6EB8A59617DA}" type="pres">
      <dgm:prSet presAssocID="{3BCF1649-4B45-44F1-9B1E-565138C8D64A}" presName="sp" presStyleCnt="0"/>
      <dgm:spPr/>
    </dgm:pt>
    <dgm:pt modelId="{EB176774-30E4-4C84-8C58-92D8D009264F}" type="pres">
      <dgm:prSet presAssocID="{5C1AF5DC-12B4-4C15-B36F-07A524970179}" presName="composite" presStyleCnt="0"/>
      <dgm:spPr/>
    </dgm:pt>
    <dgm:pt modelId="{87F25523-C37D-4E76-BB94-AB36858A05B6}" type="pres">
      <dgm:prSet presAssocID="{5C1AF5DC-12B4-4C15-B36F-07A524970179}" presName="parentText" presStyleLbl="alignNode1" presStyleIdx="3" presStyleCnt="5">
        <dgm:presLayoutVars>
          <dgm:chMax val="1"/>
          <dgm:bulletEnabled val="1"/>
        </dgm:presLayoutVars>
      </dgm:prSet>
      <dgm:spPr/>
      <dgm:t>
        <a:bodyPr/>
        <a:lstStyle/>
        <a:p>
          <a:endParaRPr lang="ru-RU"/>
        </a:p>
      </dgm:t>
    </dgm:pt>
    <dgm:pt modelId="{56659043-FB49-485B-85E9-2D43F952830A}" type="pres">
      <dgm:prSet presAssocID="{5C1AF5DC-12B4-4C15-B36F-07A524970179}" presName="descendantText" presStyleLbl="alignAcc1" presStyleIdx="3" presStyleCnt="5" custLinFactNeighborY="2540">
        <dgm:presLayoutVars>
          <dgm:bulletEnabled val="1"/>
        </dgm:presLayoutVars>
      </dgm:prSet>
      <dgm:spPr/>
      <dgm:t>
        <a:bodyPr/>
        <a:lstStyle/>
        <a:p>
          <a:endParaRPr lang="ru-RU"/>
        </a:p>
      </dgm:t>
    </dgm:pt>
    <dgm:pt modelId="{13A27A5A-7BFB-446D-8BDE-C642DA7D0E8E}" type="pres">
      <dgm:prSet presAssocID="{8235281B-A933-4DDD-83E6-A7039809561E}" presName="sp" presStyleCnt="0"/>
      <dgm:spPr/>
    </dgm:pt>
    <dgm:pt modelId="{2B678FEC-CB99-4B2A-90D9-C4E12DCE8331}" type="pres">
      <dgm:prSet presAssocID="{85A11FD1-750A-41CB-B836-F0A644A1DCA8}" presName="composite" presStyleCnt="0"/>
      <dgm:spPr/>
    </dgm:pt>
    <dgm:pt modelId="{6B0B9611-0A71-4A77-9F1D-44ECFCA28091}" type="pres">
      <dgm:prSet presAssocID="{85A11FD1-750A-41CB-B836-F0A644A1DCA8}" presName="parentText" presStyleLbl="alignNode1" presStyleIdx="4" presStyleCnt="5">
        <dgm:presLayoutVars>
          <dgm:chMax val="1"/>
          <dgm:bulletEnabled val="1"/>
        </dgm:presLayoutVars>
      </dgm:prSet>
      <dgm:spPr/>
      <dgm:t>
        <a:bodyPr/>
        <a:lstStyle/>
        <a:p>
          <a:endParaRPr lang="ru-RU"/>
        </a:p>
      </dgm:t>
    </dgm:pt>
    <dgm:pt modelId="{1672FF20-3D8C-4DA8-AE50-DFE8B57C8CD5}" type="pres">
      <dgm:prSet presAssocID="{85A11FD1-750A-41CB-B836-F0A644A1DCA8}" presName="descendantText" presStyleLbl="alignAcc1" presStyleIdx="4" presStyleCnt="5" custLinFactNeighborY="2540">
        <dgm:presLayoutVars>
          <dgm:bulletEnabled val="1"/>
        </dgm:presLayoutVars>
      </dgm:prSet>
      <dgm:spPr/>
      <dgm:t>
        <a:bodyPr/>
        <a:lstStyle/>
        <a:p>
          <a:endParaRPr lang="ru-RU"/>
        </a:p>
      </dgm:t>
    </dgm:pt>
  </dgm:ptLst>
  <dgm:cxnLst>
    <dgm:cxn modelId="{9D0EC25F-C2E5-437F-A21B-FA03A8D583C7}" type="presOf" srcId="{1F95D445-6CE7-43B4-919B-026B21F3A9D0}" destId="{381EC9BC-6B3E-48FE-BD03-931869BBFE72}" srcOrd="0" destOrd="0" presId="urn:microsoft.com/office/officeart/2005/8/layout/chevron2"/>
    <dgm:cxn modelId="{718CA987-7791-491E-BC2A-D3886F061BD7}" type="presOf" srcId="{B3754E47-B14F-4E41-8744-8361B924EA0F}" destId="{9D6B87E0-150A-41DE-9DC1-2CC9D07417A3}" srcOrd="0" destOrd="0" presId="urn:microsoft.com/office/officeart/2005/8/layout/chevron2"/>
    <dgm:cxn modelId="{34EBA2C4-2179-4492-A33C-5CD98E5DA3A5}" type="presOf" srcId="{5C1AF5DC-12B4-4C15-B36F-07A524970179}" destId="{87F25523-C37D-4E76-BB94-AB36858A05B6}" srcOrd="0" destOrd="0" presId="urn:microsoft.com/office/officeart/2005/8/layout/chevron2"/>
    <dgm:cxn modelId="{75DBC1DD-D1C0-408A-8488-A21CDF282EBE}" type="presOf" srcId="{85A11FD1-750A-41CB-B836-F0A644A1DCA8}" destId="{6B0B9611-0A71-4A77-9F1D-44ECFCA28091}" srcOrd="0" destOrd="0" presId="urn:microsoft.com/office/officeart/2005/8/layout/chevron2"/>
    <dgm:cxn modelId="{99115478-94BB-4171-B267-37F67F7F037F}" srcId="{177FFC6A-F895-4756-ADD3-E86BDF5434AE}" destId="{5C1AF5DC-12B4-4C15-B36F-07A524970179}" srcOrd="3" destOrd="0" parTransId="{9D700B05-2341-435D-83A9-8F9AD49E7AA0}" sibTransId="{8235281B-A933-4DDD-83E6-A7039809561E}"/>
    <dgm:cxn modelId="{AAC6CCD6-2B20-477D-9AC8-E269880E6E45}" type="presOf" srcId="{3DC27705-198A-488E-ADE1-78E871826590}" destId="{5F69C7CF-288D-43E7-B46A-39B78C98E2D6}" srcOrd="0" destOrd="0" presId="urn:microsoft.com/office/officeart/2005/8/layout/chevron2"/>
    <dgm:cxn modelId="{A2F2B22C-0D37-4988-B472-BC31ACCAFF3F}" srcId="{86F80B26-F856-487B-A75E-AE976351F02F}" destId="{3DC27705-198A-488E-ADE1-78E871826590}" srcOrd="0" destOrd="0" parTransId="{3D70714D-2191-464D-9FD6-C67859E579EC}" sibTransId="{60735EB5-F98E-43A7-8A33-88777EFB9216}"/>
    <dgm:cxn modelId="{E51C79A2-7A6C-48C5-A4C7-66285A225F0E}" type="presOf" srcId="{0C2FC61D-C628-430B-B5AC-5EA483E61EC9}" destId="{793BE7CF-7C7A-4993-BF91-89D14ABA5826}" srcOrd="0" destOrd="0" presId="urn:microsoft.com/office/officeart/2005/8/layout/chevron2"/>
    <dgm:cxn modelId="{F1943B8A-1F22-424B-9784-D92C733E4A49}" srcId="{177FFC6A-F895-4756-ADD3-E86BDF5434AE}" destId="{B3754E47-B14F-4E41-8744-8361B924EA0F}" srcOrd="0" destOrd="0" parTransId="{D40E9559-1ED3-4FC1-8A23-0113179875BE}" sibTransId="{10336DC8-CA47-4E00-813D-9A582506C636}"/>
    <dgm:cxn modelId="{8F66ECF0-C78E-4AFC-B295-9B605C5EDDFD}" srcId="{177FFC6A-F895-4756-ADD3-E86BDF5434AE}" destId="{86F80B26-F856-487B-A75E-AE976351F02F}" srcOrd="1" destOrd="0" parTransId="{2F1C4FBD-DDCA-4EB4-BDC4-993C023DECE6}" sibTransId="{6EE62441-D793-4483-98E7-8212EF52E6C6}"/>
    <dgm:cxn modelId="{23B19294-3A0A-4A24-B24C-F5B4917BA934}" type="presOf" srcId="{86F80B26-F856-487B-A75E-AE976351F02F}" destId="{B728E892-5D35-4BB6-AAB0-E9443BC9287C}" srcOrd="0" destOrd="0" presId="urn:microsoft.com/office/officeart/2005/8/layout/chevron2"/>
    <dgm:cxn modelId="{34F80A0C-29EB-481F-A4CE-F3C4A88267BE}" type="presOf" srcId="{177FFC6A-F895-4756-ADD3-E86BDF5434AE}" destId="{F2C1331F-D7D3-4ADD-9201-D1EB0E714831}" srcOrd="0" destOrd="0" presId="urn:microsoft.com/office/officeart/2005/8/layout/chevron2"/>
    <dgm:cxn modelId="{D71FFF8A-C7A3-4A30-840F-9F60F6F12250}" type="presOf" srcId="{72454B8C-A9A3-45D0-871A-55E50423641B}" destId="{833A0AA5-E24D-48D0-95D1-D975F4ABDA31}" srcOrd="0" destOrd="0" presId="urn:microsoft.com/office/officeart/2005/8/layout/chevron2"/>
    <dgm:cxn modelId="{A8E6330B-694E-4A25-9223-166C362B8777}" type="presOf" srcId="{C6433CA9-601A-4CEA-87D3-6C59810FE12D}" destId="{1672FF20-3D8C-4DA8-AE50-DFE8B57C8CD5}" srcOrd="0" destOrd="0" presId="urn:microsoft.com/office/officeart/2005/8/layout/chevron2"/>
    <dgm:cxn modelId="{61BDA038-5777-4FDB-A79C-C503CF5E2544}" srcId="{85A11FD1-750A-41CB-B836-F0A644A1DCA8}" destId="{C6433CA9-601A-4CEA-87D3-6C59810FE12D}" srcOrd="0" destOrd="0" parTransId="{F6777F3A-D1CB-42EC-B0B3-68F1B2C0EFE7}" sibTransId="{9E181032-C311-4425-92E9-09EECCD6D156}"/>
    <dgm:cxn modelId="{66CEC1ED-2BF2-4A6D-AE14-D1A34C4079C3}" srcId="{177FFC6A-F895-4756-ADD3-E86BDF5434AE}" destId="{85A11FD1-750A-41CB-B836-F0A644A1DCA8}" srcOrd="4" destOrd="0" parTransId="{FEB31D3D-DA70-488F-AF93-DBDB72C9A133}" sibTransId="{F588BEB2-CF16-45B2-A0F2-F085D13E997C}"/>
    <dgm:cxn modelId="{536A168E-884F-44D2-AE47-06FE71190C0C}" srcId="{177FFC6A-F895-4756-ADD3-E86BDF5434AE}" destId="{0C2FC61D-C628-430B-B5AC-5EA483E61EC9}" srcOrd="2" destOrd="0" parTransId="{065E28C5-4C45-47AA-AD47-8B60647CA05C}" sibTransId="{3BCF1649-4B45-44F1-9B1E-565138C8D64A}"/>
    <dgm:cxn modelId="{6D0A5D03-D1D1-446F-8269-300C5A3B0BCE}" type="presOf" srcId="{3897BFEC-12CA-4A97-B1A0-312E1617885A}" destId="{56659043-FB49-485B-85E9-2D43F952830A}" srcOrd="0" destOrd="0" presId="urn:microsoft.com/office/officeart/2005/8/layout/chevron2"/>
    <dgm:cxn modelId="{5B351E78-B939-477E-BFD1-F42E2B218688}" srcId="{5C1AF5DC-12B4-4C15-B36F-07A524970179}" destId="{3897BFEC-12CA-4A97-B1A0-312E1617885A}" srcOrd="0" destOrd="0" parTransId="{B41AD0C0-1027-495D-B778-3C5B04F93707}" sibTransId="{57EF6FC1-E094-49A8-89BE-033E87EF4EDF}"/>
    <dgm:cxn modelId="{21656CAD-C895-467D-84CA-B9EA44801DD2}" srcId="{B3754E47-B14F-4E41-8744-8361B924EA0F}" destId="{72454B8C-A9A3-45D0-871A-55E50423641B}" srcOrd="0" destOrd="0" parTransId="{10021B05-E148-4444-A859-C2B3A011624F}" sibTransId="{C399D2D0-B638-4B09-B9B7-BBB780EB9745}"/>
    <dgm:cxn modelId="{3C2CD42B-B1F2-4722-A287-7D051285823F}" srcId="{0C2FC61D-C628-430B-B5AC-5EA483E61EC9}" destId="{1F95D445-6CE7-43B4-919B-026B21F3A9D0}" srcOrd="0" destOrd="0" parTransId="{190C512B-9490-4AF4-A8B7-708E9A38567A}" sibTransId="{280E3CD8-B940-4E12-B7F7-515E198A776E}"/>
    <dgm:cxn modelId="{152B4A18-8E29-4358-982A-9C2124CFF244}" type="presParOf" srcId="{F2C1331F-D7D3-4ADD-9201-D1EB0E714831}" destId="{31839C34-BDF1-4060-A911-06D785EED2FD}" srcOrd="0" destOrd="0" presId="urn:microsoft.com/office/officeart/2005/8/layout/chevron2"/>
    <dgm:cxn modelId="{73DD7CF6-8743-4BFB-89ED-FF586509FEAE}" type="presParOf" srcId="{31839C34-BDF1-4060-A911-06D785EED2FD}" destId="{9D6B87E0-150A-41DE-9DC1-2CC9D07417A3}" srcOrd="0" destOrd="0" presId="urn:microsoft.com/office/officeart/2005/8/layout/chevron2"/>
    <dgm:cxn modelId="{B05EF2E3-18CB-406C-9761-18D8ABD9EB09}" type="presParOf" srcId="{31839C34-BDF1-4060-A911-06D785EED2FD}" destId="{833A0AA5-E24D-48D0-95D1-D975F4ABDA31}" srcOrd="1" destOrd="0" presId="urn:microsoft.com/office/officeart/2005/8/layout/chevron2"/>
    <dgm:cxn modelId="{17C00D43-3B6E-489A-AD7E-61E3C547226B}" type="presParOf" srcId="{F2C1331F-D7D3-4ADD-9201-D1EB0E714831}" destId="{84872629-9DCE-41C3-B4D4-D4EAD97A5829}" srcOrd="1" destOrd="0" presId="urn:microsoft.com/office/officeart/2005/8/layout/chevron2"/>
    <dgm:cxn modelId="{1B13A8FF-2F47-4066-B4EC-B475D8E1244D}" type="presParOf" srcId="{F2C1331F-D7D3-4ADD-9201-D1EB0E714831}" destId="{2A555391-B7D8-446B-951C-7004AA1D4838}" srcOrd="2" destOrd="0" presId="urn:microsoft.com/office/officeart/2005/8/layout/chevron2"/>
    <dgm:cxn modelId="{C475B421-E6F9-40B0-BAF4-BAE5A94903D5}" type="presParOf" srcId="{2A555391-B7D8-446B-951C-7004AA1D4838}" destId="{B728E892-5D35-4BB6-AAB0-E9443BC9287C}" srcOrd="0" destOrd="0" presId="urn:microsoft.com/office/officeart/2005/8/layout/chevron2"/>
    <dgm:cxn modelId="{3F25EA5B-045F-4E12-A533-3A60DE281B99}" type="presParOf" srcId="{2A555391-B7D8-446B-951C-7004AA1D4838}" destId="{5F69C7CF-288D-43E7-B46A-39B78C98E2D6}" srcOrd="1" destOrd="0" presId="urn:microsoft.com/office/officeart/2005/8/layout/chevron2"/>
    <dgm:cxn modelId="{61CECCD6-D98D-4BB2-8532-C274F5CEE805}" type="presParOf" srcId="{F2C1331F-D7D3-4ADD-9201-D1EB0E714831}" destId="{E4A2261C-AB35-4E4D-82D9-11422CCBB38D}" srcOrd="3" destOrd="0" presId="urn:microsoft.com/office/officeart/2005/8/layout/chevron2"/>
    <dgm:cxn modelId="{D8FCE81F-CA3F-4D65-ADB3-048FDBB75618}" type="presParOf" srcId="{F2C1331F-D7D3-4ADD-9201-D1EB0E714831}" destId="{03D3FB14-BAB2-4F66-8766-7B201BEFEEFB}" srcOrd="4" destOrd="0" presId="urn:microsoft.com/office/officeart/2005/8/layout/chevron2"/>
    <dgm:cxn modelId="{70727101-AA3E-43F3-BCBE-F41BD19660DD}" type="presParOf" srcId="{03D3FB14-BAB2-4F66-8766-7B201BEFEEFB}" destId="{793BE7CF-7C7A-4993-BF91-89D14ABA5826}" srcOrd="0" destOrd="0" presId="urn:microsoft.com/office/officeart/2005/8/layout/chevron2"/>
    <dgm:cxn modelId="{6181049C-64EE-464F-9ECE-61627BCDC721}" type="presParOf" srcId="{03D3FB14-BAB2-4F66-8766-7B201BEFEEFB}" destId="{381EC9BC-6B3E-48FE-BD03-931869BBFE72}" srcOrd="1" destOrd="0" presId="urn:microsoft.com/office/officeart/2005/8/layout/chevron2"/>
    <dgm:cxn modelId="{8D653639-4A46-4092-90FF-C5B14AB9C6E1}" type="presParOf" srcId="{F2C1331F-D7D3-4ADD-9201-D1EB0E714831}" destId="{A0B62D8F-BF41-43B1-AECC-6EB8A59617DA}" srcOrd="5" destOrd="0" presId="urn:microsoft.com/office/officeart/2005/8/layout/chevron2"/>
    <dgm:cxn modelId="{A9386E6B-97F5-4123-8663-38364A1C746A}" type="presParOf" srcId="{F2C1331F-D7D3-4ADD-9201-D1EB0E714831}" destId="{EB176774-30E4-4C84-8C58-92D8D009264F}" srcOrd="6" destOrd="0" presId="urn:microsoft.com/office/officeart/2005/8/layout/chevron2"/>
    <dgm:cxn modelId="{5482AF93-CAC9-4A82-986B-813ECF80F5B1}" type="presParOf" srcId="{EB176774-30E4-4C84-8C58-92D8D009264F}" destId="{87F25523-C37D-4E76-BB94-AB36858A05B6}" srcOrd="0" destOrd="0" presId="urn:microsoft.com/office/officeart/2005/8/layout/chevron2"/>
    <dgm:cxn modelId="{67A684DF-C478-45F3-B448-D3C338319022}" type="presParOf" srcId="{EB176774-30E4-4C84-8C58-92D8D009264F}" destId="{56659043-FB49-485B-85E9-2D43F952830A}" srcOrd="1" destOrd="0" presId="urn:microsoft.com/office/officeart/2005/8/layout/chevron2"/>
    <dgm:cxn modelId="{12D6D4AC-F299-4C8C-948B-27F450CFF270}" type="presParOf" srcId="{F2C1331F-D7D3-4ADD-9201-D1EB0E714831}" destId="{13A27A5A-7BFB-446D-8BDE-C642DA7D0E8E}" srcOrd="7" destOrd="0" presId="urn:microsoft.com/office/officeart/2005/8/layout/chevron2"/>
    <dgm:cxn modelId="{EA9C859B-82A3-4C2A-A8B3-A075836D439D}" type="presParOf" srcId="{F2C1331F-D7D3-4ADD-9201-D1EB0E714831}" destId="{2B678FEC-CB99-4B2A-90D9-C4E12DCE8331}" srcOrd="8" destOrd="0" presId="urn:microsoft.com/office/officeart/2005/8/layout/chevron2"/>
    <dgm:cxn modelId="{4A0985FD-7D5F-4170-8CA9-0128F87350CE}" type="presParOf" srcId="{2B678FEC-CB99-4B2A-90D9-C4E12DCE8331}" destId="{6B0B9611-0A71-4A77-9F1D-44ECFCA28091}" srcOrd="0" destOrd="0" presId="urn:microsoft.com/office/officeart/2005/8/layout/chevron2"/>
    <dgm:cxn modelId="{22A99D50-3F87-47D3-B39C-DF47994213BF}" type="presParOf" srcId="{2B678FEC-CB99-4B2A-90D9-C4E12DCE8331}" destId="{1672FF20-3D8C-4DA8-AE50-DFE8B57C8CD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B87E0-150A-41DE-9DC1-2CC9D07417A3}">
      <dsp:nvSpPr>
        <dsp:cNvPr id="0" name=""/>
        <dsp:cNvSpPr/>
      </dsp:nvSpPr>
      <dsp:spPr>
        <a:xfrm rot="5400000">
          <a:off x="-80210" y="82250"/>
          <a:ext cx="534739" cy="374317"/>
        </a:xfrm>
        <a:prstGeom prst="chevron">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ru-RU" sz="1700" b="1" kern="1200" dirty="0" smtClean="0">
              <a:latin typeface="Times New Roman" pitchFamily="18" charset="0"/>
              <a:cs typeface="Times New Roman" pitchFamily="18" charset="0"/>
            </a:rPr>
            <a:t>1.</a:t>
          </a:r>
          <a:endParaRPr lang="ru-RU" sz="1700" b="1" kern="1200" dirty="0">
            <a:latin typeface="Times New Roman" pitchFamily="18" charset="0"/>
            <a:cs typeface="Times New Roman" pitchFamily="18" charset="0"/>
          </a:endParaRPr>
        </a:p>
      </dsp:txBody>
      <dsp:txXfrm rot="-5400000">
        <a:off x="2" y="189198"/>
        <a:ext cx="374317" cy="160422"/>
      </dsp:txXfrm>
    </dsp:sp>
    <dsp:sp modelId="{833A0AA5-E24D-48D0-95D1-D975F4ABDA31}">
      <dsp:nvSpPr>
        <dsp:cNvPr id="0" name=""/>
        <dsp:cNvSpPr/>
      </dsp:nvSpPr>
      <dsp:spPr>
        <a:xfrm rot="5400000">
          <a:off x="3227987" y="-2851630"/>
          <a:ext cx="347763" cy="6055102"/>
        </a:xfrm>
        <a:prstGeom prst="round2SameRect">
          <a:avLst/>
        </a:prstGeom>
        <a:gradFill rotWithShape="1">
          <a:gsLst>
            <a:gs pos="0">
              <a:schemeClr val="accent4">
                <a:tint val="70000"/>
                <a:satMod val="130000"/>
              </a:schemeClr>
            </a:gs>
            <a:gs pos="43000">
              <a:schemeClr val="accent4">
                <a:tint val="44000"/>
                <a:satMod val="165000"/>
              </a:schemeClr>
            </a:gs>
            <a:gs pos="93000">
              <a:schemeClr val="accent4">
                <a:tint val="15000"/>
                <a:satMod val="165000"/>
              </a:schemeClr>
            </a:gs>
            <a:gs pos="100000">
              <a:schemeClr val="accent4">
                <a:tint val="5000"/>
                <a:satMod val="250000"/>
              </a:schemeClr>
            </a:gs>
          </a:gsLst>
          <a:path path="circle">
            <a:fillToRect l="50000" t="130000" r="50000" b="-30000"/>
          </a:path>
        </a:gradFill>
        <a:ln w="9525" cap="flat" cmpd="sng" algn="ctr">
          <a:solidFill>
            <a:schemeClr val="accent4">
              <a:shade val="50000"/>
              <a:satMod val="103000"/>
            </a:schemeClr>
          </a:solidFill>
          <a:prstDash val="solid"/>
        </a:ln>
        <a:effectLst>
          <a:outerShdw blurRad="57150" dist="38100" dir="5400000" algn="ctr" rotWithShape="0">
            <a:schemeClr val="accent4">
              <a:shade val="9000"/>
              <a:satMod val="105000"/>
              <a:alpha val="48000"/>
            </a:schemeClr>
          </a:outerShdw>
        </a:effectLst>
        <a:scene3d>
          <a:camera prst="orthographicFront"/>
          <a:lightRig rig="chilly" dir="t"/>
        </a:scene3d>
        <a:sp3d/>
      </dsp:spPr>
      <dsp:style>
        <a:lnRef idx="1">
          <a:schemeClr val="accent4"/>
        </a:lnRef>
        <a:fillRef idx="2">
          <a:schemeClr val="accent4"/>
        </a:fillRef>
        <a:effectRef idx="1">
          <a:schemeClr val="accent4"/>
        </a:effectRef>
        <a:fontRef idx="minor">
          <a:schemeClr val="dk1"/>
        </a:fontRef>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uz-Cyrl-UZ" sz="2200" kern="1200" baseline="0" dirty="0" smtClean="0"/>
            <a:t>«Fozil odamlar shahri» </a:t>
          </a:r>
          <a:endParaRPr lang="ru-RU" sz="2200" b="1" kern="1200" baseline="0" dirty="0">
            <a:latin typeface="Times New Roman" pitchFamily="18" charset="0"/>
            <a:cs typeface="Times New Roman" pitchFamily="18" charset="0"/>
          </a:endParaRPr>
        </a:p>
      </dsp:txBody>
      <dsp:txXfrm rot="-5400000">
        <a:off x="374318" y="19015"/>
        <a:ext cx="6038126" cy="313811"/>
      </dsp:txXfrm>
    </dsp:sp>
    <dsp:sp modelId="{B728E892-5D35-4BB6-AAB0-E9443BC9287C}">
      <dsp:nvSpPr>
        <dsp:cNvPr id="0" name=""/>
        <dsp:cNvSpPr/>
      </dsp:nvSpPr>
      <dsp:spPr>
        <a:xfrm rot="5400000">
          <a:off x="-80210" y="483330"/>
          <a:ext cx="534739" cy="374317"/>
        </a:xfrm>
        <a:prstGeom prst="chevron">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ru-RU" sz="1700" b="1" kern="1200" dirty="0" smtClean="0">
              <a:latin typeface="Times New Roman" pitchFamily="18" charset="0"/>
              <a:cs typeface="Times New Roman" pitchFamily="18" charset="0"/>
            </a:rPr>
            <a:t>2.</a:t>
          </a:r>
          <a:endParaRPr lang="ru-RU" sz="1700" b="1" kern="1200" dirty="0">
            <a:latin typeface="Times New Roman" pitchFamily="18" charset="0"/>
            <a:cs typeface="Times New Roman" pitchFamily="18" charset="0"/>
          </a:endParaRPr>
        </a:p>
      </dsp:txBody>
      <dsp:txXfrm rot="-5400000">
        <a:off x="2" y="590278"/>
        <a:ext cx="374317" cy="160422"/>
      </dsp:txXfrm>
    </dsp:sp>
    <dsp:sp modelId="{5F69C7CF-288D-43E7-B46A-39B78C98E2D6}">
      <dsp:nvSpPr>
        <dsp:cNvPr id="0" name=""/>
        <dsp:cNvSpPr/>
      </dsp:nvSpPr>
      <dsp:spPr>
        <a:xfrm rot="5400000">
          <a:off x="3228078" y="-2450641"/>
          <a:ext cx="347580" cy="6055102"/>
        </a:xfrm>
        <a:prstGeom prst="round2SameRect">
          <a:avLst/>
        </a:prstGeom>
        <a:gradFill rotWithShape="1">
          <a:gsLst>
            <a:gs pos="0">
              <a:schemeClr val="accent4">
                <a:tint val="70000"/>
                <a:satMod val="130000"/>
              </a:schemeClr>
            </a:gs>
            <a:gs pos="43000">
              <a:schemeClr val="accent4">
                <a:tint val="44000"/>
                <a:satMod val="165000"/>
              </a:schemeClr>
            </a:gs>
            <a:gs pos="93000">
              <a:schemeClr val="accent4">
                <a:tint val="15000"/>
                <a:satMod val="165000"/>
              </a:schemeClr>
            </a:gs>
            <a:gs pos="100000">
              <a:schemeClr val="accent4">
                <a:tint val="5000"/>
                <a:satMod val="250000"/>
              </a:schemeClr>
            </a:gs>
          </a:gsLst>
          <a:path path="circle">
            <a:fillToRect l="50000" t="130000" r="50000" b="-30000"/>
          </a:path>
        </a:gradFill>
        <a:ln w="9525" cap="flat" cmpd="sng" algn="ctr">
          <a:solidFill>
            <a:schemeClr val="accent4">
              <a:shade val="50000"/>
              <a:satMod val="103000"/>
            </a:schemeClr>
          </a:solidFill>
          <a:prstDash val="solid"/>
        </a:ln>
        <a:effectLst>
          <a:outerShdw blurRad="57150" dist="38100" dir="5400000" algn="ctr" rotWithShape="0">
            <a:schemeClr val="accent4">
              <a:shade val="9000"/>
              <a:satMod val="105000"/>
              <a:alpha val="48000"/>
            </a:schemeClr>
          </a:outerShdw>
        </a:effectLst>
        <a:scene3d>
          <a:camera prst="orthographicFront"/>
          <a:lightRig rig="chilly" dir="t"/>
        </a:scene3d>
        <a:sp3d/>
      </dsp:spPr>
      <dsp:style>
        <a:lnRef idx="1">
          <a:schemeClr val="accent4"/>
        </a:lnRef>
        <a:fillRef idx="2">
          <a:schemeClr val="accent4"/>
        </a:fillRef>
        <a:effectRef idx="1">
          <a:schemeClr val="accent4"/>
        </a:effectRef>
        <a:fontRef idx="minor">
          <a:schemeClr val="dk1"/>
        </a:fontRef>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uz-Cyrl-UZ" sz="2200" kern="1200" dirty="0" smtClean="0"/>
            <a:t>«Baxt saodatga erishuv yo‘llari haqida risola»</a:t>
          </a:r>
          <a:endParaRPr lang="ru-RU" sz="2200" b="1" kern="1200" dirty="0">
            <a:latin typeface="Times New Roman" pitchFamily="18" charset="0"/>
            <a:cs typeface="Times New Roman" pitchFamily="18" charset="0"/>
          </a:endParaRPr>
        </a:p>
      </dsp:txBody>
      <dsp:txXfrm rot="-5400000">
        <a:off x="374318" y="420086"/>
        <a:ext cx="6038135" cy="313646"/>
      </dsp:txXfrm>
    </dsp:sp>
    <dsp:sp modelId="{793BE7CF-7C7A-4993-BF91-89D14ABA5826}">
      <dsp:nvSpPr>
        <dsp:cNvPr id="0" name=""/>
        <dsp:cNvSpPr/>
      </dsp:nvSpPr>
      <dsp:spPr>
        <a:xfrm rot="5400000">
          <a:off x="-80210" y="884411"/>
          <a:ext cx="534739" cy="374317"/>
        </a:xfrm>
        <a:prstGeom prst="chevron">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ru-RU" sz="1700" b="1" kern="1200" dirty="0" smtClean="0">
              <a:latin typeface="Times New Roman" pitchFamily="18" charset="0"/>
              <a:cs typeface="Times New Roman" pitchFamily="18" charset="0"/>
            </a:rPr>
            <a:t>3.</a:t>
          </a:r>
          <a:endParaRPr lang="ru-RU" sz="1700" b="1" kern="1200" dirty="0">
            <a:latin typeface="Times New Roman" pitchFamily="18" charset="0"/>
            <a:cs typeface="Times New Roman" pitchFamily="18" charset="0"/>
          </a:endParaRPr>
        </a:p>
      </dsp:txBody>
      <dsp:txXfrm rot="-5400000">
        <a:off x="2" y="991359"/>
        <a:ext cx="374317" cy="160422"/>
      </dsp:txXfrm>
    </dsp:sp>
    <dsp:sp modelId="{381EC9BC-6B3E-48FE-BD03-931869BBFE72}">
      <dsp:nvSpPr>
        <dsp:cNvPr id="0" name=""/>
        <dsp:cNvSpPr/>
      </dsp:nvSpPr>
      <dsp:spPr>
        <a:xfrm rot="5400000">
          <a:off x="3228078" y="-2040732"/>
          <a:ext cx="347580" cy="6055102"/>
        </a:xfrm>
        <a:prstGeom prst="round2SameRect">
          <a:avLst/>
        </a:prstGeom>
        <a:gradFill rotWithShape="1">
          <a:gsLst>
            <a:gs pos="0">
              <a:schemeClr val="accent4">
                <a:tint val="70000"/>
                <a:satMod val="130000"/>
              </a:schemeClr>
            </a:gs>
            <a:gs pos="43000">
              <a:schemeClr val="accent4">
                <a:tint val="44000"/>
                <a:satMod val="165000"/>
              </a:schemeClr>
            </a:gs>
            <a:gs pos="93000">
              <a:schemeClr val="accent4">
                <a:tint val="15000"/>
                <a:satMod val="165000"/>
              </a:schemeClr>
            </a:gs>
            <a:gs pos="100000">
              <a:schemeClr val="accent4">
                <a:tint val="5000"/>
                <a:satMod val="250000"/>
              </a:schemeClr>
            </a:gs>
          </a:gsLst>
          <a:path path="circle">
            <a:fillToRect l="50000" t="130000" r="50000" b="-30000"/>
          </a:path>
        </a:gradFill>
        <a:ln w="9525" cap="flat" cmpd="sng" algn="ctr">
          <a:solidFill>
            <a:schemeClr val="accent4">
              <a:shade val="50000"/>
              <a:satMod val="103000"/>
            </a:schemeClr>
          </a:solidFill>
          <a:prstDash val="solid"/>
        </a:ln>
        <a:effectLst>
          <a:outerShdw blurRad="57150" dist="38100" dir="5400000" algn="ctr" rotWithShape="0">
            <a:schemeClr val="accent4">
              <a:shade val="9000"/>
              <a:satMod val="105000"/>
              <a:alpha val="48000"/>
            </a:schemeClr>
          </a:outerShdw>
        </a:effectLst>
        <a:scene3d>
          <a:camera prst="orthographicFront"/>
          <a:lightRig rig="chilly" dir="t"/>
        </a:scene3d>
        <a:sp3d/>
      </dsp:spPr>
      <dsp:style>
        <a:lnRef idx="1">
          <a:schemeClr val="accent4"/>
        </a:lnRef>
        <a:fillRef idx="2">
          <a:schemeClr val="accent4"/>
        </a:fillRef>
        <a:effectRef idx="1">
          <a:schemeClr val="accent4"/>
        </a:effectRef>
        <a:fontRef idx="minor">
          <a:schemeClr val="dk1"/>
        </a:fontRef>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uz-Cyrl-UZ" sz="2200" kern="1200" dirty="0" smtClean="0"/>
            <a:t>«</a:t>
          </a:r>
          <a:r>
            <a:rPr lang="en-US" sz="2200" kern="1200" dirty="0" err="1" smtClean="0"/>
            <a:t>Arastuning</a:t>
          </a:r>
          <a:r>
            <a:rPr lang="en-US" sz="2200" kern="1200" dirty="0" smtClean="0"/>
            <a:t> “</a:t>
          </a:r>
          <a:r>
            <a:rPr lang="en-US" sz="2200" kern="1200" dirty="0" err="1" smtClean="0"/>
            <a:t>Metafizika</a:t>
          </a:r>
          <a:r>
            <a:rPr lang="en-US" sz="2200" kern="1200" dirty="0" smtClean="0"/>
            <a:t>” </a:t>
          </a:r>
          <a:r>
            <a:rPr lang="en-US" sz="2200" kern="1200" dirty="0" err="1" smtClean="0"/>
            <a:t>asariga</a:t>
          </a:r>
          <a:r>
            <a:rPr lang="en-US" sz="2200" kern="1200" dirty="0" smtClean="0"/>
            <a:t> </a:t>
          </a:r>
          <a:r>
            <a:rPr lang="en-US" sz="2200" kern="1200" dirty="0" err="1" smtClean="0"/>
            <a:t>sharh</a:t>
          </a:r>
          <a:r>
            <a:rPr lang="ru-RU" sz="2200" kern="1200" dirty="0" smtClean="0"/>
            <a:t>»</a:t>
          </a:r>
          <a:endParaRPr lang="ru-RU" sz="2200" b="1" kern="1200" dirty="0">
            <a:latin typeface="Times New Roman" pitchFamily="18" charset="0"/>
            <a:cs typeface="Times New Roman" pitchFamily="18" charset="0"/>
          </a:endParaRPr>
        </a:p>
      </dsp:txBody>
      <dsp:txXfrm rot="-5400000">
        <a:off x="374318" y="829995"/>
        <a:ext cx="6038135" cy="313646"/>
      </dsp:txXfrm>
    </dsp:sp>
    <dsp:sp modelId="{87F25523-C37D-4E76-BB94-AB36858A05B6}">
      <dsp:nvSpPr>
        <dsp:cNvPr id="0" name=""/>
        <dsp:cNvSpPr/>
      </dsp:nvSpPr>
      <dsp:spPr>
        <a:xfrm rot="5400000">
          <a:off x="-80210" y="1285491"/>
          <a:ext cx="534739" cy="374317"/>
        </a:xfrm>
        <a:prstGeom prst="chevron">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ru-RU" sz="1800" b="1" kern="1200" dirty="0" smtClean="0"/>
            <a:t>4  </a:t>
          </a:r>
          <a:endParaRPr lang="ru-RU" sz="1800" b="1" kern="1200" dirty="0"/>
        </a:p>
      </dsp:txBody>
      <dsp:txXfrm rot="-5400000">
        <a:off x="2" y="1392439"/>
        <a:ext cx="374317" cy="160422"/>
      </dsp:txXfrm>
    </dsp:sp>
    <dsp:sp modelId="{56659043-FB49-485B-85E9-2D43F952830A}">
      <dsp:nvSpPr>
        <dsp:cNvPr id="0" name=""/>
        <dsp:cNvSpPr/>
      </dsp:nvSpPr>
      <dsp:spPr>
        <a:xfrm rot="5400000">
          <a:off x="3228078" y="-1639651"/>
          <a:ext cx="347580" cy="6055102"/>
        </a:xfrm>
        <a:prstGeom prst="round2SameRect">
          <a:avLst/>
        </a:prstGeom>
        <a:gradFill rotWithShape="1">
          <a:gsLst>
            <a:gs pos="0">
              <a:schemeClr val="accent4">
                <a:tint val="70000"/>
                <a:satMod val="130000"/>
              </a:schemeClr>
            </a:gs>
            <a:gs pos="43000">
              <a:schemeClr val="accent4">
                <a:tint val="44000"/>
                <a:satMod val="165000"/>
              </a:schemeClr>
            </a:gs>
            <a:gs pos="93000">
              <a:schemeClr val="accent4">
                <a:tint val="15000"/>
                <a:satMod val="165000"/>
              </a:schemeClr>
            </a:gs>
            <a:gs pos="100000">
              <a:schemeClr val="accent4">
                <a:tint val="5000"/>
                <a:satMod val="250000"/>
              </a:schemeClr>
            </a:gs>
          </a:gsLst>
          <a:path path="circle">
            <a:fillToRect l="50000" t="130000" r="50000" b="-30000"/>
          </a:path>
        </a:gradFill>
        <a:ln w="9525" cap="flat" cmpd="sng" algn="ctr">
          <a:solidFill>
            <a:schemeClr val="accent4">
              <a:shade val="50000"/>
              <a:satMod val="103000"/>
            </a:schemeClr>
          </a:solidFill>
          <a:prstDash val="solid"/>
        </a:ln>
        <a:effectLst>
          <a:outerShdw blurRad="57150" dist="38100" dir="5400000" algn="ctr" rotWithShape="0">
            <a:schemeClr val="accent4">
              <a:shade val="9000"/>
              <a:satMod val="105000"/>
              <a:alpha val="48000"/>
            </a:schemeClr>
          </a:outerShdw>
        </a:effectLst>
        <a:scene3d>
          <a:camera prst="orthographicFront"/>
          <a:lightRig rig="chilly" dir="t"/>
        </a:scene3d>
        <a:sp3d/>
      </dsp:spPr>
      <dsp:style>
        <a:lnRef idx="1">
          <a:schemeClr val="accent4"/>
        </a:lnRef>
        <a:fillRef idx="2">
          <a:schemeClr val="accent4"/>
        </a:fillRef>
        <a:effectRef idx="1">
          <a:schemeClr val="accent4"/>
        </a:effectRef>
        <a:fontRef idx="minor">
          <a:schemeClr val="dk1"/>
        </a:fontRef>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uz-Cyrl-UZ" sz="2200" kern="1200" baseline="0" dirty="0" smtClean="0"/>
            <a:t>«</a:t>
          </a:r>
          <a:r>
            <a:rPr lang="en-US" sz="2200" kern="1200" baseline="0" dirty="0" err="1" smtClean="0"/>
            <a:t>Tirik</a:t>
          </a:r>
          <a:r>
            <a:rPr lang="en-US" sz="2200" kern="1200" baseline="0" dirty="0" smtClean="0"/>
            <a:t> </a:t>
          </a:r>
          <a:r>
            <a:rPr lang="en-US" sz="2200" kern="1200" baseline="0" dirty="0" err="1" smtClean="0"/>
            <a:t>mavjudot</a:t>
          </a:r>
          <a:r>
            <a:rPr lang="en-US" sz="2200" kern="1200" baseline="0" dirty="0" smtClean="0"/>
            <a:t> </a:t>
          </a:r>
          <a:r>
            <a:rPr lang="en-US" sz="2200" kern="1200" baseline="0" dirty="0" err="1" smtClean="0"/>
            <a:t>a’zolari</a:t>
          </a:r>
          <a:r>
            <a:rPr lang="en-US" sz="2200" kern="1200" baseline="0" dirty="0" smtClean="0"/>
            <a:t> </a:t>
          </a:r>
          <a:r>
            <a:rPr lang="en-US" sz="2200" kern="1200" baseline="0" dirty="0" err="1" smtClean="0"/>
            <a:t>haqida</a:t>
          </a:r>
          <a:r>
            <a:rPr lang="ru-RU" sz="2200" kern="1200" baseline="0" dirty="0" smtClean="0"/>
            <a:t>»</a:t>
          </a:r>
          <a:endParaRPr lang="ru-RU" sz="2200" kern="1200" baseline="0" dirty="0"/>
        </a:p>
      </dsp:txBody>
      <dsp:txXfrm rot="-5400000">
        <a:off x="374318" y="1231076"/>
        <a:ext cx="6038135" cy="313646"/>
      </dsp:txXfrm>
    </dsp:sp>
    <dsp:sp modelId="{6B0B9611-0A71-4A77-9F1D-44ECFCA28091}">
      <dsp:nvSpPr>
        <dsp:cNvPr id="0" name=""/>
        <dsp:cNvSpPr/>
      </dsp:nvSpPr>
      <dsp:spPr>
        <a:xfrm rot="5400000">
          <a:off x="-80210" y="1686572"/>
          <a:ext cx="534739" cy="374317"/>
        </a:xfrm>
        <a:prstGeom prst="chevron">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t>5</a:t>
          </a:r>
          <a:endParaRPr lang="ru-RU" sz="1800" b="1" kern="1200" dirty="0"/>
        </a:p>
      </dsp:txBody>
      <dsp:txXfrm rot="-5400000">
        <a:off x="2" y="1793520"/>
        <a:ext cx="374317" cy="160422"/>
      </dsp:txXfrm>
    </dsp:sp>
    <dsp:sp modelId="{1672FF20-3D8C-4DA8-AE50-DFE8B57C8CD5}">
      <dsp:nvSpPr>
        <dsp:cNvPr id="0" name=""/>
        <dsp:cNvSpPr/>
      </dsp:nvSpPr>
      <dsp:spPr>
        <a:xfrm rot="5400000">
          <a:off x="3228078" y="-1238571"/>
          <a:ext cx="347580" cy="6055102"/>
        </a:xfrm>
        <a:prstGeom prst="round2SameRect">
          <a:avLst/>
        </a:prstGeom>
        <a:gradFill rotWithShape="1">
          <a:gsLst>
            <a:gs pos="0">
              <a:schemeClr val="accent4">
                <a:tint val="70000"/>
                <a:satMod val="130000"/>
              </a:schemeClr>
            </a:gs>
            <a:gs pos="43000">
              <a:schemeClr val="accent4">
                <a:tint val="44000"/>
                <a:satMod val="165000"/>
              </a:schemeClr>
            </a:gs>
            <a:gs pos="93000">
              <a:schemeClr val="accent4">
                <a:tint val="15000"/>
                <a:satMod val="165000"/>
              </a:schemeClr>
            </a:gs>
            <a:gs pos="100000">
              <a:schemeClr val="accent4">
                <a:tint val="5000"/>
                <a:satMod val="250000"/>
              </a:schemeClr>
            </a:gs>
          </a:gsLst>
          <a:path path="circle">
            <a:fillToRect l="50000" t="130000" r="50000" b="-30000"/>
          </a:path>
        </a:gradFill>
        <a:ln w="9525" cap="flat" cmpd="sng" algn="ctr">
          <a:solidFill>
            <a:schemeClr val="accent4">
              <a:shade val="50000"/>
              <a:satMod val="103000"/>
            </a:schemeClr>
          </a:solidFill>
          <a:prstDash val="solid"/>
        </a:ln>
        <a:effectLst>
          <a:outerShdw blurRad="57150" dist="38100" dir="5400000" algn="ctr" rotWithShape="0">
            <a:schemeClr val="accent4">
              <a:shade val="9000"/>
              <a:satMod val="105000"/>
              <a:alpha val="48000"/>
            </a:schemeClr>
          </a:outerShdw>
        </a:effectLst>
        <a:scene3d>
          <a:camera prst="orthographicFront"/>
          <a:lightRig rig="chilly" dir="t"/>
        </a:scene3d>
        <a:sp3d/>
      </dsp:spPr>
      <dsp:style>
        <a:lnRef idx="1">
          <a:schemeClr val="accent4"/>
        </a:lnRef>
        <a:fillRef idx="2">
          <a:schemeClr val="accent4"/>
        </a:fillRef>
        <a:effectRef idx="1">
          <a:schemeClr val="accent4"/>
        </a:effectRef>
        <a:fontRef idx="minor">
          <a:schemeClr val="dk1"/>
        </a:fontRef>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uz-Cyrl-UZ" sz="2000" kern="1200" baseline="0" dirty="0" smtClean="0"/>
            <a:t>«</a:t>
          </a:r>
          <a:r>
            <a:rPr lang="en-US" sz="2000" kern="1200" baseline="0" dirty="0" err="1" smtClean="0"/>
            <a:t>Musiqa</a:t>
          </a:r>
          <a:r>
            <a:rPr lang="en-US" sz="2000" kern="1200" baseline="0" dirty="0" smtClean="0"/>
            <a:t> </a:t>
          </a:r>
          <a:r>
            <a:rPr lang="en-US" sz="2000" kern="1200" baseline="0" dirty="0" err="1" smtClean="0"/>
            <a:t>kitobi</a:t>
          </a:r>
          <a:r>
            <a:rPr lang="ru-RU" sz="2000" kern="1200" baseline="0" dirty="0" smtClean="0"/>
            <a:t>»</a:t>
          </a:r>
          <a:endParaRPr lang="ru-RU" sz="2000" kern="1200" baseline="0" dirty="0"/>
        </a:p>
      </dsp:txBody>
      <dsp:txXfrm rot="-5400000">
        <a:off x="374318" y="1632156"/>
        <a:ext cx="6038135" cy="31364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A6FA072-47E9-4926-9937-1A1D75C1E40C}" type="datetimeFigureOut">
              <a:rPr lang="ru-RU"/>
              <a:pPr>
                <a:defRPr/>
              </a:pPr>
              <a:t>24.09.2022</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0217DE3-F023-4FCD-BFFE-2EB4EFF24A48}" type="slidenum">
              <a:rPr lang="ru-RU"/>
              <a:pPr>
                <a:defRPr/>
              </a:pPr>
              <a:t>‹#›</a:t>
            </a:fld>
            <a:endParaRPr lang="ru-RU"/>
          </a:p>
        </p:txBody>
      </p:sp>
    </p:spTree>
    <p:extLst>
      <p:ext uri="{BB962C8B-B14F-4D97-AF65-F5344CB8AC3E}">
        <p14:creationId xmlns:p14="http://schemas.microsoft.com/office/powerpoint/2010/main" val="38732772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5</a:t>
            </a:fld>
            <a:endParaRPr lang="ru-RU" smtClean="0">
              <a:latin typeface="Calibri" pitchFamily="34" charset="0"/>
            </a:endParaRPr>
          </a:p>
        </p:txBody>
      </p:sp>
    </p:spTree>
    <p:extLst>
      <p:ext uri="{BB962C8B-B14F-4D97-AF65-F5344CB8AC3E}">
        <p14:creationId xmlns:p14="http://schemas.microsoft.com/office/powerpoint/2010/main" val="3301511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14</a:t>
            </a:fld>
            <a:endParaRPr lang="ru-RU" smtClean="0">
              <a:latin typeface="Calibri" pitchFamily="34" charset="0"/>
            </a:endParaRPr>
          </a:p>
        </p:txBody>
      </p:sp>
    </p:spTree>
    <p:extLst>
      <p:ext uri="{BB962C8B-B14F-4D97-AF65-F5344CB8AC3E}">
        <p14:creationId xmlns:p14="http://schemas.microsoft.com/office/powerpoint/2010/main" val="1838202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15</a:t>
            </a:fld>
            <a:endParaRPr lang="ru-RU" smtClean="0">
              <a:latin typeface="Calibri" pitchFamily="34" charset="0"/>
            </a:endParaRPr>
          </a:p>
        </p:txBody>
      </p:sp>
    </p:spTree>
    <p:extLst>
      <p:ext uri="{BB962C8B-B14F-4D97-AF65-F5344CB8AC3E}">
        <p14:creationId xmlns:p14="http://schemas.microsoft.com/office/powerpoint/2010/main" val="270996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16</a:t>
            </a:fld>
            <a:endParaRPr lang="ru-RU" smtClean="0">
              <a:latin typeface="Calibri" pitchFamily="34" charset="0"/>
            </a:endParaRPr>
          </a:p>
        </p:txBody>
      </p:sp>
    </p:spTree>
    <p:extLst>
      <p:ext uri="{BB962C8B-B14F-4D97-AF65-F5344CB8AC3E}">
        <p14:creationId xmlns:p14="http://schemas.microsoft.com/office/powerpoint/2010/main" val="976053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17</a:t>
            </a:fld>
            <a:endParaRPr lang="ru-RU" smtClean="0">
              <a:latin typeface="Calibri" pitchFamily="34" charset="0"/>
            </a:endParaRPr>
          </a:p>
        </p:txBody>
      </p:sp>
    </p:spTree>
    <p:extLst>
      <p:ext uri="{BB962C8B-B14F-4D97-AF65-F5344CB8AC3E}">
        <p14:creationId xmlns:p14="http://schemas.microsoft.com/office/powerpoint/2010/main" val="3060398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18</a:t>
            </a:fld>
            <a:endParaRPr lang="ru-RU" smtClean="0">
              <a:latin typeface="Calibri" pitchFamily="34" charset="0"/>
            </a:endParaRPr>
          </a:p>
        </p:txBody>
      </p:sp>
    </p:spTree>
    <p:extLst>
      <p:ext uri="{BB962C8B-B14F-4D97-AF65-F5344CB8AC3E}">
        <p14:creationId xmlns:p14="http://schemas.microsoft.com/office/powerpoint/2010/main" val="2475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19</a:t>
            </a:fld>
            <a:endParaRPr lang="ru-RU" smtClean="0">
              <a:latin typeface="Calibri" pitchFamily="34" charset="0"/>
            </a:endParaRPr>
          </a:p>
        </p:txBody>
      </p:sp>
    </p:spTree>
    <p:extLst>
      <p:ext uri="{BB962C8B-B14F-4D97-AF65-F5344CB8AC3E}">
        <p14:creationId xmlns:p14="http://schemas.microsoft.com/office/powerpoint/2010/main" val="3738865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20</a:t>
            </a:fld>
            <a:endParaRPr lang="ru-RU" smtClean="0">
              <a:latin typeface="Calibri" pitchFamily="34" charset="0"/>
            </a:endParaRPr>
          </a:p>
        </p:txBody>
      </p:sp>
    </p:spTree>
    <p:extLst>
      <p:ext uri="{BB962C8B-B14F-4D97-AF65-F5344CB8AC3E}">
        <p14:creationId xmlns:p14="http://schemas.microsoft.com/office/powerpoint/2010/main" val="1456224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21</a:t>
            </a:fld>
            <a:endParaRPr lang="ru-RU" smtClean="0">
              <a:latin typeface="Calibri" pitchFamily="34" charset="0"/>
            </a:endParaRPr>
          </a:p>
        </p:txBody>
      </p:sp>
    </p:spTree>
    <p:extLst>
      <p:ext uri="{BB962C8B-B14F-4D97-AF65-F5344CB8AC3E}">
        <p14:creationId xmlns:p14="http://schemas.microsoft.com/office/powerpoint/2010/main" val="3158861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22</a:t>
            </a:fld>
            <a:endParaRPr lang="ru-RU" smtClean="0">
              <a:latin typeface="Calibri" pitchFamily="34" charset="0"/>
            </a:endParaRPr>
          </a:p>
        </p:txBody>
      </p:sp>
    </p:spTree>
    <p:extLst>
      <p:ext uri="{BB962C8B-B14F-4D97-AF65-F5344CB8AC3E}">
        <p14:creationId xmlns:p14="http://schemas.microsoft.com/office/powerpoint/2010/main" val="1107918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23</a:t>
            </a:fld>
            <a:endParaRPr lang="ru-RU" smtClean="0">
              <a:latin typeface="Calibri" pitchFamily="34" charset="0"/>
            </a:endParaRPr>
          </a:p>
        </p:txBody>
      </p:sp>
    </p:spTree>
    <p:extLst>
      <p:ext uri="{BB962C8B-B14F-4D97-AF65-F5344CB8AC3E}">
        <p14:creationId xmlns:p14="http://schemas.microsoft.com/office/powerpoint/2010/main" val="55745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6</a:t>
            </a:fld>
            <a:endParaRPr lang="ru-RU" smtClean="0">
              <a:latin typeface="Calibri" pitchFamily="34" charset="0"/>
            </a:endParaRPr>
          </a:p>
        </p:txBody>
      </p:sp>
    </p:spTree>
    <p:extLst>
      <p:ext uri="{BB962C8B-B14F-4D97-AF65-F5344CB8AC3E}">
        <p14:creationId xmlns:p14="http://schemas.microsoft.com/office/powerpoint/2010/main" val="2463335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24</a:t>
            </a:fld>
            <a:endParaRPr lang="ru-RU" smtClean="0">
              <a:latin typeface="Calibri" pitchFamily="34" charset="0"/>
            </a:endParaRPr>
          </a:p>
        </p:txBody>
      </p:sp>
    </p:spTree>
    <p:extLst>
      <p:ext uri="{BB962C8B-B14F-4D97-AF65-F5344CB8AC3E}">
        <p14:creationId xmlns:p14="http://schemas.microsoft.com/office/powerpoint/2010/main" val="3075909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25</a:t>
            </a:fld>
            <a:endParaRPr lang="ru-RU" smtClean="0">
              <a:latin typeface="Calibri" pitchFamily="34" charset="0"/>
            </a:endParaRPr>
          </a:p>
        </p:txBody>
      </p:sp>
    </p:spTree>
    <p:extLst>
      <p:ext uri="{BB962C8B-B14F-4D97-AF65-F5344CB8AC3E}">
        <p14:creationId xmlns:p14="http://schemas.microsoft.com/office/powerpoint/2010/main" val="3018664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26</a:t>
            </a:fld>
            <a:endParaRPr lang="ru-RU" smtClean="0">
              <a:latin typeface="Calibri" pitchFamily="34" charset="0"/>
            </a:endParaRPr>
          </a:p>
        </p:txBody>
      </p:sp>
    </p:spTree>
    <p:extLst>
      <p:ext uri="{BB962C8B-B14F-4D97-AF65-F5344CB8AC3E}">
        <p14:creationId xmlns:p14="http://schemas.microsoft.com/office/powerpoint/2010/main" val="208076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27</a:t>
            </a:fld>
            <a:endParaRPr lang="ru-RU" smtClean="0">
              <a:latin typeface="Calibri" pitchFamily="34" charset="0"/>
            </a:endParaRPr>
          </a:p>
        </p:txBody>
      </p:sp>
    </p:spTree>
    <p:extLst>
      <p:ext uri="{BB962C8B-B14F-4D97-AF65-F5344CB8AC3E}">
        <p14:creationId xmlns:p14="http://schemas.microsoft.com/office/powerpoint/2010/main" val="1792905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28</a:t>
            </a:fld>
            <a:endParaRPr lang="ru-RU" smtClean="0">
              <a:latin typeface="Calibri" pitchFamily="34" charset="0"/>
            </a:endParaRPr>
          </a:p>
        </p:txBody>
      </p:sp>
    </p:spTree>
    <p:extLst>
      <p:ext uri="{BB962C8B-B14F-4D97-AF65-F5344CB8AC3E}">
        <p14:creationId xmlns:p14="http://schemas.microsoft.com/office/powerpoint/2010/main" val="2480289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29</a:t>
            </a:fld>
            <a:endParaRPr lang="ru-RU" smtClean="0">
              <a:latin typeface="Calibri" pitchFamily="34" charset="0"/>
            </a:endParaRPr>
          </a:p>
        </p:txBody>
      </p:sp>
    </p:spTree>
    <p:extLst>
      <p:ext uri="{BB962C8B-B14F-4D97-AF65-F5344CB8AC3E}">
        <p14:creationId xmlns:p14="http://schemas.microsoft.com/office/powerpoint/2010/main" val="2424085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30</a:t>
            </a:fld>
            <a:endParaRPr lang="ru-RU" smtClean="0">
              <a:latin typeface="Calibri" pitchFamily="34" charset="0"/>
            </a:endParaRPr>
          </a:p>
        </p:txBody>
      </p:sp>
    </p:spTree>
    <p:extLst>
      <p:ext uri="{BB962C8B-B14F-4D97-AF65-F5344CB8AC3E}">
        <p14:creationId xmlns:p14="http://schemas.microsoft.com/office/powerpoint/2010/main" val="2072922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31</a:t>
            </a:fld>
            <a:endParaRPr lang="ru-RU" smtClean="0">
              <a:latin typeface="Calibri" pitchFamily="34" charset="0"/>
            </a:endParaRPr>
          </a:p>
        </p:txBody>
      </p:sp>
    </p:spTree>
    <p:extLst>
      <p:ext uri="{BB962C8B-B14F-4D97-AF65-F5344CB8AC3E}">
        <p14:creationId xmlns:p14="http://schemas.microsoft.com/office/powerpoint/2010/main" val="2751629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32</a:t>
            </a:fld>
            <a:endParaRPr lang="ru-RU" smtClean="0">
              <a:latin typeface="Calibri" pitchFamily="34" charset="0"/>
            </a:endParaRPr>
          </a:p>
        </p:txBody>
      </p:sp>
    </p:spTree>
    <p:extLst>
      <p:ext uri="{BB962C8B-B14F-4D97-AF65-F5344CB8AC3E}">
        <p14:creationId xmlns:p14="http://schemas.microsoft.com/office/powerpoint/2010/main" val="1644544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33</a:t>
            </a:fld>
            <a:endParaRPr lang="ru-RU" smtClean="0">
              <a:latin typeface="Calibri" pitchFamily="34" charset="0"/>
            </a:endParaRPr>
          </a:p>
        </p:txBody>
      </p:sp>
    </p:spTree>
    <p:extLst>
      <p:ext uri="{BB962C8B-B14F-4D97-AF65-F5344CB8AC3E}">
        <p14:creationId xmlns:p14="http://schemas.microsoft.com/office/powerpoint/2010/main" val="2201817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7</a:t>
            </a:fld>
            <a:endParaRPr lang="ru-RU" smtClean="0">
              <a:latin typeface="Calibri" pitchFamily="34" charset="0"/>
            </a:endParaRPr>
          </a:p>
        </p:txBody>
      </p:sp>
    </p:spTree>
    <p:extLst>
      <p:ext uri="{BB962C8B-B14F-4D97-AF65-F5344CB8AC3E}">
        <p14:creationId xmlns:p14="http://schemas.microsoft.com/office/powerpoint/2010/main" val="2847966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34</a:t>
            </a:fld>
            <a:endParaRPr lang="ru-RU" smtClean="0">
              <a:latin typeface="Calibri" pitchFamily="34" charset="0"/>
            </a:endParaRPr>
          </a:p>
        </p:txBody>
      </p:sp>
    </p:spTree>
    <p:extLst>
      <p:ext uri="{BB962C8B-B14F-4D97-AF65-F5344CB8AC3E}">
        <p14:creationId xmlns:p14="http://schemas.microsoft.com/office/powerpoint/2010/main" val="3944520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35</a:t>
            </a:fld>
            <a:endParaRPr lang="ru-RU" smtClean="0">
              <a:latin typeface="Calibri" pitchFamily="34" charset="0"/>
            </a:endParaRPr>
          </a:p>
        </p:txBody>
      </p:sp>
    </p:spTree>
    <p:extLst>
      <p:ext uri="{BB962C8B-B14F-4D97-AF65-F5344CB8AC3E}">
        <p14:creationId xmlns:p14="http://schemas.microsoft.com/office/powerpoint/2010/main" val="4185722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36</a:t>
            </a:fld>
            <a:endParaRPr lang="ru-RU" smtClean="0">
              <a:latin typeface="Calibri" pitchFamily="34" charset="0"/>
            </a:endParaRPr>
          </a:p>
        </p:txBody>
      </p:sp>
    </p:spTree>
    <p:extLst>
      <p:ext uri="{BB962C8B-B14F-4D97-AF65-F5344CB8AC3E}">
        <p14:creationId xmlns:p14="http://schemas.microsoft.com/office/powerpoint/2010/main" val="2687141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37</a:t>
            </a:fld>
            <a:endParaRPr lang="ru-RU" smtClean="0">
              <a:latin typeface="Calibri" pitchFamily="34" charset="0"/>
            </a:endParaRPr>
          </a:p>
        </p:txBody>
      </p:sp>
    </p:spTree>
    <p:extLst>
      <p:ext uri="{BB962C8B-B14F-4D97-AF65-F5344CB8AC3E}">
        <p14:creationId xmlns:p14="http://schemas.microsoft.com/office/powerpoint/2010/main" val="880780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38</a:t>
            </a:fld>
            <a:endParaRPr lang="ru-RU" smtClean="0">
              <a:latin typeface="Calibri" pitchFamily="34" charset="0"/>
            </a:endParaRPr>
          </a:p>
        </p:txBody>
      </p:sp>
    </p:spTree>
    <p:extLst>
      <p:ext uri="{BB962C8B-B14F-4D97-AF65-F5344CB8AC3E}">
        <p14:creationId xmlns:p14="http://schemas.microsoft.com/office/powerpoint/2010/main" val="2624647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1A994F1F-BA11-478A-A5A8-2EE794B8E53B}" type="slidenum">
              <a:rPr lang="ru-RU" smtClean="0">
                <a:solidFill>
                  <a:prstClr val="black"/>
                </a:solidFill>
                <a:latin typeface="Calibri" pitchFamily="34" charset="0"/>
              </a:rPr>
              <a:pPr eaLnBrk="1" hangingPunct="1"/>
              <a:t>39</a:t>
            </a:fld>
            <a:endParaRPr lang="ru-RU" smtClean="0">
              <a:solidFill>
                <a:prstClr val="black"/>
              </a:solidFill>
              <a:latin typeface="Calibri" pitchFamily="34" charset="0"/>
            </a:endParaRPr>
          </a:p>
        </p:txBody>
      </p:sp>
    </p:spTree>
    <p:extLst>
      <p:ext uri="{BB962C8B-B14F-4D97-AF65-F5344CB8AC3E}">
        <p14:creationId xmlns:p14="http://schemas.microsoft.com/office/powerpoint/2010/main" val="353487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40</a:t>
            </a:fld>
            <a:endParaRPr lang="ru-RU" smtClean="0">
              <a:latin typeface="Calibri" pitchFamily="34" charset="0"/>
            </a:endParaRPr>
          </a:p>
        </p:txBody>
      </p:sp>
    </p:spTree>
    <p:extLst>
      <p:ext uri="{BB962C8B-B14F-4D97-AF65-F5344CB8AC3E}">
        <p14:creationId xmlns:p14="http://schemas.microsoft.com/office/powerpoint/2010/main" val="3124855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41</a:t>
            </a:fld>
            <a:endParaRPr lang="ru-RU" smtClean="0">
              <a:latin typeface="Calibri" pitchFamily="34" charset="0"/>
            </a:endParaRPr>
          </a:p>
        </p:txBody>
      </p:sp>
    </p:spTree>
    <p:extLst>
      <p:ext uri="{BB962C8B-B14F-4D97-AF65-F5344CB8AC3E}">
        <p14:creationId xmlns:p14="http://schemas.microsoft.com/office/powerpoint/2010/main" val="34116824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42</a:t>
            </a:fld>
            <a:endParaRPr lang="ru-RU" smtClean="0">
              <a:latin typeface="Calibri" pitchFamily="34" charset="0"/>
            </a:endParaRPr>
          </a:p>
        </p:txBody>
      </p:sp>
    </p:spTree>
    <p:extLst>
      <p:ext uri="{BB962C8B-B14F-4D97-AF65-F5344CB8AC3E}">
        <p14:creationId xmlns:p14="http://schemas.microsoft.com/office/powerpoint/2010/main" val="3152825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43</a:t>
            </a:fld>
            <a:endParaRPr lang="ru-RU" smtClean="0">
              <a:latin typeface="Calibri" pitchFamily="34" charset="0"/>
            </a:endParaRPr>
          </a:p>
        </p:txBody>
      </p:sp>
    </p:spTree>
    <p:extLst>
      <p:ext uri="{BB962C8B-B14F-4D97-AF65-F5344CB8AC3E}">
        <p14:creationId xmlns:p14="http://schemas.microsoft.com/office/powerpoint/2010/main" val="802333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8</a:t>
            </a:fld>
            <a:endParaRPr lang="ru-RU" smtClean="0">
              <a:latin typeface="Calibri" pitchFamily="34" charset="0"/>
            </a:endParaRPr>
          </a:p>
        </p:txBody>
      </p:sp>
    </p:spTree>
    <p:extLst>
      <p:ext uri="{BB962C8B-B14F-4D97-AF65-F5344CB8AC3E}">
        <p14:creationId xmlns:p14="http://schemas.microsoft.com/office/powerpoint/2010/main" val="2153743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44</a:t>
            </a:fld>
            <a:endParaRPr lang="ru-RU" smtClean="0">
              <a:latin typeface="Calibri" pitchFamily="34" charset="0"/>
            </a:endParaRPr>
          </a:p>
        </p:txBody>
      </p:sp>
    </p:spTree>
    <p:extLst>
      <p:ext uri="{BB962C8B-B14F-4D97-AF65-F5344CB8AC3E}">
        <p14:creationId xmlns:p14="http://schemas.microsoft.com/office/powerpoint/2010/main" val="32992162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45</a:t>
            </a:fld>
            <a:endParaRPr lang="ru-RU" smtClean="0">
              <a:latin typeface="Calibri" pitchFamily="34" charset="0"/>
            </a:endParaRPr>
          </a:p>
        </p:txBody>
      </p:sp>
    </p:spTree>
    <p:extLst>
      <p:ext uri="{BB962C8B-B14F-4D97-AF65-F5344CB8AC3E}">
        <p14:creationId xmlns:p14="http://schemas.microsoft.com/office/powerpoint/2010/main" val="15126615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46</a:t>
            </a:fld>
            <a:endParaRPr lang="ru-RU" smtClean="0">
              <a:latin typeface="Calibri" pitchFamily="34" charset="0"/>
            </a:endParaRPr>
          </a:p>
        </p:txBody>
      </p:sp>
    </p:spTree>
    <p:extLst>
      <p:ext uri="{BB962C8B-B14F-4D97-AF65-F5344CB8AC3E}">
        <p14:creationId xmlns:p14="http://schemas.microsoft.com/office/powerpoint/2010/main" val="17605035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47</a:t>
            </a:fld>
            <a:endParaRPr lang="ru-RU" smtClean="0">
              <a:latin typeface="Calibri" pitchFamily="34" charset="0"/>
            </a:endParaRPr>
          </a:p>
        </p:txBody>
      </p:sp>
    </p:spTree>
    <p:extLst>
      <p:ext uri="{BB962C8B-B14F-4D97-AF65-F5344CB8AC3E}">
        <p14:creationId xmlns:p14="http://schemas.microsoft.com/office/powerpoint/2010/main" val="39491975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48</a:t>
            </a:fld>
            <a:endParaRPr lang="ru-RU" smtClean="0">
              <a:latin typeface="Calibri" pitchFamily="34" charset="0"/>
            </a:endParaRPr>
          </a:p>
        </p:txBody>
      </p:sp>
    </p:spTree>
    <p:extLst>
      <p:ext uri="{BB962C8B-B14F-4D97-AF65-F5344CB8AC3E}">
        <p14:creationId xmlns:p14="http://schemas.microsoft.com/office/powerpoint/2010/main" val="2715140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49</a:t>
            </a:fld>
            <a:endParaRPr lang="ru-RU" smtClean="0">
              <a:latin typeface="Calibri" pitchFamily="34" charset="0"/>
            </a:endParaRPr>
          </a:p>
        </p:txBody>
      </p:sp>
    </p:spTree>
    <p:extLst>
      <p:ext uri="{BB962C8B-B14F-4D97-AF65-F5344CB8AC3E}">
        <p14:creationId xmlns:p14="http://schemas.microsoft.com/office/powerpoint/2010/main" val="29775184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50</a:t>
            </a:fld>
            <a:endParaRPr lang="ru-RU" smtClean="0">
              <a:latin typeface="Calibri" pitchFamily="34" charset="0"/>
            </a:endParaRPr>
          </a:p>
        </p:txBody>
      </p:sp>
    </p:spTree>
    <p:extLst>
      <p:ext uri="{BB962C8B-B14F-4D97-AF65-F5344CB8AC3E}">
        <p14:creationId xmlns:p14="http://schemas.microsoft.com/office/powerpoint/2010/main" val="22951775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51</a:t>
            </a:fld>
            <a:endParaRPr lang="ru-RU" smtClean="0">
              <a:latin typeface="Calibri" pitchFamily="34" charset="0"/>
            </a:endParaRPr>
          </a:p>
        </p:txBody>
      </p:sp>
    </p:spTree>
    <p:extLst>
      <p:ext uri="{BB962C8B-B14F-4D97-AF65-F5344CB8AC3E}">
        <p14:creationId xmlns:p14="http://schemas.microsoft.com/office/powerpoint/2010/main" val="1983122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52</a:t>
            </a:fld>
            <a:endParaRPr lang="ru-RU" smtClean="0">
              <a:latin typeface="Calibri" pitchFamily="34" charset="0"/>
            </a:endParaRPr>
          </a:p>
        </p:txBody>
      </p:sp>
    </p:spTree>
    <p:extLst>
      <p:ext uri="{BB962C8B-B14F-4D97-AF65-F5344CB8AC3E}">
        <p14:creationId xmlns:p14="http://schemas.microsoft.com/office/powerpoint/2010/main" val="19384896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53</a:t>
            </a:fld>
            <a:endParaRPr lang="ru-RU" smtClean="0">
              <a:latin typeface="Calibri" pitchFamily="34" charset="0"/>
            </a:endParaRPr>
          </a:p>
        </p:txBody>
      </p:sp>
    </p:spTree>
    <p:extLst>
      <p:ext uri="{BB962C8B-B14F-4D97-AF65-F5344CB8AC3E}">
        <p14:creationId xmlns:p14="http://schemas.microsoft.com/office/powerpoint/2010/main" val="215628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9</a:t>
            </a:fld>
            <a:endParaRPr lang="ru-RU" smtClean="0">
              <a:latin typeface="Calibri" pitchFamily="34" charset="0"/>
            </a:endParaRPr>
          </a:p>
        </p:txBody>
      </p:sp>
    </p:spTree>
    <p:extLst>
      <p:ext uri="{BB962C8B-B14F-4D97-AF65-F5344CB8AC3E}">
        <p14:creationId xmlns:p14="http://schemas.microsoft.com/office/powerpoint/2010/main" val="14457715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54</a:t>
            </a:fld>
            <a:endParaRPr lang="ru-RU" smtClean="0">
              <a:latin typeface="Calibri" pitchFamily="34" charset="0"/>
            </a:endParaRPr>
          </a:p>
        </p:txBody>
      </p:sp>
    </p:spTree>
    <p:extLst>
      <p:ext uri="{BB962C8B-B14F-4D97-AF65-F5344CB8AC3E}">
        <p14:creationId xmlns:p14="http://schemas.microsoft.com/office/powerpoint/2010/main" val="32612261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55</a:t>
            </a:fld>
            <a:endParaRPr lang="ru-RU" smtClean="0">
              <a:latin typeface="Calibri" pitchFamily="34" charset="0"/>
            </a:endParaRPr>
          </a:p>
        </p:txBody>
      </p:sp>
    </p:spTree>
    <p:extLst>
      <p:ext uri="{BB962C8B-B14F-4D97-AF65-F5344CB8AC3E}">
        <p14:creationId xmlns:p14="http://schemas.microsoft.com/office/powerpoint/2010/main" val="36536237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56</a:t>
            </a:fld>
            <a:endParaRPr lang="ru-RU" smtClean="0">
              <a:latin typeface="Calibri" pitchFamily="34" charset="0"/>
            </a:endParaRPr>
          </a:p>
        </p:txBody>
      </p:sp>
    </p:spTree>
    <p:extLst>
      <p:ext uri="{BB962C8B-B14F-4D97-AF65-F5344CB8AC3E}">
        <p14:creationId xmlns:p14="http://schemas.microsoft.com/office/powerpoint/2010/main" val="11618591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57</a:t>
            </a:fld>
            <a:endParaRPr lang="ru-RU" smtClean="0">
              <a:latin typeface="Calibri" pitchFamily="34" charset="0"/>
            </a:endParaRPr>
          </a:p>
        </p:txBody>
      </p:sp>
    </p:spTree>
    <p:extLst>
      <p:ext uri="{BB962C8B-B14F-4D97-AF65-F5344CB8AC3E}">
        <p14:creationId xmlns:p14="http://schemas.microsoft.com/office/powerpoint/2010/main" val="33419836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58</a:t>
            </a:fld>
            <a:endParaRPr lang="ru-RU" smtClean="0">
              <a:latin typeface="Calibri" pitchFamily="34" charset="0"/>
            </a:endParaRPr>
          </a:p>
        </p:txBody>
      </p:sp>
    </p:spTree>
    <p:extLst>
      <p:ext uri="{BB962C8B-B14F-4D97-AF65-F5344CB8AC3E}">
        <p14:creationId xmlns:p14="http://schemas.microsoft.com/office/powerpoint/2010/main" val="39818011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59</a:t>
            </a:fld>
            <a:endParaRPr lang="ru-RU" smtClean="0">
              <a:latin typeface="Calibri" pitchFamily="34" charset="0"/>
            </a:endParaRPr>
          </a:p>
        </p:txBody>
      </p:sp>
    </p:spTree>
    <p:extLst>
      <p:ext uri="{BB962C8B-B14F-4D97-AF65-F5344CB8AC3E}">
        <p14:creationId xmlns:p14="http://schemas.microsoft.com/office/powerpoint/2010/main" val="4844318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60</a:t>
            </a:fld>
            <a:endParaRPr lang="ru-RU" smtClean="0">
              <a:latin typeface="Calibri" pitchFamily="34" charset="0"/>
            </a:endParaRPr>
          </a:p>
        </p:txBody>
      </p:sp>
    </p:spTree>
    <p:extLst>
      <p:ext uri="{BB962C8B-B14F-4D97-AF65-F5344CB8AC3E}">
        <p14:creationId xmlns:p14="http://schemas.microsoft.com/office/powerpoint/2010/main" val="153160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61</a:t>
            </a:fld>
            <a:endParaRPr lang="ru-RU" smtClean="0">
              <a:latin typeface="Calibri" pitchFamily="34" charset="0"/>
            </a:endParaRPr>
          </a:p>
        </p:txBody>
      </p:sp>
    </p:spTree>
    <p:extLst>
      <p:ext uri="{BB962C8B-B14F-4D97-AF65-F5344CB8AC3E}">
        <p14:creationId xmlns:p14="http://schemas.microsoft.com/office/powerpoint/2010/main" val="33122366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62</a:t>
            </a:fld>
            <a:endParaRPr lang="ru-RU" smtClean="0">
              <a:latin typeface="Calibri" pitchFamily="34" charset="0"/>
            </a:endParaRPr>
          </a:p>
        </p:txBody>
      </p:sp>
    </p:spTree>
    <p:extLst>
      <p:ext uri="{BB962C8B-B14F-4D97-AF65-F5344CB8AC3E}">
        <p14:creationId xmlns:p14="http://schemas.microsoft.com/office/powerpoint/2010/main" val="32834951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63</a:t>
            </a:fld>
            <a:endParaRPr lang="ru-RU" smtClean="0">
              <a:latin typeface="Calibri" pitchFamily="34" charset="0"/>
            </a:endParaRPr>
          </a:p>
        </p:txBody>
      </p:sp>
    </p:spTree>
    <p:extLst>
      <p:ext uri="{BB962C8B-B14F-4D97-AF65-F5344CB8AC3E}">
        <p14:creationId xmlns:p14="http://schemas.microsoft.com/office/powerpoint/2010/main" val="298281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10</a:t>
            </a:fld>
            <a:endParaRPr lang="ru-RU" smtClean="0">
              <a:latin typeface="Calibri" pitchFamily="34" charset="0"/>
            </a:endParaRPr>
          </a:p>
        </p:txBody>
      </p:sp>
    </p:spTree>
    <p:extLst>
      <p:ext uri="{BB962C8B-B14F-4D97-AF65-F5344CB8AC3E}">
        <p14:creationId xmlns:p14="http://schemas.microsoft.com/office/powerpoint/2010/main" val="37207922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64</a:t>
            </a:fld>
            <a:endParaRPr lang="ru-RU" smtClean="0">
              <a:latin typeface="Calibri" pitchFamily="34" charset="0"/>
            </a:endParaRPr>
          </a:p>
        </p:txBody>
      </p:sp>
    </p:spTree>
    <p:extLst>
      <p:ext uri="{BB962C8B-B14F-4D97-AF65-F5344CB8AC3E}">
        <p14:creationId xmlns:p14="http://schemas.microsoft.com/office/powerpoint/2010/main" val="18634142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65</a:t>
            </a:fld>
            <a:endParaRPr lang="ru-RU" smtClean="0">
              <a:latin typeface="Calibri" pitchFamily="34" charset="0"/>
            </a:endParaRPr>
          </a:p>
        </p:txBody>
      </p:sp>
    </p:spTree>
    <p:extLst>
      <p:ext uri="{BB962C8B-B14F-4D97-AF65-F5344CB8AC3E}">
        <p14:creationId xmlns:p14="http://schemas.microsoft.com/office/powerpoint/2010/main" val="1364584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66</a:t>
            </a:fld>
            <a:endParaRPr lang="ru-RU" smtClean="0">
              <a:latin typeface="Calibri" pitchFamily="34" charset="0"/>
            </a:endParaRPr>
          </a:p>
        </p:txBody>
      </p:sp>
    </p:spTree>
    <p:extLst>
      <p:ext uri="{BB962C8B-B14F-4D97-AF65-F5344CB8AC3E}">
        <p14:creationId xmlns:p14="http://schemas.microsoft.com/office/powerpoint/2010/main" val="17822735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67</a:t>
            </a:fld>
            <a:endParaRPr lang="ru-RU" smtClean="0">
              <a:latin typeface="Calibri" pitchFamily="34" charset="0"/>
            </a:endParaRPr>
          </a:p>
        </p:txBody>
      </p:sp>
    </p:spTree>
    <p:extLst>
      <p:ext uri="{BB962C8B-B14F-4D97-AF65-F5344CB8AC3E}">
        <p14:creationId xmlns:p14="http://schemas.microsoft.com/office/powerpoint/2010/main" val="8493565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68</a:t>
            </a:fld>
            <a:endParaRPr lang="ru-RU" smtClean="0">
              <a:latin typeface="Calibri" pitchFamily="34" charset="0"/>
            </a:endParaRPr>
          </a:p>
        </p:txBody>
      </p:sp>
    </p:spTree>
    <p:extLst>
      <p:ext uri="{BB962C8B-B14F-4D97-AF65-F5344CB8AC3E}">
        <p14:creationId xmlns:p14="http://schemas.microsoft.com/office/powerpoint/2010/main" val="3493742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69</a:t>
            </a:fld>
            <a:endParaRPr lang="ru-RU" smtClean="0">
              <a:latin typeface="Calibri" pitchFamily="34" charset="0"/>
            </a:endParaRPr>
          </a:p>
        </p:txBody>
      </p:sp>
    </p:spTree>
    <p:extLst>
      <p:ext uri="{BB962C8B-B14F-4D97-AF65-F5344CB8AC3E}">
        <p14:creationId xmlns:p14="http://schemas.microsoft.com/office/powerpoint/2010/main" val="1292514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11</a:t>
            </a:fld>
            <a:endParaRPr lang="ru-RU" smtClean="0">
              <a:latin typeface="Calibri" pitchFamily="34" charset="0"/>
            </a:endParaRPr>
          </a:p>
        </p:txBody>
      </p:sp>
    </p:spTree>
    <p:extLst>
      <p:ext uri="{BB962C8B-B14F-4D97-AF65-F5344CB8AC3E}">
        <p14:creationId xmlns:p14="http://schemas.microsoft.com/office/powerpoint/2010/main" val="4000792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12</a:t>
            </a:fld>
            <a:endParaRPr lang="ru-RU" smtClean="0">
              <a:latin typeface="Calibri" pitchFamily="34" charset="0"/>
            </a:endParaRPr>
          </a:p>
        </p:txBody>
      </p:sp>
    </p:spTree>
    <p:extLst>
      <p:ext uri="{BB962C8B-B14F-4D97-AF65-F5344CB8AC3E}">
        <p14:creationId xmlns:p14="http://schemas.microsoft.com/office/powerpoint/2010/main" val="4263079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13</a:t>
            </a:fld>
            <a:endParaRPr lang="ru-RU" smtClean="0">
              <a:latin typeface="Calibri" pitchFamily="34" charset="0"/>
            </a:endParaRPr>
          </a:p>
        </p:txBody>
      </p:sp>
    </p:spTree>
    <p:extLst>
      <p:ext uri="{BB962C8B-B14F-4D97-AF65-F5344CB8AC3E}">
        <p14:creationId xmlns:p14="http://schemas.microsoft.com/office/powerpoint/2010/main" val="3700135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9" name="Заголовок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ru-RU" smtClean="0"/>
              <a:t>Образец заголовка</a:t>
            </a:r>
            <a:endParaRPr lang="en-US"/>
          </a:p>
        </p:txBody>
      </p:sp>
      <p:sp>
        <p:nvSpPr>
          <p:cNvPr id="17" name="Подзаголовок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smtClean="0"/>
              <a:t>Образец подзаголовка</a:t>
            </a:r>
            <a:endParaRPr lang="en-US"/>
          </a:p>
        </p:txBody>
      </p:sp>
      <p:sp>
        <p:nvSpPr>
          <p:cNvPr id="4" name="Дата 9"/>
          <p:cNvSpPr>
            <a:spLocks noGrp="1"/>
          </p:cNvSpPr>
          <p:nvPr>
            <p:ph type="dt" sz="half" idx="10"/>
          </p:nvPr>
        </p:nvSpPr>
        <p:spPr/>
        <p:txBody>
          <a:bodyPr/>
          <a:lstStyle>
            <a:lvl1pPr>
              <a:defRPr/>
            </a:lvl1pPr>
          </a:lstStyle>
          <a:p>
            <a:pPr>
              <a:defRPr/>
            </a:pPr>
            <a:fld id="{510CC114-283D-4E06-BC0E-37E8389F4359}" type="datetimeFigureOut">
              <a:rPr lang="ru-RU"/>
              <a:pPr>
                <a:defRPr/>
              </a:pPr>
              <a:t>24.09.2022</a:t>
            </a:fld>
            <a:endParaRPr lang="ru-RU"/>
          </a:p>
        </p:txBody>
      </p:sp>
      <p:sp>
        <p:nvSpPr>
          <p:cNvPr id="5" name="Нижний колонтитул 21"/>
          <p:cNvSpPr>
            <a:spLocks noGrp="1"/>
          </p:cNvSpPr>
          <p:nvPr>
            <p:ph type="ftr" sz="quarter" idx="11"/>
          </p:nvPr>
        </p:nvSpPr>
        <p:spPr/>
        <p:txBody>
          <a:bodyPr/>
          <a:lstStyle>
            <a:lvl1pPr>
              <a:defRPr/>
            </a:lvl1pPr>
          </a:lstStyle>
          <a:p>
            <a:pPr>
              <a:defRPr/>
            </a:pPr>
            <a:endParaRPr lang="ru-RU"/>
          </a:p>
        </p:txBody>
      </p:sp>
      <p:sp>
        <p:nvSpPr>
          <p:cNvPr id="6" name="Номер слайда 17"/>
          <p:cNvSpPr>
            <a:spLocks noGrp="1"/>
          </p:cNvSpPr>
          <p:nvPr>
            <p:ph type="sldNum" sz="quarter" idx="12"/>
          </p:nvPr>
        </p:nvSpPr>
        <p:spPr/>
        <p:txBody>
          <a:bodyPr/>
          <a:lstStyle>
            <a:lvl1pPr>
              <a:defRPr/>
            </a:lvl1pPr>
          </a:lstStyle>
          <a:p>
            <a:pPr>
              <a:defRPr/>
            </a:pPr>
            <a:fld id="{82CF94CA-EF8A-462D-8897-F326DECCA8B5}" type="slidenum">
              <a:rPr lang="ru-RU"/>
              <a:pPr>
                <a:defRPr/>
              </a:pPr>
              <a:t>‹#›</a:t>
            </a:fld>
            <a:endParaRPr lang="ru-RU"/>
          </a:p>
        </p:txBody>
      </p:sp>
    </p:spTree>
    <p:extLst>
      <p:ext uri="{BB962C8B-B14F-4D97-AF65-F5344CB8AC3E}">
        <p14:creationId xmlns:p14="http://schemas.microsoft.com/office/powerpoint/2010/main" val="3275588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9"/>
          <p:cNvSpPr>
            <a:spLocks noGrp="1"/>
          </p:cNvSpPr>
          <p:nvPr>
            <p:ph type="dt" sz="half" idx="10"/>
          </p:nvPr>
        </p:nvSpPr>
        <p:spPr/>
        <p:txBody>
          <a:bodyPr/>
          <a:lstStyle>
            <a:lvl1pPr>
              <a:defRPr/>
            </a:lvl1pPr>
          </a:lstStyle>
          <a:p>
            <a:pPr>
              <a:defRPr/>
            </a:pPr>
            <a:fld id="{B0477FEB-FC1D-4F52-A6AF-DEF8F040B42C}" type="datetimeFigureOut">
              <a:rPr lang="ru-RU"/>
              <a:pPr>
                <a:defRPr/>
              </a:pPr>
              <a:t>24.09.2022</a:t>
            </a:fld>
            <a:endParaRPr lang="ru-RU"/>
          </a:p>
        </p:txBody>
      </p:sp>
      <p:sp>
        <p:nvSpPr>
          <p:cNvPr id="5" name="Нижний колонтитул 21"/>
          <p:cNvSpPr>
            <a:spLocks noGrp="1"/>
          </p:cNvSpPr>
          <p:nvPr>
            <p:ph type="ftr" sz="quarter" idx="11"/>
          </p:nvPr>
        </p:nvSpPr>
        <p:spPr/>
        <p:txBody>
          <a:bodyPr/>
          <a:lstStyle>
            <a:lvl1pPr>
              <a:defRPr/>
            </a:lvl1pPr>
          </a:lstStyle>
          <a:p>
            <a:pPr>
              <a:defRPr/>
            </a:pPr>
            <a:endParaRPr lang="ru-RU"/>
          </a:p>
        </p:txBody>
      </p:sp>
      <p:sp>
        <p:nvSpPr>
          <p:cNvPr id="6" name="Номер слайда 17"/>
          <p:cNvSpPr>
            <a:spLocks noGrp="1"/>
          </p:cNvSpPr>
          <p:nvPr>
            <p:ph type="sldNum" sz="quarter" idx="12"/>
          </p:nvPr>
        </p:nvSpPr>
        <p:spPr/>
        <p:txBody>
          <a:bodyPr/>
          <a:lstStyle>
            <a:lvl1pPr>
              <a:defRPr/>
            </a:lvl1pPr>
          </a:lstStyle>
          <a:p>
            <a:pPr>
              <a:defRPr/>
            </a:pPr>
            <a:fld id="{709F35CA-1A41-4CE5-BDBB-657C1D4B6E55}" type="slidenum">
              <a:rPr lang="ru-RU"/>
              <a:pPr>
                <a:defRPr/>
              </a:pPr>
              <a:t>‹#›</a:t>
            </a:fld>
            <a:endParaRPr lang="ru-RU"/>
          </a:p>
        </p:txBody>
      </p:sp>
    </p:spTree>
    <p:extLst>
      <p:ext uri="{BB962C8B-B14F-4D97-AF65-F5344CB8AC3E}">
        <p14:creationId xmlns:p14="http://schemas.microsoft.com/office/powerpoint/2010/main" val="2468239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914401"/>
            <a:ext cx="2057400" cy="5211763"/>
          </a:xfrm>
        </p:spPr>
        <p:txBody>
          <a:bodyPr vert="eaVert"/>
          <a:lstStyle/>
          <a:p>
            <a:r>
              <a:rPr lang="ru-RU" smtClean="0"/>
              <a:t>Образец заголовка</a:t>
            </a:r>
            <a:endParaRPr lang="en-US"/>
          </a:p>
        </p:txBody>
      </p:sp>
      <p:sp>
        <p:nvSpPr>
          <p:cNvPr id="3" name="Вертикальный текст 2"/>
          <p:cNvSpPr>
            <a:spLocks noGrp="1"/>
          </p:cNvSpPr>
          <p:nvPr>
            <p:ph type="body" orient="vert" idx="1"/>
          </p:nvPr>
        </p:nvSpPr>
        <p:spPr>
          <a:xfrm>
            <a:off x="457200" y="914401"/>
            <a:ext cx="6019800" cy="5211763"/>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9"/>
          <p:cNvSpPr>
            <a:spLocks noGrp="1"/>
          </p:cNvSpPr>
          <p:nvPr>
            <p:ph type="dt" sz="half" idx="10"/>
          </p:nvPr>
        </p:nvSpPr>
        <p:spPr/>
        <p:txBody>
          <a:bodyPr/>
          <a:lstStyle>
            <a:lvl1pPr>
              <a:defRPr/>
            </a:lvl1pPr>
          </a:lstStyle>
          <a:p>
            <a:pPr>
              <a:defRPr/>
            </a:pPr>
            <a:fld id="{631FAD5A-D773-4B26-A208-8A7AB7BFDA11}" type="datetimeFigureOut">
              <a:rPr lang="ru-RU"/>
              <a:pPr>
                <a:defRPr/>
              </a:pPr>
              <a:t>24.09.2022</a:t>
            </a:fld>
            <a:endParaRPr lang="ru-RU"/>
          </a:p>
        </p:txBody>
      </p:sp>
      <p:sp>
        <p:nvSpPr>
          <p:cNvPr id="5" name="Нижний колонтитул 21"/>
          <p:cNvSpPr>
            <a:spLocks noGrp="1"/>
          </p:cNvSpPr>
          <p:nvPr>
            <p:ph type="ftr" sz="quarter" idx="11"/>
          </p:nvPr>
        </p:nvSpPr>
        <p:spPr/>
        <p:txBody>
          <a:bodyPr/>
          <a:lstStyle>
            <a:lvl1pPr>
              <a:defRPr/>
            </a:lvl1pPr>
          </a:lstStyle>
          <a:p>
            <a:pPr>
              <a:defRPr/>
            </a:pPr>
            <a:endParaRPr lang="ru-RU"/>
          </a:p>
        </p:txBody>
      </p:sp>
      <p:sp>
        <p:nvSpPr>
          <p:cNvPr id="6" name="Номер слайда 17"/>
          <p:cNvSpPr>
            <a:spLocks noGrp="1"/>
          </p:cNvSpPr>
          <p:nvPr>
            <p:ph type="sldNum" sz="quarter" idx="12"/>
          </p:nvPr>
        </p:nvSpPr>
        <p:spPr/>
        <p:txBody>
          <a:bodyPr/>
          <a:lstStyle>
            <a:lvl1pPr>
              <a:defRPr/>
            </a:lvl1pPr>
          </a:lstStyle>
          <a:p>
            <a:pPr>
              <a:defRPr/>
            </a:pPr>
            <a:fld id="{88DC4E4B-001C-4D64-A9F6-110920087B89}" type="slidenum">
              <a:rPr lang="ru-RU"/>
              <a:pPr>
                <a:defRPr/>
              </a:pPr>
              <a:t>‹#›</a:t>
            </a:fld>
            <a:endParaRPr lang="ru-RU"/>
          </a:p>
        </p:txBody>
      </p:sp>
    </p:spTree>
    <p:extLst>
      <p:ext uri="{BB962C8B-B14F-4D97-AF65-F5344CB8AC3E}">
        <p14:creationId xmlns:p14="http://schemas.microsoft.com/office/powerpoint/2010/main" val="523986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9"/>
          <p:cNvSpPr>
            <a:spLocks noGrp="1"/>
          </p:cNvSpPr>
          <p:nvPr>
            <p:ph type="dt" sz="half" idx="10"/>
          </p:nvPr>
        </p:nvSpPr>
        <p:spPr/>
        <p:txBody>
          <a:bodyPr/>
          <a:lstStyle>
            <a:lvl1pPr>
              <a:defRPr/>
            </a:lvl1pPr>
          </a:lstStyle>
          <a:p>
            <a:pPr>
              <a:defRPr/>
            </a:pPr>
            <a:fld id="{546DA19C-304C-452E-B40F-7AA9ECA8120B}" type="datetimeFigureOut">
              <a:rPr lang="ru-RU"/>
              <a:pPr>
                <a:defRPr/>
              </a:pPr>
              <a:t>24.09.2022</a:t>
            </a:fld>
            <a:endParaRPr lang="ru-RU"/>
          </a:p>
        </p:txBody>
      </p:sp>
      <p:sp>
        <p:nvSpPr>
          <p:cNvPr id="5" name="Нижний колонтитул 21"/>
          <p:cNvSpPr>
            <a:spLocks noGrp="1"/>
          </p:cNvSpPr>
          <p:nvPr>
            <p:ph type="ftr" sz="quarter" idx="11"/>
          </p:nvPr>
        </p:nvSpPr>
        <p:spPr/>
        <p:txBody>
          <a:bodyPr/>
          <a:lstStyle>
            <a:lvl1pPr>
              <a:defRPr/>
            </a:lvl1pPr>
          </a:lstStyle>
          <a:p>
            <a:pPr>
              <a:defRPr/>
            </a:pPr>
            <a:endParaRPr lang="ru-RU"/>
          </a:p>
        </p:txBody>
      </p:sp>
      <p:sp>
        <p:nvSpPr>
          <p:cNvPr id="6" name="Номер слайда 17"/>
          <p:cNvSpPr>
            <a:spLocks noGrp="1"/>
          </p:cNvSpPr>
          <p:nvPr>
            <p:ph type="sldNum" sz="quarter" idx="12"/>
          </p:nvPr>
        </p:nvSpPr>
        <p:spPr/>
        <p:txBody>
          <a:bodyPr/>
          <a:lstStyle>
            <a:lvl1pPr>
              <a:defRPr/>
            </a:lvl1pPr>
          </a:lstStyle>
          <a:p>
            <a:pPr>
              <a:defRPr/>
            </a:pPr>
            <a:fld id="{E86E45EE-D83D-4A62-8ECE-7BA983604653}" type="slidenum">
              <a:rPr lang="ru-RU"/>
              <a:pPr>
                <a:defRPr/>
              </a:pPr>
              <a:t>‹#›</a:t>
            </a:fld>
            <a:endParaRPr lang="ru-RU"/>
          </a:p>
        </p:txBody>
      </p:sp>
    </p:spTree>
    <p:extLst>
      <p:ext uri="{BB962C8B-B14F-4D97-AF65-F5344CB8AC3E}">
        <p14:creationId xmlns:p14="http://schemas.microsoft.com/office/powerpoint/2010/main" val="1113356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ru-RU" smtClean="0"/>
              <a:t>Образец заголовка</a:t>
            </a:r>
            <a:endParaRPr lang="en-US"/>
          </a:p>
        </p:txBody>
      </p:sp>
      <p:sp>
        <p:nvSpPr>
          <p:cNvPr id="3" name="Текст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smtClean="0"/>
              <a:t>Образец текста</a:t>
            </a:r>
          </a:p>
        </p:txBody>
      </p:sp>
      <p:sp>
        <p:nvSpPr>
          <p:cNvPr id="4" name="Дата 9"/>
          <p:cNvSpPr>
            <a:spLocks noGrp="1"/>
          </p:cNvSpPr>
          <p:nvPr>
            <p:ph type="dt" sz="half" idx="10"/>
          </p:nvPr>
        </p:nvSpPr>
        <p:spPr/>
        <p:txBody>
          <a:bodyPr/>
          <a:lstStyle>
            <a:lvl1pPr>
              <a:defRPr/>
            </a:lvl1pPr>
          </a:lstStyle>
          <a:p>
            <a:pPr>
              <a:defRPr/>
            </a:pPr>
            <a:fld id="{D0836E27-E73F-40DD-900A-F0006E0B866D}" type="datetimeFigureOut">
              <a:rPr lang="ru-RU"/>
              <a:pPr>
                <a:defRPr/>
              </a:pPr>
              <a:t>24.09.2022</a:t>
            </a:fld>
            <a:endParaRPr lang="ru-RU"/>
          </a:p>
        </p:txBody>
      </p:sp>
      <p:sp>
        <p:nvSpPr>
          <p:cNvPr id="5" name="Нижний колонтитул 21"/>
          <p:cNvSpPr>
            <a:spLocks noGrp="1"/>
          </p:cNvSpPr>
          <p:nvPr>
            <p:ph type="ftr" sz="quarter" idx="11"/>
          </p:nvPr>
        </p:nvSpPr>
        <p:spPr/>
        <p:txBody>
          <a:bodyPr/>
          <a:lstStyle>
            <a:lvl1pPr>
              <a:defRPr/>
            </a:lvl1pPr>
          </a:lstStyle>
          <a:p>
            <a:pPr>
              <a:defRPr/>
            </a:pPr>
            <a:endParaRPr lang="ru-RU"/>
          </a:p>
        </p:txBody>
      </p:sp>
      <p:sp>
        <p:nvSpPr>
          <p:cNvPr id="6" name="Номер слайда 17"/>
          <p:cNvSpPr>
            <a:spLocks noGrp="1"/>
          </p:cNvSpPr>
          <p:nvPr>
            <p:ph type="sldNum" sz="quarter" idx="12"/>
          </p:nvPr>
        </p:nvSpPr>
        <p:spPr/>
        <p:txBody>
          <a:bodyPr/>
          <a:lstStyle>
            <a:lvl1pPr>
              <a:defRPr/>
            </a:lvl1pPr>
          </a:lstStyle>
          <a:p>
            <a:pPr>
              <a:defRPr/>
            </a:pPr>
            <a:fld id="{38C9D06E-6494-4A41-B817-757CDF651758}" type="slidenum">
              <a:rPr lang="ru-RU"/>
              <a:pPr>
                <a:defRPr/>
              </a:pPr>
              <a:t>‹#›</a:t>
            </a:fld>
            <a:endParaRPr lang="ru-RU"/>
          </a:p>
        </p:txBody>
      </p:sp>
    </p:spTree>
    <p:extLst>
      <p:ext uri="{BB962C8B-B14F-4D97-AF65-F5344CB8AC3E}">
        <p14:creationId xmlns:p14="http://schemas.microsoft.com/office/powerpoint/2010/main" val="1803035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04088"/>
            <a:ext cx="8229600" cy="1143000"/>
          </a:xfrm>
        </p:spPr>
        <p:txBody>
          <a:bodyPr/>
          <a:lstStyle/>
          <a:p>
            <a:r>
              <a:rPr lang="ru-RU" smtClean="0"/>
              <a:t>Образец заголовка</a:t>
            </a:r>
            <a:endParaRPr lang="en-US"/>
          </a:p>
        </p:txBody>
      </p:sp>
      <p:sp>
        <p:nvSpPr>
          <p:cNvPr id="3" name="Содержимое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Содержимое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9"/>
          <p:cNvSpPr>
            <a:spLocks noGrp="1"/>
          </p:cNvSpPr>
          <p:nvPr>
            <p:ph type="dt" sz="half" idx="10"/>
          </p:nvPr>
        </p:nvSpPr>
        <p:spPr/>
        <p:txBody>
          <a:bodyPr/>
          <a:lstStyle>
            <a:lvl1pPr>
              <a:defRPr/>
            </a:lvl1pPr>
          </a:lstStyle>
          <a:p>
            <a:pPr>
              <a:defRPr/>
            </a:pPr>
            <a:fld id="{32CAFFD8-7049-4414-A0C0-864CEEF5907B}" type="datetimeFigureOut">
              <a:rPr lang="ru-RU"/>
              <a:pPr>
                <a:defRPr/>
              </a:pPr>
              <a:t>24.09.2022</a:t>
            </a:fld>
            <a:endParaRPr lang="ru-RU"/>
          </a:p>
        </p:txBody>
      </p:sp>
      <p:sp>
        <p:nvSpPr>
          <p:cNvPr id="6" name="Нижний колонтитул 21"/>
          <p:cNvSpPr>
            <a:spLocks noGrp="1"/>
          </p:cNvSpPr>
          <p:nvPr>
            <p:ph type="ftr" sz="quarter" idx="11"/>
          </p:nvPr>
        </p:nvSpPr>
        <p:spPr/>
        <p:txBody>
          <a:bodyPr/>
          <a:lstStyle>
            <a:lvl1pPr>
              <a:defRPr/>
            </a:lvl1pPr>
          </a:lstStyle>
          <a:p>
            <a:pPr>
              <a:defRPr/>
            </a:pPr>
            <a:endParaRPr lang="ru-RU"/>
          </a:p>
        </p:txBody>
      </p:sp>
      <p:sp>
        <p:nvSpPr>
          <p:cNvPr id="7" name="Номер слайда 17"/>
          <p:cNvSpPr>
            <a:spLocks noGrp="1"/>
          </p:cNvSpPr>
          <p:nvPr>
            <p:ph type="sldNum" sz="quarter" idx="12"/>
          </p:nvPr>
        </p:nvSpPr>
        <p:spPr/>
        <p:txBody>
          <a:bodyPr/>
          <a:lstStyle>
            <a:lvl1pPr>
              <a:defRPr/>
            </a:lvl1pPr>
          </a:lstStyle>
          <a:p>
            <a:pPr>
              <a:defRPr/>
            </a:pPr>
            <a:fld id="{7FAB406A-0D55-4DA8-8AFD-0AF02E037692}" type="slidenum">
              <a:rPr lang="ru-RU"/>
              <a:pPr>
                <a:defRPr/>
              </a:pPr>
              <a:t>‹#›</a:t>
            </a:fld>
            <a:endParaRPr lang="ru-RU"/>
          </a:p>
        </p:txBody>
      </p:sp>
    </p:spTree>
    <p:extLst>
      <p:ext uri="{BB962C8B-B14F-4D97-AF65-F5344CB8AC3E}">
        <p14:creationId xmlns:p14="http://schemas.microsoft.com/office/powerpoint/2010/main" val="126547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04088"/>
            <a:ext cx="8229600" cy="1143000"/>
          </a:xfrm>
        </p:spPr>
        <p:txBody>
          <a:bodyPr/>
          <a:lstStyle>
            <a:lvl1pPr>
              <a:defRPr/>
            </a:lvl1pPr>
          </a:lstStyle>
          <a:p>
            <a:r>
              <a:rPr lang="ru-RU" smtClean="0"/>
              <a:t>Образец заголовка</a:t>
            </a:r>
            <a:endParaRPr lang="en-US"/>
          </a:p>
        </p:txBody>
      </p:sp>
      <p:sp>
        <p:nvSpPr>
          <p:cNvPr id="3" name="Текст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4" name="Текст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5" name="Содержимое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6" name="Содержимое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7" name="Дата 9"/>
          <p:cNvSpPr>
            <a:spLocks noGrp="1"/>
          </p:cNvSpPr>
          <p:nvPr>
            <p:ph type="dt" sz="half" idx="10"/>
          </p:nvPr>
        </p:nvSpPr>
        <p:spPr/>
        <p:txBody>
          <a:bodyPr/>
          <a:lstStyle>
            <a:lvl1pPr>
              <a:defRPr/>
            </a:lvl1pPr>
          </a:lstStyle>
          <a:p>
            <a:pPr>
              <a:defRPr/>
            </a:pPr>
            <a:fld id="{597AE9F6-3B10-48A6-B4F1-12291C24474F}" type="datetimeFigureOut">
              <a:rPr lang="ru-RU"/>
              <a:pPr>
                <a:defRPr/>
              </a:pPr>
              <a:t>24.09.2022</a:t>
            </a:fld>
            <a:endParaRPr lang="ru-RU"/>
          </a:p>
        </p:txBody>
      </p:sp>
      <p:sp>
        <p:nvSpPr>
          <p:cNvPr id="8" name="Нижний колонтитул 21"/>
          <p:cNvSpPr>
            <a:spLocks noGrp="1"/>
          </p:cNvSpPr>
          <p:nvPr>
            <p:ph type="ftr" sz="quarter" idx="11"/>
          </p:nvPr>
        </p:nvSpPr>
        <p:spPr/>
        <p:txBody>
          <a:bodyPr/>
          <a:lstStyle>
            <a:lvl1pPr>
              <a:defRPr/>
            </a:lvl1pPr>
          </a:lstStyle>
          <a:p>
            <a:pPr>
              <a:defRPr/>
            </a:pPr>
            <a:endParaRPr lang="ru-RU"/>
          </a:p>
        </p:txBody>
      </p:sp>
      <p:sp>
        <p:nvSpPr>
          <p:cNvPr id="9" name="Номер слайда 17"/>
          <p:cNvSpPr>
            <a:spLocks noGrp="1"/>
          </p:cNvSpPr>
          <p:nvPr>
            <p:ph type="sldNum" sz="quarter" idx="12"/>
          </p:nvPr>
        </p:nvSpPr>
        <p:spPr/>
        <p:txBody>
          <a:bodyPr/>
          <a:lstStyle>
            <a:lvl1pPr>
              <a:defRPr/>
            </a:lvl1pPr>
          </a:lstStyle>
          <a:p>
            <a:pPr>
              <a:defRPr/>
            </a:pPr>
            <a:fld id="{C61F8E20-15C9-497D-9918-ED8DC20AA7F2}" type="slidenum">
              <a:rPr lang="ru-RU"/>
              <a:pPr>
                <a:defRPr/>
              </a:pPr>
              <a:t>‹#›</a:t>
            </a:fld>
            <a:endParaRPr lang="ru-RU"/>
          </a:p>
        </p:txBody>
      </p:sp>
    </p:spTree>
    <p:extLst>
      <p:ext uri="{BB962C8B-B14F-4D97-AF65-F5344CB8AC3E}">
        <p14:creationId xmlns:p14="http://schemas.microsoft.com/office/powerpoint/2010/main" val="4184617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ru-RU" smtClean="0"/>
              <a:t>Образец заголовка</a:t>
            </a:r>
            <a:endParaRPr lang="en-US"/>
          </a:p>
        </p:txBody>
      </p:sp>
      <p:sp>
        <p:nvSpPr>
          <p:cNvPr id="3" name="Дата 9"/>
          <p:cNvSpPr>
            <a:spLocks noGrp="1"/>
          </p:cNvSpPr>
          <p:nvPr>
            <p:ph type="dt" sz="half" idx="10"/>
          </p:nvPr>
        </p:nvSpPr>
        <p:spPr/>
        <p:txBody>
          <a:bodyPr/>
          <a:lstStyle>
            <a:lvl1pPr>
              <a:defRPr/>
            </a:lvl1pPr>
          </a:lstStyle>
          <a:p>
            <a:pPr>
              <a:defRPr/>
            </a:pPr>
            <a:fld id="{8E34FF1B-92AA-4CCA-AA1A-AC3A8949AB0C}" type="datetimeFigureOut">
              <a:rPr lang="ru-RU"/>
              <a:pPr>
                <a:defRPr/>
              </a:pPr>
              <a:t>24.09.2022</a:t>
            </a:fld>
            <a:endParaRPr lang="ru-RU"/>
          </a:p>
        </p:txBody>
      </p:sp>
      <p:sp>
        <p:nvSpPr>
          <p:cNvPr id="4" name="Нижний колонтитул 21"/>
          <p:cNvSpPr>
            <a:spLocks noGrp="1"/>
          </p:cNvSpPr>
          <p:nvPr>
            <p:ph type="ftr" sz="quarter" idx="11"/>
          </p:nvPr>
        </p:nvSpPr>
        <p:spPr/>
        <p:txBody>
          <a:bodyPr/>
          <a:lstStyle>
            <a:lvl1pPr>
              <a:defRPr/>
            </a:lvl1pPr>
          </a:lstStyle>
          <a:p>
            <a:pPr>
              <a:defRPr/>
            </a:pPr>
            <a:endParaRPr lang="ru-RU"/>
          </a:p>
        </p:txBody>
      </p:sp>
      <p:sp>
        <p:nvSpPr>
          <p:cNvPr id="5" name="Номер слайда 17"/>
          <p:cNvSpPr>
            <a:spLocks noGrp="1"/>
          </p:cNvSpPr>
          <p:nvPr>
            <p:ph type="sldNum" sz="quarter" idx="12"/>
          </p:nvPr>
        </p:nvSpPr>
        <p:spPr/>
        <p:txBody>
          <a:bodyPr/>
          <a:lstStyle>
            <a:lvl1pPr>
              <a:defRPr/>
            </a:lvl1pPr>
          </a:lstStyle>
          <a:p>
            <a:pPr>
              <a:defRPr/>
            </a:pPr>
            <a:fld id="{111566BC-0A74-4B7F-94C3-D5A610D475BD}" type="slidenum">
              <a:rPr lang="ru-RU"/>
              <a:pPr>
                <a:defRPr/>
              </a:pPr>
              <a:t>‹#›</a:t>
            </a:fld>
            <a:endParaRPr lang="ru-RU"/>
          </a:p>
        </p:txBody>
      </p:sp>
    </p:spTree>
    <p:extLst>
      <p:ext uri="{BB962C8B-B14F-4D97-AF65-F5344CB8AC3E}">
        <p14:creationId xmlns:p14="http://schemas.microsoft.com/office/powerpoint/2010/main" val="199426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9"/>
          <p:cNvSpPr>
            <a:spLocks noGrp="1"/>
          </p:cNvSpPr>
          <p:nvPr>
            <p:ph type="dt" sz="half" idx="10"/>
          </p:nvPr>
        </p:nvSpPr>
        <p:spPr/>
        <p:txBody>
          <a:bodyPr/>
          <a:lstStyle>
            <a:lvl1pPr>
              <a:defRPr/>
            </a:lvl1pPr>
          </a:lstStyle>
          <a:p>
            <a:pPr>
              <a:defRPr/>
            </a:pPr>
            <a:fld id="{E709A893-1BD3-4485-8522-CA7EC71F855D}" type="datetimeFigureOut">
              <a:rPr lang="ru-RU"/>
              <a:pPr>
                <a:defRPr/>
              </a:pPr>
              <a:t>24.09.2022</a:t>
            </a:fld>
            <a:endParaRPr lang="ru-RU"/>
          </a:p>
        </p:txBody>
      </p:sp>
      <p:sp>
        <p:nvSpPr>
          <p:cNvPr id="3" name="Нижний колонтитул 21"/>
          <p:cNvSpPr>
            <a:spLocks noGrp="1"/>
          </p:cNvSpPr>
          <p:nvPr>
            <p:ph type="ftr" sz="quarter" idx="11"/>
          </p:nvPr>
        </p:nvSpPr>
        <p:spPr/>
        <p:txBody>
          <a:bodyPr/>
          <a:lstStyle>
            <a:lvl1pPr>
              <a:defRPr/>
            </a:lvl1pPr>
          </a:lstStyle>
          <a:p>
            <a:pPr>
              <a:defRPr/>
            </a:pPr>
            <a:endParaRPr lang="ru-RU"/>
          </a:p>
        </p:txBody>
      </p:sp>
      <p:sp>
        <p:nvSpPr>
          <p:cNvPr id="4" name="Номер слайда 17"/>
          <p:cNvSpPr>
            <a:spLocks noGrp="1"/>
          </p:cNvSpPr>
          <p:nvPr>
            <p:ph type="sldNum" sz="quarter" idx="12"/>
          </p:nvPr>
        </p:nvSpPr>
        <p:spPr/>
        <p:txBody>
          <a:bodyPr/>
          <a:lstStyle>
            <a:lvl1pPr>
              <a:defRPr/>
            </a:lvl1pPr>
          </a:lstStyle>
          <a:p>
            <a:pPr>
              <a:defRPr/>
            </a:pPr>
            <a:fld id="{34D27505-2AAF-41DB-8755-188536480ACD}" type="slidenum">
              <a:rPr lang="ru-RU"/>
              <a:pPr>
                <a:defRPr/>
              </a:pPr>
              <a:t>‹#›</a:t>
            </a:fld>
            <a:endParaRPr lang="ru-RU"/>
          </a:p>
        </p:txBody>
      </p:sp>
    </p:spTree>
    <p:extLst>
      <p:ext uri="{BB962C8B-B14F-4D97-AF65-F5344CB8AC3E}">
        <p14:creationId xmlns:p14="http://schemas.microsoft.com/office/powerpoint/2010/main" val="2124424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ru-RU" smtClean="0"/>
              <a:t>Образец заголовка</a:t>
            </a:r>
            <a:endParaRPr lang="en-US"/>
          </a:p>
        </p:txBody>
      </p:sp>
      <p:sp>
        <p:nvSpPr>
          <p:cNvPr id="3" name="Текст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ru-RU" smtClean="0"/>
              <a:t>Образец текста</a:t>
            </a:r>
          </a:p>
        </p:txBody>
      </p:sp>
      <p:sp>
        <p:nvSpPr>
          <p:cNvPr id="4" name="Содержимое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9"/>
          <p:cNvSpPr>
            <a:spLocks noGrp="1"/>
          </p:cNvSpPr>
          <p:nvPr>
            <p:ph type="dt" sz="half" idx="10"/>
          </p:nvPr>
        </p:nvSpPr>
        <p:spPr/>
        <p:txBody>
          <a:bodyPr/>
          <a:lstStyle>
            <a:lvl1pPr>
              <a:defRPr/>
            </a:lvl1pPr>
          </a:lstStyle>
          <a:p>
            <a:pPr>
              <a:defRPr/>
            </a:pPr>
            <a:fld id="{32C5307D-A94C-465A-84D3-370F886B87AE}" type="datetimeFigureOut">
              <a:rPr lang="ru-RU"/>
              <a:pPr>
                <a:defRPr/>
              </a:pPr>
              <a:t>24.09.2022</a:t>
            </a:fld>
            <a:endParaRPr lang="ru-RU"/>
          </a:p>
        </p:txBody>
      </p:sp>
      <p:sp>
        <p:nvSpPr>
          <p:cNvPr id="6" name="Нижний колонтитул 21"/>
          <p:cNvSpPr>
            <a:spLocks noGrp="1"/>
          </p:cNvSpPr>
          <p:nvPr>
            <p:ph type="ftr" sz="quarter" idx="11"/>
          </p:nvPr>
        </p:nvSpPr>
        <p:spPr/>
        <p:txBody>
          <a:bodyPr/>
          <a:lstStyle>
            <a:lvl1pPr>
              <a:defRPr/>
            </a:lvl1pPr>
          </a:lstStyle>
          <a:p>
            <a:pPr>
              <a:defRPr/>
            </a:pPr>
            <a:endParaRPr lang="ru-RU"/>
          </a:p>
        </p:txBody>
      </p:sp>
      <p:sp>
        <p:nvSpPr>
          <p:cNvPr id="7" name="Номер слайда 17"/>
          <p:cNvSpPr>
            <a:spLocks noGrp="1"/>
          </p:cNvSpPr>
          <p:nvPr>
            <p:ph type="sldNum" sz="quarter" idx="12"/>
          </p:nvPr>
        </p:nvSpPr>
        <p:spPr/>
        <p:txBody>
          <a:bodyPr/>
          <a:lstStyle>
            <a:lvl1pPr>
              <a:defRPr/>
            </a:lvl1pPr>
          </a:lstStyle>
          <a:p>
            <a:pPr>
              <a:defRPr/>
            </a:pPr>
            <a:fld id="{198DEC69-2EB6-4A88-AC93-026201B17F4E}" type="slidenum">
              <a:rPr lang="ru-RU"/>
              <a:pPr>
                <a:defRPr/>
              </a:pPr>
              <a:t>‹#›</a:t>
            </a:fld>
            <a:endParaRPr lang="ru-RU"/>
          </a:p>
        </p:txBody>
      </p:sp>
    </p:spTree>
    <p:extLst>
      <p:ext uri="{BB962C8B-B14F-4D97-AF65-F5344CB8AC3E}">
        <p14:creationId xmlns:p14="http://schemas.microsoft.com/office/powerpoint/2010/main" val="686010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5" name="Прямоугольник с одним вырезанным скругленным углом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Прямоугольный треугольник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Полилиния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8" name="Полилиния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2" name="Заголовок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ru-RU" smtClean="0"/>
              <a:t>Образец заголовка</a:t>
            </a:r>
            <a:endParaRPr lang="en-US"/>
          </a:p>
        </p:txBody>
      </p:sp>
      <p:sp>
        <p:nvSpPr>
          <p:cNvPr id="4" name="Текст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ru-RU" smtClean="0"/>
              <a:t>Образец текста</a:t>
            </a:r>
          </a:p>
        </p:txBody>
      </p:sp>
      <p:sp>
        <p:nvSpPr>
          <p:cNvPr id="3" name="Рисунок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ru-RU" noProof="0" smtClean="0"/>
              <a:t>Вставка рисунка</a:t>
            </a:r>
            <a:endParaRPr lang="en-US" noProof="0" dirty="0"/>
          </a:p>
        </p:txBody>
      </p:sp>
      <p:sp>
        <p:nvSpPr>
          <p:cNvPr id="9" name="Дата 4"/>
          <p:cNvSpPr>
            <a:spLocks noGrp="1"/>
          </p:cNvSpPr>
          <p:nvPr>
            <p:ph type="dt" sz="half" idx="10"/>
          </p:nvPr>
        </p:nvSpPr>
        <p:spPr/>
        <p:txBody>
          <a:bodyPr/>
          <a:lstStyle>
            <a:lvl1pPr>
              <a:defRPr/>
            </a:lvl1pPr>
          </a:lstStyle>
          <a:p>
            <a:pPr>
              <a:defRPr/>
            </a:pPr>
            <a:fld id="{ED2DFE30-5655-4707-82FB-065A265CD20D}" type="datetimeFigureOut">
              <a:rPr lang="ru-RU"/>
              <a:pPr>
                <a:defRPr/>
              </a:pPr>
              <a:t>24.09.2022</a:t>
            </a:fld>
            <a:endParaRPr lang="ru-RU"/>
          </a:p>
        </p:txBody>
      </p:sp>
      <p:sp>
        <p:nvSpPr>
          <p:cNvPr id="10" name="Нижний колонтитул 5"/>
          <p:cNvSpPr>
            <a:spLocks noGrp="1"/>
          </p:cNvSpPr>
          <p:nvPr>
            <p:ph type="ftr" sz="quarter" idx="11"/>
          </p:nvPr>
        </p:nvSpPr>
        <p:spPr/>
        <p:txBody>
          <a:bodyPr/>
          <a:lstStyle>
            <a:lvl1pPr>
              <a:defRPr/>
            </a:lvl1pPr>
          </a:lstStyle>
          <a:p>
            <a:pPr>
              <a:defRPr/>
            </a:pPr>
            <a:endParaRPr lang="ru-RU"/>
          </a:p>
        </p:txBody>
      </p:sp>
      <p:sp>
        <p:nvSpPr>
          <p:cNvPr id="11" name="Номер слайда 6"/>
          <p:cNvSpPr>
            <a:spLocks noGrp="1"/>
          </p:cNvSpPr>
          <p:nvPr>
            <p:ph type="sldNum" sz="quarter" idx="12"/>
          </p:nvPr>
        </p:nvSpPr>
        <p:spPr>
          <a:xfrm>
            <a:off x="8077200" y="6356350"/>
            <a:ext cx="609600" cy="365125"/>
          </a:xfrm>
        </p:spPr>
        <p:txBody>
          <a:bodyPr/>
          <a:lstStyle>
            <a:lvl1pPr>
              <a:defRPr/>
            </a:lvl1pPr>
          </a:lstStyle>
          <a:p>
            <a:pPr>
              <a:defRPr/>
            </a:pPr>
            <a:fld id="{FB61F809-3874-447C-B11F-92D498DE70DB}" type="slidenum">
              <a:rPr lang="ru-RU"/>
              <a:pPr>
                <a:defRPr/>
              </a:pPr>
              <a:t>‹#›</a:t>
            </a:fld>
            <a:endParaRPr lang="ru-RU"/>
          </a:p>
        </p:txBody>
      </p:sp>
    </p:spTree>
    <p:extLst>
      <p:ext uri="{BB962C8B-B14F-4D97-AF65-F5344CB8AC3E}">
        <p14:creationId xmlns:p14="http://schemas.microsoft.com/office/powerpoint/2010/main" val="860475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Полилиния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8" name="Полилиния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1028" name="Заголовок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ru-RU" smtClean="0"/>
              <a:t>Образец заголовка</a:t>
            </a:r>
            <a:endParaRPr lang="en-US" smtClean="0"/>
          </a:p>
        </p:txBody>
      </p:sp>
      <p:sp>
        <p:nvSpPr>
          <p:cNvPr id="1029" name="Текст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smtClean="0"/>
          </a:p>
        </p:txBody>
      </p:sp>
      <p:sp>
        <p:nvSpPr>
          <p:cNvPr id="10" name="Дата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defRPr>
            </a:lvl1pPr>
          </a:lstStyle>
          <a:p>
            <a:pPr>
              <a:defRPr/>
            </a:pPr>
            <a:fld id="{A9F2506A-27B1-47D4-B7F3-5743B6111072}" type="datetimeFigureOut">
              <a:rPr lang="ru-RU"/>
              <a:pPr>
                <a:defRPr/>
              </a:pPr>
              <a:t>24.09.2022</a:t>
            </a:fld>
            <a:endParaRPr lang="ru-RU"/>
          </a:p>
        </p:txBody>
      </p:sp>
      <p:sp>
        <p:nvSpPr>
          <p:cNvPr id="22" name="Нижний колонтитул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defRPr>
            </a:lvl1pPr>
          </a:lstStyle>
          <a:p>
            <a:pPr>
              <a:defRPr/>
            </a:pPr>
            <a:endParaRPr lang="ru-RU"/>
          </a:p>
        </p:txBody>
      </p:sp>
      <p:sp>
        <p:nvSpPr>
          <p:cNvPr id="18" name="Номер слайда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a:solidFill>
                  <a:schemeClr val="tx2">
                    <a:shade val="90000"/>
                  </a:schemeClr>
                </a:solidFill>
                <a:latin typeface="+mn-lt"/>
              </a:defRPr>
            </a:lvl1pPr>
          </a:lstStyle>
          <a:p>
            <a:pPr>
              <a:defRPr/>
            </a:pPr>
            <a:fld id="{FA30DA69-DF38-46D2-BFFB-442532A5B602}" type="slidenum">
              <a:rPr lang="ru-RU"/>
              <a:pPr>
                <a:defRPr/>
              </a:pPr>
              <a:t>‹#›</a:t>
            </a:fld>
            <a:endParaRPr lang="ru-RU"/>
          </a:p>
        </p:txBody>
      </p:sp>
      <p:grpSp>
        <p:nvGrpSpPr>
          <p:cNvPr id="1033" name="Группа 1"/>
          <p:cNvGrpSpPr>
            <a:grpSpLocks/>
          </p:cNvGrpSpPr>
          <p:nvPr/>
        </p:nvGrpSpPr>
        <p:grpSpPr bwMode="auto">
          <a:xfrm>
            <a:off x="-19050" y="203200"/>
            <a:ext cx="9180513" cy="647700"/>
            <a:chOff x="-19045" y="216550"/>
            <a:chExt cx="9180548" cy="649224"/>
          </a:xfrm>
        </p:grpSpPr>
        <p:sp>
          <p:nvSpPr>
            <p:cNvPr id="12" name="Полилиния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13" name="Полилиния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5" r:id="rId9"/>
    <p:sldLayoutId id="2147483693" r:id="rId10"/>
    <p:sldLayoutId id="2147483694" r:id="rId11"/>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7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Layout" Target="../diagrams/layout1.xml"/><Relationship Id="rId7" Type="http://schemas.openxmlformats.org/officeDocument/2006/relationships/image" Target="../media/image25.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comments" Target="../comments/comment1.xml"/><Relationship Id="rId4" Type="http://schemas.openxmlformats.org/officeDocument/2006/relationships/diagramQuickStyle" Target="../diagrams/quickStyle1.xml"/><Relationship Id="rId9" Type="http://schemas.openxmlformats.org/officeDocument/2006/relationships/image" Target="../media/image26.jpeg"/></Relationships>
</file>

<file path=ppt/slides/_rels/slide7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7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7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7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5" descr="C:\Users\Латыпов\Desktop\gerb.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3313" y="0"/>
            <a:ext cx="4500562"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Прямоугольник 6"/>
          <p:cNvSpPr/>
          <p:nvPr/>
        </p:nvSpPr>
        <p:spPr>
          <a:xfrm>
            <a:off x="0" y="5214938"/>
            <a:ext cx="9144000" cy="1643062"/>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pic>
        <p:nvPicPr>
          <p:cNvPr id="3076" name="Picture 4" descr="C:\Users\Латыпов\Pictures\Колонна.jpg"/>
          <p:cNvPicPr>
            <a:picLocks noChangeAspect="1" noChangeArrowheads="1"/>
          </p:cNvPicPr>
          <p:nvPr/>
        </p:nvPicPr>
        <p:blipFill>
          <a:blip r:embed="rId4">
            <a:extLst>
              <a:ext uri="{28A0092B-C50C-407E-A947-70E740481C1C}">
                <a14:useLocalDpi xmlns:a14="http://schemas.microsoft.com/office/drawing/2010/main" val="0"/>
              </a:ext>
            </a:extLst>
          </a:blip>
          <a:srcRect r="55859"/>
          <a:stretch>
            <a:fillRect/>
          </a:stretch>
        </p:blipFill>
        <p:spPr bwMode="auto">
          <a:xfrm>
            <a:off x="0" y="642938"/>
            <a:ext cx="269081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Номер слайда 5"/>
          <p:cNvSpPr>
            <a:spLocks noGrp="1"/>
          </p:cNvSpPr>
          <p:nvPr>
            <p:ph type="sldNum" sz="quarter" idx="12"/>
          </p:nvPr>
        </p:nvSpPr>
        <p:spPr bwMode="auto">
          <a:xfrm>
            <a:off x="7924800" y="6427788"/>
            <a:ext cx="762000" cy="365125"/>
          </a:xfrm>
          <a:ln>
            <a:miter lim="800000"/>
            <a:headEnd/>
            <a:tailEnd/>
          </a:ln>
        </p:spPr>
        <p:txBody>
          <a:bodyPr/>
          <a:lstStyle/>
          <a:p>
            <a:pPr>
              <a:defRPr/>
            </a:pPr>
            <a:fld id="{D7C8EBD8-C3D4-47A9-B4AF-805998DBCCE7}" type="slidenum">
              <a:rPr lang="en-US">
                <a:latin typeface="Times New Roman" pitchFamily="18" charset="0"/>
                <a:cs typeface="Times New Roman" pitchFamily="18" charset="0"/>
              </a:rPr>
              <a:pPr>
                <a:defRPr/>
              </a:pPr>
              <a:t>1</a:t>
            </a:fld>
            <a:endParaRPr lang="en-US">
              <a:latin typeface="Times New Roman" pitchFamily="18" charset="0"/>
              <a:cs typeface="Times New Roman" pitchFamily="18" charset="0"/>
            </a:endParaRPr>
          </a:p>
        </p:txBody>
      </p:sp>
      <p:sp>
        <p:nvSpPr>
          <p:cNvPr id="10" name="Прямоугольник 9"/>
          <p:cNvSpPr/>
          <p:nvPr/>
        </p:nvSpPr>
        <p:spPr>
          <a:xfrm>
            <a:off x="1798633" y="1772816"/>
            <a:ext cx="7056784" cy="2062103"/>
          </a:xfrm>
          <a:prstGeom prst="rect">
            <a:avLst/>
          </a:prstGeom>
          <a:noFill/>
        </p:spPr>
        <p:txBody>
          <a:bodyPr wrap="square">
            <a:spAutoFit/>
          </a:bodyPr>
          <a:lstStyle/>
          <a:p>
            <a:pPr algn="ctr" fontAlgn="auto">
              <a:spcBef>
                <a:spcPts val="0"/>
              </a:spcBef>
              <a:spcAft>
                <a:spcPts val="0"/>
              </a:spcAft>
              <a:defRPr/>
            </a:pPr>
            <a:r>
              <a:rPr lang="en-US" sz="32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25-MAVZU</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O’rta</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Osiyo</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xalqlari</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tarixida</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IX-XII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asrlarda</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yuz</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bergan</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Uygonish</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davri</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Aniq</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va</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tabiiy</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fanlarning</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err="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yuksalishi</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a:t>
            </a:r>
            <a:endParaRPr lang="ru-RU"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sp>
        <p:nvSpPr>
          <p:cNvPr id="14" name="Прямоугольник 13"/>
          <p:cNvSpPr/>
          <p:nvPr/>
        </p:nvSpPr>
        <p:spPr>
          <a:xfrm>
            <a:off x="3821836" y="5759470"/>
            <a:ext cx="4454810" cy="553998"/>
          </a:xfrm>
          <a:prstGeom prst="rect">
            <a:avLst/>
          </a:prstGeom>
          <a:noFill/>
        </p:spPr>
        <p:txBody>
          <a:bodyPr wrap="none">
            <a:spAutoFit/>
          </a:bodyPr>
          <a:lstStyle/>
          <a:p>
            <a:pPr algn="ctr" fontAlgn="auto">
              <a:spcBef>
                <a:spcPts val="0"/>
              </a:spcBef>
              <a:spcAft>
                <a:spcPts val="0"/>
              </a:spcAft>
              <a:defRPr/>
            </a:pPr>
            <a:r>
              <a:rPr lang="uz-Latn-UZ" sz="3000" b="1" i="1" dirty="0" smtClean="0">
                <a:ln w="1905"/>
                <a:effectLst>
                  <a:innerShdw blurRad="69850" dist="43180" dir="5400000">
                    <a:srgbClr val="000000">
                      <a:alpha val="65000"/>
                    </a:srgbClr>
                  </a:innerShdw>
                </a:effectLst>
                <a:latin typeface="+mn-lt"/>
              </a:rPr>
              <a:t>Ma’ruzachi: B.S.Nazirov</a:t>
            </a:r>
            <a:endParaRPr lang="ru-RU" sz="2000" b="1" i="1" dirty="0">
              <a:ln w="1905"/>
              <a:effectLst>
                <a:innerShdw blurRad="69850" dist="43180" dir="5400000">
                  <a:srgbClr val="000000">
                    <a:alpha val="65000"/>
                  </a:srgbClr>
                </a:innerShdw>
              </a:effectLst>
              <a:latin typeface="Times New Roman" pitchFamily="18" charset="0"/>
              <a:cs typeface="Times New Roman" pitchFamily="18" charset="0"/>
            </a:endParaRPr>
          </a:p>
        </p:txBody>
      </p:sp>
      <p:sp>
        <p:nvSpPr>
          <p:cNvPr id="3081" name="WordArt 12"/>
          <p:cNvSpPr>
            <a:spLocks noChangeArrowheads="1" noChangeShapeType="1" noTextEdit="1"/>
          </p:cNvSpPr>
          <p:nvPr/>
        </p:nvSpPr>
        <p:spPr bwMode="auto">
          <a:xfrm>
            <a:off x="3419475" y="2205038"/>
            <a:ext cx="5113338" cy="2232025"/>
          </a:xfrm>
          <a:prstGeom prst="rect">
            <a:avLst/>
          </a:prstGeom>
        </p:spPr>
        <p:txBody>
          <a:bodyPr wrap="none" fromWordArt="1">
            <a:prstTxWarp prst="textPlain">
              <a:avLst>
                <a:gd name="adj" fmla="val 50000"/>
              </a:avLst>
            </a:prstTxWarp>
          </a:bodyPr>
          <a:lstStyle/>
          <a:p>
            <a:pPr algn="ctr"/>
            <a:endParaRPr lang="ru-RU" sz="3600" kern="10" dirty="0">
              <a:ln w="12700">
                <a:solidFill>
                  <a:srgbClr val="CC99FF"/>
                </a:solidFill>
                <a:round/>
                <a:headEnd/>
                <a:tailEnd/>
              </a:ln>
              <a:solidFill>
                <a:srgbClr val="0000FF"/>
              </a:solidFill>
              <a:effectLst>
                <a:outerShdw dist="45791" dir="2021404" algn="ctr" rotWithShape="0">
                  <a:srgbClr val="9999FF"/>
                </a:outerShdw>
              </a:effectLst>
              <a:latin typeface="Arial"/>
              <a:cs typeface="Arial"/>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5786199"/>
          </a:xfrm>
          <a:prstGeom prst="rect">
            <a:avLst/>
          </a:prstGeom>
        </p:spPr>
        <p:txBody>
          <a:bodyPr wrap="square">
            <a:spAutoFit/>
          </a:bodyPr>
          <a:lstStyle/>
          <a:p>
            <a:pPr algn="just"/>
            <a:r>
              <a:rPr lang="en-US" sz="3700" dirty="0" smtClean="0"/>
              <a:t>	</a:t>
            </a:r>
            <a:r>
              <a:rPr lang="en-US" sz="3700" b="1" dirty="0" smtClean="0"/>
              <a:t>IX-XII </a:t>
            </a:r>
            <a:r>
              <a:rPr lang="en-US" sz="3700" b="1" dirty="0" err="1"/>
              <a:t>asrlar</a:t>
            </a:r>
            <a:r>
              <a:rPr lang="en-US" sz="3700" dirty="0"/>
              <a:t> </a:t>
            </a:r>
            <a:r>
              <a:rPr lang="en-US" sz="3700" dirty="0" err="1"/>
              <a:t>O‘rta</a:t>
            </a:r>
            <a:r>
              <a:rPr lang="en-US" sz="3700" dirty="0"/>
              <a:t> </a:t>
            </a:r>
            <a:r>
              <a:rPr lang="en-US" sz="3700" dirty="0" err="1"/>
              <a:t>Osiyo</a:t>
            </a:r>
            <a:r>
              <a:rPr lang="en-US" sz="3700" dirty="0"/>
              <a:t> </a:t>
            </a:r>
            <a:r>
              <a:rPr lang="en-US" sz="3700" dirty="0" err="1"/>
              <a:t>xalqlari</a:t>
            </a:r>
            <a:r>
              <a:rPr lang="en-US" sz="3700" dirty="0"/>
              <a:t> </a:t>
            </a:r>
            <a:r>
              <a:rPr lang="en-US" sz="3700" dirty="0" err="1"/>
              <a:t>tarixida</a:t>
            </a:r>
            <a:r>
              <a:rPr lang="en-US" sz="3700" dirty="0"/>
              <a:t> </a:t>
            </a:r>
            <a:r>
              <a:rPr lang="en-US" sz="3700" dirty="0" err="1"/>
              <a:t>moddiy</a:t>
            </a:r>
            <a:r>
              <a:rPr lang="en-US" sz="3700" dirty="0"/>
              <a:t> </a:t>
            </a:r>
            <a:r>
              <a:rPr lang="en-US" sz="3700" dirty="0" err="1"/>
              <a:t>va</a:t>
            </a:r>
            <a:r>
              <a:rPr lang="en-US" sz="3700" dirty="0"/>
              <a:t> </a:t>
            </a:r>
            <a:r>
              <a:rPr lang="en-US" sz="3700" dirty="0" err="1"/>
              <a:t>ma’naviy</a:t>
            </a:r>
            <a:r>
              <a:rPr lang="en-US" sz="3700" dirty="0"/>
              <a:t> </a:t>
            </a:r>
            <a:r>
              <a:rPr lang="en-US" sz="3700" dirty="0" err="1"/>
              <a:t>hayotning</a:t>
            </a:r>
            <a:r>
              <a:rPr lang="en-US" sz="3700" dirty="0"/>
              <a:t> </a:t>
            </a:r>
            <a:r>
              <a:rPr lang="en-US" sz="3700" dirty="0" err="1"/>
              <a:t>rivojlanishida</a:t>
            </a:r>
            <a:r>
              <a:rPr lang="en-US" sz="3700" dirty="0"/>
              <a:t> </a:t>
            </a:r>
            <a:r>
              <a:rPr lang="en-US" sz="3700" dirty="0" err="1"/>
              <a:t>oldingi</a:t>
            </a:r>
            <a:r>
              <a:rPr lang="en-US" sz="3700" dirty="0"/>
              <a:t> </a:t>
            </a:r>
            <a:r>
              <a:rPr lang="en-US" sz="3700" dirty="0" err="1"/>
              <a:t>davrlarga</a:t>
            </a:r>
            <a:r>
              <a:rPr lang="en-US" sz="3700" dirty="0"/>
              <a:t> </a:t>
            </a:r>
            <a:r>
              <a:rPr lang="en-US" sz="3700" dirty="0" err="1"/>
              <a:t>nisbatan</a:t>
            </a:r>
            <a:r>
              <a:rPr lang="en-US" sz="3700" dirty="0"/>
              <a:t> </a:t>
            </a:r>
            <a:r>
              <a:rPr lang="en-US" sz="3700" dirty="0" err="1"/>
              <a:t>keskin</a:t>
            </a:r>
            <a:r>
              <a:rPr lang="en-US" sz="3700" dirty="0"/>
              <a:t> </a:t>
            </a:r>
            <a:r>
              <a:rPr lang="en-US" sz="3700" b="1" i="1" u="sng" dirty="0" err="1">
                <a:solidFill>
                  <a:srgbClr val="0000FF"/>
                </a:solidFill>
              </a:rPr>
              <a:t>yuksalish</a:t>
            </a:r>
            <a:r>
              <a:rPr lang="en-US" sz="3700" b="1" i="1" u="sng" dirty="0">
                <a:solidFill>
                  <a:srgbClr val="0000FF"/>
                </a:solidFill>
              </a:rPr>
              <a:t> </a:t>
            </a:r>
            <a:r>
              <a:rPr lang="en-US" sz="3700" b="1" i="1" u="sng" dirty="0" err="1">
                <a:solidFill>
                  <a:srgbClr val="0000FF"/>
                </a:solidFill>
              </a:rPr>
              <a:t>davri</a:t>
            </a:r>
            <a:r>
              <a:rPr lang="en-US" sz="3700" b="1" i="1" u="sng" dirty="0">
                <a:solidFill>
                  <a:srgbClr val="0000FF"/>
                </a:solidFill>
              </a:rPr>
              <a:t> </a:t>
            </a:r>
            <a:r>
              <a:rPr lang="en-US" sz="3700" dirty="0" err="1"/>
              <a:t>bo‘ldi</a:t>
            </a:r>
            <a:r>
              <a:rPr lang="en-US" sz="3700" dirty="0"/>
              <a:t>. VIII </a:t>
            </a:r>
            <a:r>
              <a:rPr lang="en-US" sz="3700" dirty="0" err="1"/>
              <a:t>asrda</a:t>
            </a:r>
            <a:r>
              <a:rPr lang="en-US" sz="3700" dirty="0"/>
              <a:t> Arab </a:t>
            </a:r>
            <a:r>
              <a:rPr lang="en-US" sz="3700" dirty="0" err="1"/>
              <a:t>xalifaligi</a:t>
            </a:r>
            <a:r>
              <a:rPr lang="en-US" sz="3700" dirty="0"/>
              <a:t> </a:t>
            </a:r>
            <a:r>
              <a:rPr lang="en-US" sz="3700" dirty="0" err="1"/>
              <a:t>hozirda</a:t>
            </a:r>
            <a:r>
              <a:rPr lang="en-US" sz="3700" dirty="0"/>
              <a:t> </a:t>
            </a:r>
            <a:r>
              <a:rPr lang="en-US" sz="3700" b="1" dirty="0" err="1"/>
              <a:t>O‘rta</a:t>
            </a:r>
            <a:r>
              <a:rPr lang="en-US" sz="3700" b="1" dirty="0"/>
              <a:t> </a:t>
            </a:r>
            <a:r>
              <a:rPr lang="en-US" sz="3700" b="1" dirty="0" err="1"/>
              <a:t>Osiyo</a:t>
            </a:r>
            <a:r>
              <a:rPr lang="en-US" sz="3700" b="1" dirty="0"/>
              <a:t> </a:t>
            </a:r>
            <a:r>
              <a:rPr lang="en-US" sz="3700" dirty="0"/>
              <a:t>deb </a:t>
            </a:r>
            <a:r>
              <a:rPr lang="en-US" sz="3700" dirty="0" err="1"/>
              <a:t>atalmish</a:t>
            </a:r>
            <a:r>
              <a:rPr lang="en-US" sz="3700" dirty="0"/>
              <a:t> </a:t>
            </a:r>
            <a:r>
              <a:rPr lang="en-US" sz="3700" dirty="0" err="1"/>
              <a:t>hududni</a:t>
            </a:r>
            <a:r>
              <a:rPr lang="en-US" sz="3700" dirty="0"/>
              <a:t> </a:t>
            </a:r>
            <a:r>
              <a:rPr lang="en-US" sz="3700" dirty="0" err="1"/>
              <a:t>fath</a:t>
            </a:r>
            <a:r>
              <a:rPr lang="en-US" sz="3700" dirty="0"/>
              <a:t> </a:t>
            </a:r>
            <a:r>
              <a:rPr lang="en-US" sz="3700" dirty="0" err="1"/>
              <a:t>etib</a:t>
            </a:r>
            <a:r>
              <a:rPr lang="en-US" sz="3700" dirty="0"/>
              <a:t> </a:t>
            </a:r>
            <a:r>
              <a:rPr lang="en-US" sz="3700" dirty="0" err="1"/>
              <a:t>bo‘lgan</a:t>
            </a:r>
            <a:r>
              <a:rPr lang="en-US" sz="3700" dirty="0"/>
              <a:t>, </a:t>
            </a:r>
            <a:r>
              <a:rPr lang="en-US" sz="3700" dirty="0" err="1"/>
              <a:t>bosib</a:t>
            </a:r>
            <a:r>
              <a:rPr lang="en-US" sz="3700" dirty="0"/>
              <a:t> </a:t>
            </a:r>
            <a:r>
              <a:rPr lang="en-US" sz="3700" dirty="0" err="1"/>
              <a:t>olingan</a:t>
            </a:r>
            <a:r>
              <a:rPr lang="en-US" sz="3700" dirty="0"/>
              <a:t> </a:t>
            </a:r>
            <a:r>
              <a:rPr lang="en-US" sz="3700" dirty="0" err="1"/>
              <a:t>yerlarda</a:t>
            </a:r>
            <a:r>
              <a:rPr lang="en-US" sz="3700" dirty="0"/>
              <a:t> </a:t>
            </a:r>
            <a:r>
              <a:rPr lang="en-US" sz="3700" b="1" i="1" u="sng" dirty="0" err="1">
                <a:solidFill>
                  <a:srgbClr val="0000FF"/>
                </a:solidFill>
              </a:rPr>
              <a:t>islom</a:t>
            </a:r>
            <a:r>
              <a:rPr lang="en-US" sz="3700" b="1" i="1" u="sng" dirty="0">
                <a:solidFill>
                  <a:srgbClr val="0000FF"/>
                </a:solidFill>
              </a:rPr>
              <a:t> </a:t>
            </a:r>
            <a:r>
              <a:rPr lang="en-US" sz="3700" b="1" i="1" u="sng" dirty="0" err="1">
                <a:solidFill>
                  <a:srgbClr val="0000FF"/>
                </a:solidFill>
              </a:rPr>
              <a:t>dini</a:t>
            </a:r>
            <a:r>
              <a:rPr lang="en-US" sz="3700" b="1" i="1" u="sng" dirty="0">
                <a:solidFill>
                  <a:srgbClr val="0000FF"/>
                </a:solidFill>
              </a:rPr>
              <a:t> </a:t>
            </a:r>
            <a:r>
              <a:rPr lang="en-US" sz="3700" dirty="0" err="1"/>
              <a:t>keng</a:t>
            </a:r>
            <a:r>
              <a:rPr lang="en-US" sz="3700" dirty="0"/>
              <a:t> </a:t>
            </a:r>
            <a:r>
              <a:rPr lang="en-US" sz="3700" dirty="0" err="1"/>
              <a:t>yoyilib</a:t>
            </a:r>
            <a:r>
              <a:rPr lang="en-US" sz="3700" dirty="0"/>
              <a:t>, </a:t>
            </a:r>
            <a:r>
              <a:rPr lang="en-US" sz="3700" b="1" i="1" dirty="0" err="1">
                <a:solidFill>
                  <a:srgbClr val="0000FF"/>
                </a:solidFill>
              </a:rPr>
              <a:t>ijtimoiy-iqtisodiy</a:t>
            </a:r>
            <a:r>
              <a:rPr lang="en-US" sz="3700" b="1" i="1" dirty="0">
                <a:solidFill>
                  <a:srgbClr val="0000FF"/>
                </a:solidFill>
              </a:rPr>
              <a:t> </a:t>
            </a:r>
            <a:r>
              <a:rPr lang="en-US" sz="3700" b="1" i="1" dirty="0" err="1">
                <a:solidFill>
                  <a:srgbClr val="0000FF"/>
                </a:solidFill>
              </a:rPr>
              <a:t>va</a:t>
            </a:r>
            <a:r>
              <a:rPr lang="en-US" sz="3700" b="1" i="1" dirty="0">
                <a:solidFill>
                  <a:srgbClr val="0000FF"/>
                </a:solidFill>
              </a:rPr>
              <a:t> </a:t>
            </a:r>
            <a:r>
              <a:rPr lang="en-US" sz="3700" b="1" i="1" dirty="0" err="1">
                <a:solidFill>
                  <a:srgbClr val="0000FF"/>
                </a:solidFill>
              </a:rPr>
              <a:t>ma’naviy</a:t>
            </a:r>
            <a:r>
              <a:rPr lang="en-US" sz="3700" b="1" i="1" dirty="0">
                <a:solidFill>
                  <a:srgbClr val="0000FF"/>
                </a:solidFill>
              </a:rPr>
              <a:t> </a:t>
            </a:r>
            <a:r>
              <a:rPr lang="en-US" sz="3700" b="1" i="1" dirty="0" err="1">
                <a:solidFill>
                  <a:srgbClr val="0000FF"/>
                </a:solidFill>
              </a:rPr>
              <a:t>hayot</a:t>
            </a:r>
            <a:r>
              <a:rPr lang="en-US" sz="3700" b="1" i="1" dirty="0">
                <a:solidFill>
                  <a:srgbClr val="0000FF"/>
                </a:solidFill>
              </a:rPr>
              <a:t> </a:t>
            </a:r>
            <a:r>
              <a:rPr lang="en-US" sz="3700" dirty="0"/>
              <a:t>Arab </a:t>
            </a:r>
            <a:r>
              <a:rPr lang="en-US" sz="3700" dirty="0" err="1"/>
              <a:t>xalifaligi</a:t>
            </a:r>
            <a:r>
              <a:rPr lang="en-US" sz="3700" dirty="0"/>
              <a:t> </a:t>
            </a:r>
            <a:r>
              <a:rPr lang="en-US" sz="3700" dirty="0" err="1"/>
              <a:t>tartib-qoidalariga</a:t>
            </a:r>
            <a:r>
              <a:rPr lang="en-US" sz="3700" dirty="0"/>
              <a:t> </a:t>
            </a:r>
            <a:r>
              <a:rPr lang="en-US" sz="3700" dirty="0" err="1"/>
              <a:t>butunlay</a:t>
            </a:r>
            <a:r>
              <a:rPr lang="en-US" sz="3700" dirty="0"/>
              <a:t> </a:t>
            </a:r>
            <a:r>
              <a:rPr lang="en-US" sz="3700" dirty="0" err="1"/>
              <a:t>bo‘ysundirilgan</a:t>
            </a:r>
            <a:r>
              <a:rPr lang="en-US" sz="3700" dirty="0"/>
              <a:t> </a:t>
            </a:r>
            <a:r>
              <a:rPr lang="en-US" sz="3700" dirty="0" err="1"/>
              <a:t>edi</a:t>
            </a:r>
            <a:r>
              <a:rPr lang="en-US" sz="3700" dirty="0"/>
              <a:t>.</a:t>
            </a:r>
            <a:endParaRPr lang="ru-RU" sz="3700" dirty="0"/>
          </a:p>
        </p:txBody>
      </p:sp>
    </p:spTree>
    <p:extLst>
      <p:ext uri="{BB962C8B-B14F-4D97-AF65-F5344CB8AC3E}">
        <p14:creationId xmlns:p14="http://schemas.microsoft.com/office/powerpoint/2010/main" val="41889828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5632311"/>
          </a:xfrm>
          <a:prstGeom prst="rect">
            <a:avLst/>
          </a:prstGeom>
        </p:spPr>
        <p:txBody>
          <a:bodyPr wrap="square">
            <a:spAutoFit/>
          </a:bodyPr>
          <a:lstStyle/>
          <a:p>
            <a:pPr algn="just"/>
            <a:r>
              <a:rPr lang="en-US" sz="3000" dirty="0" smtClean="0">
                <a:solidFill>
                  <a:srgbClr val="000000"/>
                </a:solidFill>
                <a:latin typeface="Times New Roman"/>
                <a:ea typeface="Times New Roman"/>
              </a:rPr>
              <a:t>	</a:t>
            </a:r>
            <a:r>
              <a:rPr lang="uz-Cyrl-UZ" sz="3000" dirty="0" smtClean="0">
                <a:solidFill>
                  <a:srgbClr val="000000"/>
                </a:solidFill>
                <a:latin typeface="Times New Roman"/>
                <a:ea typeface="Times New Roman"/>
              </a:rPr>
              <a:t>Xalifalik </a:t>
            </a:r>
            <a:r>
              <a:rPr lang="uz-Cyrl-UZ" sz="3000" dirty="0">
                <a:solidFill>
                  <a:srgbClr val="000000"/>
                </a:solidFill>
                <a:latin typeface="Times New Roman"/>
                <a:ea typeface="Times New Roman"/>
              </a:rPr>
              <a:t>tarkibiga kiritilgan o‘lkalarda faqat </a:t>
            </a:r>
            <a:r>
              <a:rPr lang="uz-Cyrl-UZ" sz="3000" b="1" dirty="0">
                <a:solidFill>
                  <a:srgbClr val="000000"/>
                </a:solidFill>
                <a:latin typeface="Times New Roman"/>
                <a:ea typeface="Times New Roman"/>
              </a:rPr>
              <a:t>islom dinigina</a:t>
            </a:r>
            <a:r>
              <a:rPr lang="uz-Cyrl-UZ" sz="3000" dirty="0">
                <a:solidFill>
                  <a:srgbClr val="000000"/>
                </a:solidFill>
                <a:latin typeface="Times New Roman"/>
                <a:ea typeface="Times New Roman"/>
              </a:rPr>
              <a:t> emas, balki </a:t>
            </a:r>
            <a:r>
              <a:rPr lang="uz-Cyrl-UZ" sz="3000" b="1" dirty="0">
                <a:solidFill>
                  <a:srgbClr val="0000FF"/>
                </a:solidFill>
                <a:latin typeface="Times New Roman"/>
                <a:ea typeface="Times New Roman"/>
              </a:rPr>
              <a:t>arab tili va uning imlosi</a:t>
            </a:r>
            <a:r>
              <a:rPr lang="uz-Cyrl-UZ" sz="3000" dirty="0">
                <a:solidFill>
                  <a:srgbClr val="000000"/>
                </a:solidFill>
                <a:latin typeface="Times New Roman"/>
                <a:ea typeface="Times New Roman"/>
              </a:rPr>
              <a:t> ham joriy etildi. Chunki </a:t>
            </a:r>
            <a:r>
              <a:rPr lang="uz-Cyrl-UZ" sz="3000" b="1" dirty="0">
                <a:solidFill>
                  <a:srgbClr val="000000"/>
                </a:solidFill>
                <a:latin typeface="Times New Roman"/>
                <a:ea typeface="Times New Roman"/>
              </a:rPr>
              <a:t>arab tili </a:t>
            </a:r>
            <a:r>
              <a:rPr lang="uz-Cyrl-UZ" sz="3000" dirty="0">
                <a:solidFill>
                  <a:srgbClr val="000000"/>
                </a:solidFill>
                <a:latin typeface="Times New Roman"/>
                <a:ea typeface="Times New Roman"/>
              </a:rPr>
              <a:t>xalifalikning </a:t>
            </a:r>
            <a:r>
              <a:rPr lang="uz-Cyrl-UZ" sz="3000" b="1" i="1" dirty="0">
                <a:solidFill>
                  <a:srgbClr val="0000FF"/>
                </a:solidFill>
                <a:latin typeface="Times New Roman"/>
                <a:ea typeface="Times New Roman"/>
              </a:rPr>
              <a:t>davlat tili </a:t>
            </a:r>
            <a:r>
              <a:rPr lang="uz-Cyrl-UZ" sz="3000" dirty="0">
                <a:solidFill>
                  <a:srgbClr val="000000"/>
                </a:solidFill>
                <a:latin typeface="Times New Roman"/>
                <a:ea typeface="Times New Roman"/>
              </a:rPr>
              <a:t>bo‘lsa, </a:t>
            </a:r>
            <a:r>
              <a:rPr lang="uz-Cyrl-UZ" sz="3000" b="1" dirty="0">
                <a:solidFill>
                  <a:srgbClr val="0000FF"/>
                </a:solidFill>
                <a:latin typeface="Times New Roman"/>
                <a:ea typeface="Times New Roman"/>
              </a:rPr>
              <a:t>islom dini </a:t>
            </a:r>
            <a:r>
              <a:rPr lang="uz-Cyrl-UZ" sz="3000" dirty="0">
                <a:solidFill>
                  <a:srgbClr val="000000"/>
                </a:solidFill>
                <a:latin typeface="Times New Roman"/>
                <a:ea typeface="Times New Roman"/>
              </a:rPr>
              <a:t>uning mafkurasi edi. Shu sababli bu mamlakatlarda </a:t>
            </a:r>
            <a:r>
              <a:rPr lang="uz-Cyrl-UZ" sz="3000" b="1" dirty="0">
                <a:solidFill>
                  <a:srgbClr val="000000"/>
                </a:solidFill>
                <a:latin typeface="Times New Roman"/>
                <a:ea typeface="Times New Roman"/>
              </a:rPr>
              <a:t>arab tilini</a:t>
            </a:r>
            <a:r>
              <a:rPr lang="uz-Cyrl-UZ" sz="3000" dirty="0">
                <a:solidFill>
                  <a:srgbClr val="000000"/>
                </a:solidFill>
                <a:latin typeface="Times New Roman"/>
                <a:ea typeface="Times New Roman"/>
              </a:rPr>
              <a:t> o‘zlashtirishga intilish kuchli bo‘lgan. Islomni qabul qilgan aholining arab tili bilan muloqoti, </a:t>
            </a:r>
            <a:r>
              <a:rPr lang="uz-Cyrl-UZ" sz="3000" b="1" i="1" dirty="0">
                <a:solidFill>
                  <a:srgbClr val="0000FF"/>
                </a:solidFill>
                <a:latin typeface="Times New Roman"/>
                <a:ea typeface="Times New Roman"/>
              </a:rPr>
              <a:t>ibodat vaqtlarida qur’on suralarini tilovat qilishdan</a:t>
            </a:r>
            <a:r>
              <a:rPr lang="uz-Cyrl-UZ" sz="3000" dirty="0">
                <a:solidFill>
                  <a:srgbClr val="0000FF"/>
                </a:solidFill>
                <a:latin typeface="Times New Roman"/>
                <a:ea typeface="Times New Roman"/>
              </a:rPr>
              <a:t> </a:t>
            </a:r>
            <a:r>
              <a:rPr lang="uz-Cyrl-UZ" sz="3000" dirty="0">
                <a:solidFill>
                  <a:srgbClr val="000000"/>
                </a:solidFill>
                <a:latin typeface="Times New Roman"/>
                <a:ea typeface="Times New Roman"/>
              </a:rPr>
              <a:t>iborat bo‘lgan bo‘lsa, mahalliy zodagonlar </a:t>
            </a:r>
            <a:r>
              <a:rPr lang="uz-Cyrl-UZ" sz="3000" b="1" dirty="0">
                <a:solidFill>
                  <a:srgbClr val="000000"/>
                </a:solidFill>
                <a:latin typeface="Times New Roman"/>
                <a:ea typeface="Times New Roman"/>
              </a:rPr>
              <a:t>arab tilini </a:t>
            </a:r>
            <a:r>
              <a:rPr lang="uz-Cyrl-UZ" sz="3000" b="1" i="1" dirty="0">
                <a:solidFill>
                  <a:srgbClr val="0000FF"/>
                </a:solidFill>
                <a:latin typeface="Times New Roman"/>
                <a:ea typeface="Times New Roman"/>
              </a:rPr>
              <a:t>xalifalik ma’murlari bilan yaqinlashish va mamlakatda o‘z siyosiy mavqelarini tiklab uni mustahkamlashning garovi </a:t>
            </a:r>
            <a:r>
              <a:rPr lang="uz-Cyrl-UZ" sz="3000" dirty="0">
                <a:solidFill>
                  <a:srgbClr val="000000"/>
                </a:solidFill>
                <a:latin typeface="Times New Roman"/>
                <a:ea typeface="Times New Roman"/>
              </a:rPr>
              <a:t>deb hisoblaydilar. </a:t>
            </a:r>
            <a:endParaRPr lang="ru-RU" sz="3000" dirty="0"/>
          </a:p>
        </p:txBody>
      </p:sp>
    </p:spTree>
    <p:extLst>
      <p:ext uri="{BB962C8B-B14F-4D97-AF65-F5344CB8AC3E}">
        <p14:creationId xmlns:p14="http://schemas.microsoft.com/office/powerpoint/2010/main" val="11683030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5016758"/>
          </a:xfrm>
          <a:prstGeom prst="rect">
            <a:avLst/>
          </a:prstGeom>
        </p:spPr>
        <p:txBody>
          <a:bodyPr wrap="square">
            <a:spAutoFit/>
          </a:bodyPr>
          <a:lstStyle/>
          <a:p>
            <a:pPr algn="just"/>
            <a:r>
              <a:rPr lang="en-US" sz="3200" dirty="0" smtClean="0">
                <a:solidFill>
                  <a:srgbClr val="000000"/>
                </a:solidFill>
                <a:latin typeface="Times New Roman"/>
                <a:ea typeface="Times New Roman"/>
              </a:rPr>
              <a:t>	</a:t>
            </a:r>
            <a:r>
              <a:rPr lang="uz-Cyrl-UZ" sz="3200" dirty="0" smtClean="0">
                <a:solidFill>
                  <a:srgbClr val="000000"/>
                </a:solidFill>
                <a:latin typeface="Times New Roman"/>
                <a:ea typeface="Times New Roman"/>
              </a:rPr>
              <a:t>Arab </a:t>
            </a:r>
            <a:r>
              <a:rPr lang="uz-Cyrl-UZ" sz="3200" dirty="0">
                <a:solidFill>
                  <a:srgbClr val="000000"/>
                </a:solidFill>
                <a:latin typeface="Times New Roman"/>
                <a:ea typeface="Times New Roman"/>
              </a:rPr>
              <a:t>tiliga bo‘lgan bunday ehtiyoj va intilish tufayli ko‘p vaqt o‘tmay Movaraunnahrda xatto o‘z ona tilidan ko‘ra </a:t>
            </a:r>
            <a:r>
              <a:rPr lang="uz-Cyrl-UZ" sz="3200" b="1" dirty="0">
                <a:solidFill>
                  <a:srgbClr val="0000FF"/>
                </a:solidFill>
                <a:latin typeface="Times New Roman"/>
                <a:ea typeface="Times New Roman"/>
              </a:rPr>
              <a:t>arab tili va yozuvi </a:t>
            </a:r>
            <a:r>
              <a:rPr lang="uz-Cyrl-UZ" sz="3200" dirty="0">
                <a:solidFill>
                  <a:srgbClr val="000000"/>
                </a:solidFill>
                <a:latin typeface="Times New Roman"/>
                <a:ea typeface="Times New Roman"/>
              </a:rPr>
              <a:t>o‘zlashtirib olgan </a:t>
            </a:r>
            <a:r>
              <a:rPr lang="uz-Cyrl-UZ" sz="3200" b="1" dirty="0">
                <a:solidFill>
                  <a:srgbClr val="000000"/>
                </a:solidFill>
                <a:latin typeface="Times New Roman"/>
                <a:ea typeface="Times New Roman"/>
              </a:rPr>
              <a:t>bilimdonlar</a:t>
            </a:r>
            <a:r>
              <a:rPr lang="uz-Cyrl-UZ" sz="3200" dirty="0">
                <a:solidFill>
                  <a:srgbClr val="000000"/>
                </a:solidFill>
                <a:latin typeface="Times New Roman"/>
                <a:ea typeface="Times New Roman"/>
              </a:rPr>
              <a:t> paydo bo‘ldi. Chegaralari borgan sari kengayib, ulkanlashib borayotgan xalifalik uchun </a:t>
            </a:r>
            <a:r>
              <a:rPr lang="uz-Cyrl-UZ" sz="3200" b="1" dirty="0">
                <a:solidFill>
                  <a:srgbClr val="000000"/>
                </a:solidFill>
                <a:latin typeface="Times New Roman"/>
                <a:ea typeface="Times New Roman"/>
              </a:rPr>
              <a:t>ilm ahli suv va havodek zarur </a:t>
            </a:r>
            <a:r>
              <a:rPr lang="uz-Cyrl-UZ" sz="3200" dirty="0">
                <a:solidFill>
                  <a:srgbClr val="000000"/>
                </a:solidFill>
                <a:latin typeface="Times New Roman"/>
                <a:ea typeface="Times New Roman"/>
              </a:rPr>
              <a:t>bo‘lib qoldi. </a:t>
            </a:r>
            <a:r>
              <a:rPr lang="uz-Cyrl-UZ" sz="3200" b="1" dirty="0">
                <a:solidFill>
                  <a:srgbClr val="000000"/>
                </a:solidFill>
                <a:latin typeface="Times New Roman"/>
                <a:ea typeface="Times New Roman"/>
              </a:rPr>
              <a:t>Davlatni boshqarishda xalifalik ma’muriyati bilimdon siymolarga muhtoj</a:t>
            </a:r>
            <a:r>
              <a:rPr lang="uz-Cyrl-UZ" sz="3200" dirty="0">
                <a:solidFill>
                  <a:srgbClr val="000000"/>
                </a:solidFill>
                <a:latin typeface="Times New Roman"/>
                <a:ea typeface="Times New Roman"/>
              </a:rPr>
              <a:t> edi. Chunki arablar orasida bu paytda </a:t>
            </a:r>
            <a:r>
              <a:rPr lang="uz-Cyrl-UZ" sz="3200" b="1" i="1" dirty="0">
                <a:solidFill>
                  <a:srgbClr val="0000FF"/>
                </a:solidFill>
                <a:latin typeface="Times New Roman"/>
                <a:ea typeface="Times New Roman"/>
              </a:rPr>
              <a:t>davlat ishiga yaroqli bo‘lgan bilimdonlar</a:t>
            </a:r>
            <a:r>
              <a:rPr lang="uz-Cyrl-UZ" sz="3200" dirty="0">
                <a:solidFill>
                  <a:srgbClr val="000000"/>
                </a:solidFill>
                <a:latin typeface="Times New Roman"/>
                <a:ea typeface="Times New Roman"/>
              </a:rPr>
              <a:t> ham oz bo‘lib, borlari ham zaif edi.</a:t>
            </a:r>
            <a:endParaRPr lang="ru-RU" sz="3000" dirty="0"/>
          </a:p>
        </p:txBody>
      </p:sp>
    </p:spTree>
    <p:extLst>
      <p:ext uri="{BB962C8B-B14F-4D97-AF65-F5344CB8AC3E}">
        <p14:creationId xmlns:p14="http://schemas.microsoft.com/office/powerpoint/2010/main" val="11214219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5262979"/>
          </a:xfrm>
          <a:prstGeom prst="rect">
            <a:avLst/>
          </a:prstGeom>
        </p:spPr>
        <p:txBody>
          <a:bodyPr wrap="square">
            <a:spAutoFit/>
          </a:bodyPr>
          <a:lstStyle/>
          <a:p>
            <a:pPr algn="just"/>
            <a:r>
              <a:rPr lang="en-US" sz="2800" dirty="0" smtClean="0">
                <a:solidFill>
                  <a:srgbClr val="000000"/>
                </a:solidFill>
                <a:latin typeface="Times New Roman"/>
                <a:ea typeface="Times New Roman"/>
              </a:rPr>
              <a:t>	</a:t>
            </a:r>
            <a:r>
              <a:rPr lang="en-US" sz="2800" dirty="0" err="1" smtClean="0">
                <a:solidFill>
                  <a:srgbClr val="000000"/>
                </a:solidFill>
                <a:latin typeface="Times New Roman"/>
                <a:ea typeface="Times New Roman"/>
              </a:rPr>
              <a:t>Ma’lumki</a:t>
            </a:r>
            <a:r>
              <a:rPr lang="en-US" sz="2800" dirty="0">
                <a:solidFill>
                  <a:srgbClr val="000000"/>
                </a:solidFill>
                <a:latin typeface="Times New Roman"/>
                <a:ea typeface="Times New Roman"/>
              </a:rPr>
              <a:t>, </a:t>
            </a:r>
            <a:r>
              <a:rPr lang="en-US" sz="2800" b="1" dirty="0">
                <a:solidFill>
                  <a:srgbClr val="0000FF"/>
                </a:solidFill>
                <a:latin typeface="Times New Roman"/>
                <a:ea typeface="Times New Roman"/>
              </a:rPr>
              <a:t>VIII </a:t>
            </a:r>
            <a:r>
              <a:rPr lang="en-US" sz="2800" b="1" dirty="0" err="1">
                <a:solidFill>
                  <a:srgbClr val="0000FF"/>
                </a:solidFill>
                <a:latin typeface="Times New Roman"/>
                <a:ea typeface="Times New Roman"/>
              </a:rPr>
              <a:t>asr</a:t>
            </a:r>
            <a:r>
              <a:rPr lang="en-US" sz="2800" b="1" dirty="0">
                <a:solidFill>
                  <a:srgbClr val="0000FF"/>
                </a:solidFill>
                <a:latin typeface="Times New Roman"/>
                <a:ea typeface="Times New Roman"/>
              </a:rPr>
              <a:t> </a:t>
            </a:r>
            <a:r>
              <a:rPr lang="en-US" sz="2800" b="1" dirty="0" err="1">
                <a:solidFill>
                  <a:srgbClr val="0000FF"/>
                </a:solidFill>
                <a:latin typeface="Times New Roman"/>
                <a:ea typeface="Times New Roman"/>
              </a:rPr>
              <a:t>oxiri</a:t>
            </a:r>
            <a:r>
              <a:rPr lang="en-US" sz="2800" b="1" dirty="0">
                <a:solidFill>
                  <a:srgbClr val="0000FF"/>
                </a:solidFill>
                <a:latin typeface="Times New Roman"/>
                <a:ea typeface="Times New Roman"/>
              </a:rPr>
              <a:t> </a:t>
            </a:r>
            <a:r>
              <a:rPr lang="en-US" sz="2800" b="1" dirty="0" err="1">
                <a:solidFill>
                  <a:srgbClr val="0000FF"/>
                </a:solidFill>
                <a:latin typeface="Times New Roman"/>
                <a:ea typeface="Times New Roman"/>
              </a:rPr>
              <a:t>va</a:t>
            </a:r>
            <a:r>
              <a:rPr lang="en-US" sz="2800" b="1" dirty="0">
                <a:solidFill>
                  <a:srgbClr val="0000FF"/>
                </a:solidFill>
                <a:latin typeface="Times New Roman"/>
                <a:ea typeface="Times New Roman"/>
              </a:rPr>
              <a:t> IX </a:t>
            </a:r>
            <a:r>
              <a:rPr lang="en-US" sz="2800" b="1" dirty="0" err="1">
                <a:solidFill>
                  <a:srgbClr val="0000FF"/>
                </a:solidFill>
                <a:latin typeface="Times New Roman"/>
                <a:ea typeface="Times New Roman"/>
              </a:rPr>
              <a:t>asr</a:t>
            </a:r>
            <a:r>
              <a:rPr lang="en-US" sz="2800" b="1" dirty="0">
                <a:solidFill>
                  <a:srgbClr val="0000FF"/>
                </a:solidFill>
                <a:latin typeface="Times New Roman"/>
                <a:ea typeface="Times New Roman"/>
              </a:rPr>
              <a:t> </a:t>
            </a:r>
            <a:r>
              <a:rPr lang="en-US" sz="2800" b="1" dirty="0" err="1">
                <a:solidFill>
                  <a:srgbClr val="0000FF"/>
                </a:solidFill>
                <a:latin typeface="Times New Roman"/>
                <a:ea typeface="Times New Roman"/>
              </a:rPr>
              <a:t>o’rtalariga</a:t>
            </a:r>
            <a:r>
              <a:rPr lang="en-US" sz="2800" b="1" dirty="0">
                <a:solidFill>
                  <a:srgbClr val="0000FF"/>
                </a:solidFill>
                <a:latin typeface="Times New Roman"/>
                <a:ea typeface="Times New Roman"/>
              </a:rPr>
              <a:t> </a:t>
            </a:r>
            <a:r>
              <a:rPr lang="en-US" sz="2800" dirty="0" err="1">
                <a:solidFill>
                  <a:srgbClr val="000000"/>
                </a:solidFill>
                <a:latin typeface="Times New Roman"/>
                <a:ea typeface="Times New Roman"/>
              </a:rPr>
              <a:t>kelib</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arab</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xalifasi</a:t>
            </a:r>
            <a:r>
              <a:rPr lang="en-US" sz="2800" dirty="0">
                <a:solidFill>
                  <a:srgbClr val="000000"/>
                </a:solidFill>
                <a:latin typeface="Times New Roman"/>
                <a:ea typeface="Times New Roman"/>
              </a:rPr>
              <a:t> </a:t>
            </a:r>
            <a:r>
              <a:rPr lang="en-US" sz="2800" dirty="0" err="1" smtClean="0">
                <a:solidFill>
                  <a:srgbClr val="000000"/>
                </a:solidFill>
                <a:latin typeface="Times New Roman"/>
                <a:ea typeface="Times New Roman"/>
              </a:rPr>
              <a:t>Sharqda</a:t>
            </a:r>
            <a:r>
              <a:rPr lang="en-US" sz="2800" dirty="0" smtClean="0">
                <a:solidFill>
                  <a:srgbClr val="000000"/>
                </a:solidFill>
                <a:latin typeface="Times New Roman"/>
                <a:ea typeface="Times New Roman"/>
              </a:rPr>
              <a:t> </a:t>
            </a:r>
            <a:r>
              <a:rPr lang="en-US" sz="2800" dirty="0" err="1" smtClean="0">
                <a:solidFill>
                  <a:srgbClr val="000000"/>
                </a:solidFill>
                <a:latin typeface="Times New Roman"/>
                <a:ea typeface="Times New Roman"/>
              </a:rPr>
              <a:t>eng</a:t>
            </a:r>
            <a:r>
              <a:rPr lang="en-US" sz="2800" dirty="0" smtClean="0">
                <a:solidFill>
                  <a:srgbClr val="000000"/>
                </a:solidFill>
                <a:latin typeface="Times New Roman"/>
                <a:ea typeface="Times New Roman"/>
              </a:rPr>
              <a:t>  </a:t>
            </a:r>
            <a:r>
              <a:rPr lang="en-US" sz="2800" dirty="0" err="1">
                <a:solidFill>
                  <a:srgbClr val="000000"/>
                </a:solidFill>
                <a:latin typeface="Times New Roman"/>
                <a:ea typeface="Times New Roman"/>
              </a:rPr>
              <a:t>rivojlangan</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imperiyaga</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aylandi</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Xalifalar</a:t>
            </a:r>
            <a:r>
              <a:rPr lang="en-US" sz="2800" dirty="0">
                <a:solidFill>
                  <a:srgbClr val="000000"/>
                </a:solidFill>
                <a:latin typeface="Times New Roman"/>
                <a:ea typeface="Times New Roman"/>
              </a:rPr>
              <a:t>  </a:t>
            </a:r>
            <a:r>
              <a:rPr lang="en-US" sz="2800" b="1" i="1" dirty="0">
                <a:solidFill>
                  <a:srgbClr val="0000FF"/>
                </a:solidFill>
                <a:latin typeface="Times New Roman"/>
                <a:ea typeface="Times New Roman"/>
              </a:rPr>
              <a:t>Mansur,  </a:t>
            </a:r>
            <a:r>
              <a:rPr lang="en-US" sz="2800" b="1" i="1" dirty="0" err="1">
                <a:solidFill>
                  <a:srgbClr val="0000FF"/>
                </a:solidFill>
                <a:latin typeface="Times New Roman"/>
                <a:ea typeface="Times New Roman"/>
              </a:rPr>
              <a:t>Xorun</a:t>
            </a:r>
            <a:r>
              <a:rPr lang="en-US" sz="2800" b="1" i="1" dirty="0">
                <a:solidFill>
                  <a:srgbClr val="0000FF"/>
                </a:solidFill>
                <a:latin typeface="Times New Roman"/>
                <a:ea typeface="Times New Roman"/>
              </a:rPr>
              <a:t> </a:t>
            </a:r>
            <a:r>
              <a:rPr lang="en-US" sz="2800" b="1" i="1" dirty="0" err="1" smtClean="0">
                <a:solidFill>
                  <a:srgbClr val="0000FF"/>
                </a:solidFill>
                <a:latin typeface="Times New Roman"/>
                <a:ea typeface="Times New Roman"/>
              </a:rPr>
              <a:t>ar</a:t>
            </a:r>
            <a:r>
              <a:rPr lang="en-US" sz="2800" b="1" i="1" dirty="0" smtClean="0">
                <a:solidFill>
                  <a:srgbClr val="0000FF"/>
                </a:solidFill>
                <a:latin typeface="Times New Roman"/>
                <a:ea typeface="Times New Roman"/>
              </a:rPr>
              <a:t>–Rashid</a:t>
            </a:r>
            <a:r>
              <a:rPr lang="en-US" sz="2800" b="1" i="1" dirty="0">
                <a:solidFill>
                  <a:srgbClr val="0000FF"/>
                </a:solidFill>
                <a:latin typeface="Times New Roman"/>
                <a:ea typeface="Times New Roman"/>
              </a:rPr>
              <a:t>, </a:t>
            </a:r>
            <a:r>
              <a:rPr lang="en-US" sz="2800" b="1" i="1" dirty="0" err="1" smtClean="0">
                <a:solidFill>
                  <a:srgbClr val="0000FF"/>
                </a:solidFill>
                <a:latin typeface="Times New Roman"/>
                <a:ea typeface="Times New Roman"/>
              </a:rPr>
              <a:t>Ma’mun</a:t>
            </a:r>
            <a:r>
              <a:rPr lang="en-US" sz="2800" b="1" i="1" dirty="0" smtClean="0">
                <a:solidFill>
                  <a:srgbClr val="0000FF"/>
                </a:solidFill>
                <a:latin typeface="Times New Roman"/>
                <a:ea typeface="Times New Roman"/>
              </a:rPr>
              <a:t>  </a:t>
            </a:r>
            <a:r>
              <a:rPr lang="en-US" sz="2800" dirty="0" err="1">
                <a:solidFill>
                  <a:srgbClr val="000000"/>
                </a:solidFill>
                <a:latin typeface="Times New Roman"/>
                <a:ea typeface="Times New Roman"/>
              </a:rPr>
              <a:t>davrlarida</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xalifalikning</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markaziy</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shaharlari</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xususan</a:t>
            </a:r>
            <a:r>
              <a:rPr lang="en-US" sz="2800" dirty="0">
                <a:solidFill>
                  <a:srgbClr val="000000"/>
                </a:solidFill>
                <a:latin typeface="Times New Roman"/>
                <a:ea typeface="Times New Roman"/>
              </a:rPr>
              <a:t>,  </a:t>
            </a:r>
            <a:r>
              <a:rPr lang="en-US" sz="2800" b="1" dirty="0" err="1">
                <a:solidFill>
                  <a:srgbClr val="0000FF"/>
                </a:solidFill>
                <a:latin typeface="Times New Roman"/>
                <a:ea typeface="Times New Roman"/>
              </a:rPr>
              <a:t>Bog’dod</a:t>
            </a:r>
            <a:r>
              <a:rPr lang="en-US" sz="2800" b="1" dirty="0">
                <a:solidFill>
                  <a:srgbClr val="0000FF"/>
                </a:solidFill>
                <a:latin typeface="Times New Roman"/>
                <a:ea typeface="Times New Roman"/>
              </a:rPr>
              <a:t> </a:t>
            </a:r>
            <a:r>
              <a:rPr lang="en-US" sz="2800" b="1" u="sng" dirty="0" err="1" smtClean="0">
                <a:solidFill>
                  <a:srgbClr val="000000"/>
                </a:solidFill>
                <a:latin typeface="Times New Roman"/>
                <a:ea typeface="Times New Roman"/>
              </a:rPr>
              <a:t>iqtisodiy</a:t>
            </a:r>
            <a:r>
              <a:rPr lang="en-US" sz="2800" b="1" u="sng" dirty="0" smtClean="0">
                <a:solidFill>
                  <a:srgbClr val="000000"/>
                </a:solidFill>
                <a:latin typeface="Times New Roman"/>
                <a:ea typeface="Times New Roman"/>
              </a:rPr>
              <a:t> </a:t>
            </a:r>
            <a:r>
              <a:rPr lang="en-US" sz="2800" b="1" u="sng" dirty="0" err="1">
                <a:solidFill>
                  <a:srgbClr val="000000"/>
                </a:solidFill>
                <a:latin typeface="Times New Roman"/>
                <a:ea typeface="Times New Roman"/>
              </a:rPr>
              <a:t>va</a:t>
            </a:r>
            <a:r>
              <a:rPr lang="en-US" sz="2800" b="1" u="sng" dirty="0">
                <a:solidFill>
                  <a:srgbClr val="000000"/>
                </a:solidFill>
                <a:latin typeface="Times New Roman"/>
                <a:ea typeface="Times New Roman"/>
              </a:rPr>
              <a:t> </a:t>
            </a:r>
            <a:r>
              <a:rPr lang="en-US" sz="2800" b="1" u="sng" dirty="0" err="1">
                <a:solidFill>
                  <a:srgbClr val="000000"/>
                </a:solidFill>
                <a:latin typeface="Times New Roman"/>
                <a:ea typeface="Times New Roman"/>
              </a:rPr>
              <a:t>madaniy</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jihatdan</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eng</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rivojlangan</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shaharga</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aylandi</a:t>
            </a:r>
            <a:r>
              <a:rPr lang="en-US" sz="2800" dirty="0">
                <a:solidFill>
                  <a:srgbClr val="000000"/>
                </a:solidFill>
                <a:latin typeface="Times New Roman"/>
                <a:ea typeface="Times New Roman"/>
              </a:rPr>
              <a:t>. </a:t>
            </a:r>
            <a:r>
              <a:rPr lang="en-US" sz="2800" b="1" i="1" u="sng" dirty="0" err="1">
                <a:solidFill>
                  <a:srgbClr val="000000"/>
                </a:solidFill>
                <a:latin typeface="Times New Roman"/>
                <a:ea typeface="Times New Roman"/>
              </a:rPr>
              <a:t>Madaniyat</a:t>
            </a:r>
            <a:r>
              <a:rPr lang="en-US" sz="2800" b="1" i="1" u="sng" dirty="0">
                <a:solidFill>
                  <a:srgbClr val="000000"/>
                </a:solidFill>
                <a:latin typeface="Times New Roman"/>
                <a:ea typeface="Times New Roman"/>
              </a:rPr>
              <a:t>, </a:t>
            </a:r>
            <a:r>
              <a:rPr lang="en-US" sz="2800" b="1" i="1" u="sng" dirty="0" err="1" smtClean="0">
                <a:solidFill>
                  <a:srgbClr val="000000"/>
                </a:solidFill>
                <a:latin typeface="Times New Roman"/>
                <a:ea typeface="Times New Roman"/>
              </a:rPr>
              <a:t>ilm</a:t>
            </a:r>
            <a:r>
              <a:rPr lang="en-US" sz="2800" b="1" i="1" u="sng" dirty="0" smtClean="0">
                <a:solidFill>
                  <a:srgbClr val="000000"/>
                </a:solidFill>
                <a:latin typeface="Times New Roman"/>
                <a:ea typeface="Times New Roman"/>
              </a:rPr>
              <a:t>-fan </a:t>
            </a:r>
            <a:r>
              <a:rPr lang="en-US" sz="2800" dirty="0" smtClean="0">
                <a:solidFill>
                  <a:srgbClr val="000000"/>
                </a:solidFill>
                <a:latin typeface="Times New Roman"/>
                <a:ea typeface="Times New Roman"/>
              </a:rPr>
              <a:t> </a:t>
            </a:r>
            <a:r>
              <a:rPr lang="en-US" sz="2800" dirty="0" err="1">
                <a:solidFill>
                  <a:srgbClr val="000000"/>
                </a:solidFill>
                <a:latin typeface="Times New Roman"/>
                <a:ea typeface="Times New Roman"/>
              </a:rPr>
              <a:t>taraqqiy</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etdi</a:t>
            </a:r>
            <a:r>
              <a:rPr lang="en-US" sz="2800" dirty="0">
                <a:solidFill>
                  <a:srgbClr val="000000"/>
                </a:solidFill>
                <a:latin typeface="Times New Roman"/>
                <a:ea typeface="Times New Roman"/>
              </a:rPr>
              <a:t>.  Bu  </a:t>
            </a:r>
            <a:r>
              <a:rPr lang="en-US" sz="2800" dirty="0" err="1">
                <a:solidFill>
                  <a:srgbClr val="000000"/>
                </a:solidFill>
                <a:latin typeface="Times New Roman"/>
                <a:ea typeface="Times New Roman"/>
              </a:rPr>
              <a:t>yerda</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turli</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ilmiy</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diniy</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muzokaralar</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avj</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oldi</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turli</a:t>
            </a:r>
            <a:r>
              <a:rPr lang="en-US" sz="2800" dirty="0">
                <a:solidFill>
                  <a:srgbClr val="000000"/>
                </a:solidFill>
                <a:latin typeface="Times New Roman"/>
                <a:ea typeface="Times New Roman"/>
              </a:rPr>
              <a:t> </a:t>
            </a:r>
            <a:r>
              <a:rPr lang="en-US" sz="2800" dirty="0" err="1" smtClean="0">
                <a:solidFill>
                  <a:srgbClr val="000000"/>
                </a:solidFill>
                <a:latin typeface="Times New Roman"/>
                <a:ea typeface="Times New Roman"/>
              </a:rPr>
              <a:t>mamlakatlardan</a:t>
            </a:r>
            <a:r>
              <a:rPr lang="en-US" sz="2800" dirty="0" smtClean="0">
                <a:solidFill>
                  <a:srgbClr val="000000"/>
                </a:solidFill>
                <a:latin typeface="Times New Roman"/>
                <a:ea typeface="Times New Roman"/>
              </a:rPr>
              <a:t>  </a:t>
            </a:r>
            <a:r>
              <a:rPr lang="en-US" sz="2800" dirty="0" err="1">
                <a:solidFill>
                  <a:srgbClr val="000000"/>
                </a:solidFill>
                <a:latin typeface="Times New Roman"/>
                <a:ea typeface="Times New Roman"/>
              </a:rPr>
              <a:t>kelgan</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ilm</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vakillari</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tomonidan</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keng</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ilmiy</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muhokamalar</a:t>
            </a:r>
            <a:r>
              <a:rPr lang="en-US" sz="2800" dirty="0">
                <a:solidFill>
                  <a:srgbClr val="000000"/>
                </a:solidFill>
                <a:latin typeface="Times New Roman"/>
                <a:ea typeface="Times New Roman"/>
              </a:rPr>
              <a:t> </a:t>
            </a:r>
            <a:r>
              <a:rPr lang="en-US" sz="2800" dirty="0" err="1" smtClean="0">
                <a:solidFill>
                  <a:srgbClr val="000000"/>
                </a:solidFill>
                <a:latin typeface="Times New Roman"/>
                <a:ea typeface="Times New Roman"/>
              </a:rPr>
              <a:t>uyushtiriladigan</a:t>
            </a:r>
            <a:r>
              <a:rPr lang="en-US" sz="2800" dirty="0" smtClean="0">
                <a:solidFill>
                  <a:srgbClr val="000000"/>
                </a:solidFill>
                <a:latin typeface="Times New Roman"/>
                <a:ea typeface="Times New Roman"/>
              </a:rPr>
              <a:t>  </a:t>
            </a:r>
            <a:r>
              <a:rPr lang="en-US" sz="2800" dirty="0" err="1">
                <a:solidFill>
                  <a:srgbClr val="000000"/>
                </a:solidFill>
                <a:latin typeface="Times New Roman"/>
                <a:ea typeface="Times New Roman"/>
              </a:rPr>
              <a:t>bo’ldi</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ilmgohlar</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vujudga</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keldi</a:t>
            </a:r>
            <a:r>
              <a:rPr lang="en-US" sz="2800" dirty="0">
                <a:solidFill>
                  <a:srgbClr val="000000"/>
                </a:solidFill>
                <a:latin typeface="Times New Roman"/>
                <a:ea typeface="Times New Roman"/>
              </a:rPr>
              <a:t>, </a:t>
            </a:r>
            <a:r>
              <a:rPr lang="en-US" sz="2800" b="1" dirty="0" err="1">
                <a:solidFill>
                  <a:srgbClr val="000000"/>
                </a:solidFill>
                <a:latin typeface="Times New Roman"/>
                <a:ea typeface="Times New Roman"/>
              </a:rPr>
              <a:t>kitob</a:t>
            </a:r>
            <a:r>
              <a:rPr lang="en-US" sz="2800" b="1" dirty="0">
                <a:solidFill>
                  <a:srgbClr val="000000"/>
                </a:solidFill>
                <a:latin typeface="Times New Roman"/>
                <a:ea typeface="Times New Roman"/>
              </a:rPr>
              <a:t> </a:t>
            </a:r>
            <a:r>
              <a:rPr lang="en-US" sz="2800" b="1" dirty="0" err="1">
                <a:solidFill>
                  <a:srgbClr val="000000"/>
                </a:solidFill>
                <a:latin typeface="Times New Roman"/>
                <a:ea typeface="Times New Roman"/>
              </a:rPr>
              <a:t>ko’chirish</a:t>
            </a:r>
            <a:r>
              <a:rPr lang="en-US" sz="2800" b="1" dirty="0">
                <a:solidFill>
                  <a:srgbClr val="000000"/>
                </a:solidFill>
                <a:latin typeface="Times New Roman"/>
                <a:ea typeface="Times New Roman"/>
              </a:rPr>
              <a:t>, </a:t>
            </a:r>
            <a:r>
              <a:rPr lang="en-US" sz="2800" b="1" dirty="0" err="1">
                <a:solidFill>
                  <a:srgbClr val="000000"/>
                </a:solidFill>
                <a:latin typeface="Times New Roman"/>
                <a:ea typeface="Times New Roman"/>
              </a:rPr>
              <a:t>turli</a:t>
            </a:r>
            <a:r>
              <a:rPr lang="en-US" sz="2800" b="1" dirty="0">
                <a:solidFill>
                  <a:srgbClr val="000000"/>
                </a:solidFill>
                <a:latin typeface="Times New Roman"/>
                <a:ea typeface="Times New Roman"/>
              </a:rPr>
              <a:t> </a:t>
            </a:r>
            <a:r>
              <a:rPr lang="en-US" sz="2800" b="1" dirty="0" err="1">
                <a:solidFill>
                  <a:srgbClr val="000000"/>
                </a:solidFill>
                <a:latin typeface="Times New Roman"/>
                <a:ea typeface="Times New Roman"/>
              </a:rPr>
              <a:t>tillardan</a:t>
            </a:r>
            <a:r>
              <a:rPr lang="en-US" sz="2800" b="1" dirty="0">
                <a:solidFill>
                  <a:srgbClr val="000000"/>
                </a:solidFill>
                <a:latin typeface="Times New Roman"/>
                <a:ea typeface="Times New Roman"/>
              </a:rPr>
              <a:t> </a:t>
            </a:r>
            <a:r>
              <a:rPr lang="en-US" sz="2800" b="1" dirty="0" err="1" smtClean="0">
                <a:solidFill>
                  <a:srgbClr val="000000"/>
                </a:solidFill>
                <a:latin typeface="Times New Roman"/>
                <a:ea typeface="Times New Roman"/>
              </a:rPr>
              <a:t>arab</a:t>
            </a:r>
            <a:r>
              <a:rPr lang="en-US" sz="2800" b="1" dirty="0" smtClean="0">
                <a:solidFill>
                  <a:srgbClr val="000000"/>
                </a:solidFill>
                <a:latin typeface="Times New Roman"/>
                <a:ea typeface="Times New Roman"/>
              </a:rPr>
              <a:t> </a:t>
            </a:r>
            <a:r>
              <a:rPr lang="en-US" sz="2800" b="1" dirty="0" err="1">
                <a:solidFill>
                  <a:srgbClr val="000000"/>
                </a:solidFill>
                <a:latin typeface="Times New Roman"/>
                <a:ea typeface="Times New Roman"/>
              </a:rPr>
              <a:t>tiliga</a:t>
            </a:r>
            <a:r>
              <a:rPr lang="en-US" sz="2800" b="1" dirty="0">
                <a:solidFill>
                  <a:srgbClr val="000000"/>
                </a:solidFill>
                <a:latin typeface="Times New Roman"/>
                <a:ea typeface="Times New Roman"/>
              </a:rPr>
              <a:t> </a:t>
            </a:r>
            <a:r>
              <a:rPr lang="en-US" sz="2800" b="1" dirty="0" err="1">
                <a:solidFill>
                  <a:srgbClr val="000000"/>
                </a:solidFill>
                <a:latin typeface="Times New Roman"/>
                <a:ea typeface="Times New Roman"/>
              </a:rPr>
              <a:t>ilmiy</a:t>
            </a:r>
            <a:r>
              <a:rPr lang="en-US" sz="2800" b="1" dirty="0">
                <a:solidFill>
                  <a:srgbClr val="000000"/>
                </a:solidFill>
                <a:latin typeface="Times New Roman"/>
                <a:ea typeface="Times New Roman"/>
              </a:rPr>
              <a:t> </a:t>
            </a:r>
            <a:r>
              <a:rPr lang="en-US" sz="2800" b="1" dirty="0" err="1">
                <a:solidFill>
                  <a:srgbClr val="000000"/>
                </a:solidFill>
                <a:latin typeface="Times New Roman"/>
                <a:ea typeface="Times New Roman"/>
              </a:rPr>
              <a:t>kitoblarni</a:t>
            </a:r>
            <a:r>
              <a:rPr lang="en-US" sz="2800" b="1" dirty="0">
                <a:solidFill>
                  <a:srgbClr val="000000"/>
                </a:solidFill>
                <a:latin typeface="Times New Roman"/>
                <a:ea typeface="Times New Roman"/>
              </a:rPr>
              <a:t> </a:t>
            </a:r>
            <a:r>
              <a:rPr lang="en-US" sz="2800" b="1" dirty="0" err="1">
                <a:solidFill>
                  <a:srgbClr val="000000"/>
                </a:solidFill>
                <a:latin typeface="Times New Roman"/>
                <a:ea typeface="Times New Roman"/>
              </a:rPr>
              <a:t>o’girish</a:t>
            </a:r>
            <a:r>
              <a:rPr lang="en-US" sz="2800" b="1" dirty="0">
                <a:solidFill>
                  <a:srgbClr val="000000"/>
                </a:solidFill>
                <a:latin typeface="Times New Roman"/>
                <a:ea typeface="Times New Roman"/>
              </a:rPr>
              <a:t> </a:t>
            </a:r>
            <a:r>
              <a:rPr lang="en-US" sz="2800" b="1" dirty="0" err="1">
                <a:solidFill>
                  <a:srgbClr val="000000"/>
                </a:solidFill>
                <a:latin typeface="Times New Roman"/>
                <a:ea typeface="Times New Roman"/>
              </a:rPr>
              <a:t>avj</a:t>
            </a:r>
            <a:r>
              <a:rPr lang="en-US" sz="2800" b="1" dirty="0">
                <a:solidFill>
                  <a:srgbClr val="000000"/>
                </a:solidFill>
                <a:latin typeface="Times New Roman"/>
                <a:ea typeface="Times New Roman"/>
              </a:rPr>
              <a:t> </a:t>
            </a:r>
            <a:r>
              <a:rPr lang="en-US" sz="2800" b="1" dirty="0" err="1">
                <a:solidFill>
                  <a:srgbClr val="000000"/>
                </a:solidFill>
                <a:latin typeface="Times New Roman"/>
                <a:ea typeface="Times New Roman"/>
              </a:rPr>
              <a:t>oldi</a:t>
            </a:r>
            <a:r>
              <a:rPr lang="en-US" sz="2800" b="1" dirty="0">
                <a:solidFill>
                  <a:srgbClr val="000000"/>
                </a:solidFill>
                <a:latin typeface="Times New Roman"/>
                <a:ea typeface="Times New Roman"/>
              </a:rPr>
              <a:t>, </a:t>
            </a:r>
            <a:r>
              <a:rPr lang="en-US" sz="2800" b="1" dirty="0" err="1">
                <a:solidFill>
                  <a:srgbClr val="000000"/>
                </a:solidFill>
                <a:latin typeface="Times New Roman"/>
                <a:ea typeface="Times New Roman"/>
              </a:rPr>
              <a:t>maxsus</a:t>
            </a:r>
            <a:r>
              <a:rPr lang="en-US" sz="2800" b="1" dirty="0">
                <a:solidFill>
                  <a:srgbClr val="000000"/>
                </a:solidFill>
                <a:latin typeface="Times New Roman"/>
                <a:ea typeface="Times New Roman"/>
              </a:rPr>
              <a:t> </a:t>
            </a:r>
            <a:r>
              <a:rPr lang="en-US" sz="2800" b="1" dirty="0" err="1">
                <a:solidFill>
                  <a:srgbClr val="000000"/>
                </a:solidFill>
                <a:latin typeface="Times New Roman"/>
                <a:ea typeface="Times New Roman"/>
              </a:rPr>
              <a:t>tarjimonlar</a:t>
            </a:r>
            <a:r>
              <a:rPr lang="en-US" sz="2800" b="1" dirty="0">
                <a:solidFill>
                  <a:srgbClr val="000000"/>
                </a:solidFill>
                <a:latin typeface="Times New Roman"/>
                <a:ea typeface="Times New Roman"/>
              </a:rPr>
              <a:t> </a:t>
            </a:r>
            <a:r>
              <a:rPr lang="en-US" sz="2800" b="1" dirty="0" err="1">
                <a:solidFill>
                  <a:srgbClr val="000000"/>
                </a:solidFill>
                <a:latin typeface="Times New Roman"/>
                <a:ea typeface="Times New Roman"/>
              </a:rPr>
              <a:t>maktabi</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vujudga</a:t>
            </a:r>
            <a:r>
              <a:rPr lang="en-US" sz="2800" dirty="0">
                <a:solidFill>
                  <a:srgbClr val="000000"/>
                </a:solidFill>
                <a:latin typeface="Times New Roman"/>
                <a:ea typeface="Times New Roman"/>
              </a:rPr>
              <a:t> </a:t>
            </a:r>
            <a:r>
              <a:rPr lang="en-US" sz="2800" dirty="0" err="1" smtClean="0">
                <a:solidFill>
                  <a:srgbClr val="000000"/>
                </a:solidFill>
                <a:latin typeface="Times New Roman"/>
                <a:ea typeface="Times New Roman"/>
              </a:rPr>
              <a:t>keldi</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asar</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yozishga</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qiziqish</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kuchaydi</a:t>
            </a:r>
            <a:r>
              <a:rPr lang="en-US" sz="2800" dirty="0">
                <a:solidFill>
                  <a:srgbClr val="000000"/>
                </a:solidFill>
                <a:latin typeface="Times New Roman"/>
                <a:ea typeface="Times New Roman"/>
              </a:rPr>
              <a:t>.</a:t>
            </a:r>
            <a:endParaRPr lang="ru-RU" sz="2800" dirty="0"/>
          </a:p>
        </p:txBody>
      </p:sp>
    </p:spTree>
    <p:extLst>
      <p:ext uri="{BB962C8B-B14F-4D97-AF65-F5344CB8AC3E}">
        <p14:creationId xmlns:p14="http://schemas.microsoft.com/office/powerpoint/2010/main" val="1244812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5509200"/>
          </a:xfrm>
          <a:prstGeom prst="rect">
            <a:avLst/>
          </a:prstGeom>
        </p:spPr>
        <p:txBody>
          <a:bodyPr wrap="square">
            <a:spAutoFit/>
          </a:bodyPr>
          <a:lstStyle/>
          <a:p>
            <a:pPr algn="just"/>
            <a:r>
              <a:rPr lang="en-US" sz="3200" dirty="0" smtClean="0">
                <a:solidFill>
                  <a:srgbClr val="000000"/>
                </a:solidFill>
                <a:latin typeface="Times New Roman"/>
                <a:ea typeface="Times New Roman"/>
              </a:rPr>
              <a:t>	Bu </a:t>
            </a:r>
            <a:r>
              <a:rPr lang="en-US" sz="3200" dirty="0" err="1">
                <a:solidFill>
                  <a:srgbClr val="000000"/>
                </a:solidFill>
                <a:latin typeface="Times New Roman"/>
                <a:ea typeface="Times New Roman"/>
              </a:rPr>
              <a:t>davrda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birinchi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akademiya</a:t>
            </a:r>
            <a:r>
              <a:rPr lang="en-US" sz="3200" dirty="0">
                <a:solidFill>
                  <a:srgbClr val="000000"/>
                </a:solidFill>
                <a:latin typeface="Times New Roman"/>
                <a:ea typeface="Times New Roman"/>
              </a:rPr>
              <a:t> – </a:t>
            </a:r>
            <a:r>
              <a:rPr lang="en-US" sz="3200" b="1" dirty="0">
                <a:solidFill>
                  <a:srgbClr val="0000FF"/>
                </a:solidFill>
                <a:latin typeface="Times New Roman"/>
                <a:ea typeface="Times New Roman"/>
              </a:rPr>
              <a:t>“</a:t>
            </a:r>
            <a:r>
              <a:rPr lang="en-US" sz="3200" b="1" dirty="0" err="1">
                <a:solidFill>
                  <a:srgbClr val="0000FF"/>
                </a:solidFill>
                <a:latin typeface="Times New Roman"/>
                <a:ea typeface="Times New Roman"/>
              </a:rPr>
              <a:t>Bayt</a:t>
            </a:r>
            <a:r>
              <a:rPr lang="en-US" sz="3200" b="1" dirty="0">
                <a:solidFill>
                  <a:srgbClr val="0000FF"/>
                </a:solidFill>
                <a:latin typeface="Times New Roman"/>
                <a:ea typeface="Times New Roman"/>
              </a:rPr>
              <a:t> </a:t>
            </a:r>
            <a:r>
              <a:rPr lang="en-US" sz="3200" b="1" dirty="0" err="1">
                <a:solidFill>
                  <a:srgbClr val="0000FF"/>
                </a:solidFill>
                <a:latin typeface="Times New Roman"/>
                <a:ea typeface="Times New Roman"/>
              </a:rPr>
              <a:t>ul-hikma</a:t>
            </a:r>
            <a:r>
              <a:rPr lang="en-US" sz="3200" b="1" dirty="0" smtClean="0">
                <a:solidFill>
                  <a:srgbClr val="0000FF"/>
                </a:solidFill>
                <a:latin typeface="Times New Roman"/>
                <a:ea typeface="Times New Roman"/>
              </a:rPr>
              <a:t>” («</a:t>
            </a:r>
            <a:r>
              <a:rPr lang="en-US" sz="3200" b="1" dirty="0" err="1">
                <a:solidFill>
                  <a:srgbClr val="0000FF"/>
                </a:solidFill>
                <a:latin typeface="Times New Roman"/>
                <a:ea typeface="Times New Roman"/>
              </a:rPr>
              <a:t>Donishmandlik</a:t>
            </a:r>
            <a:r>
              <a:rPr lang="en-US" sz="3200" b="1" dirty="0">
                <a:solidFill>
                  <a:srgbClr val="0000FF"/>
                </a:solidFill>
                <a:latin typeface="Times New Roman"/>
                <a:ea typeface="Times New Roman"/>
              </a:rPr>
              <a:t> </a:t>
            </a:r>
            <a:r>
              <a:rPr lang="en-US" sz="3200" b="1" dirty="0" err="1">
                <a:solidFill>
                  <a:srgbClr val="0000FF"/>
                </a:solidFill>
                <a:latin typeface="Times New Roman"/>
                <a:ea typeface="Times New Roman"/>
              </a:rPr>
              <a:t>uyi</a:t>
            </a:r>
            <a:r>
              <a:rPr lang="en-US" sz="3200" b="1" dirty="0" smtClean="0">
                <a:solidFill>
                  <a:srgbClr val="0000FF"/>
                </a:solidFill>
                <a:latin typeface="Times New Roman"/>
                <a:ea typeface="Times New Roman"/>
              </a:rPr>
              <a:t>») </a:t>
            </a:r>
            <a:r>
              <a:rPr lang="en-US" sz="3200" dirty="0" err="1">
                <a:solidFill>
                  <a:srgbClr val="000000"/>
                </a:solidFill>
                <a:latin typeface="Times New Roman"/>
                <a:ea typeface="Times New Roman"/>
              </a:rPr>
              <a:t>tashkil</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topdi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va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bu</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yerda</a:t>
            </a:r>
            <a:r>
              <a:rPr lang="en-US" sz="3200" dirty="0" smtClean="0">
                <a:solidFill>
                  <a:srgbClr val="000000"/>
                </a:solidFill>
                <a:latin typeface="Times New Roman"/>
                <a:ea typeface="Times New Roman"/>
              </a:rPr>
              <a:t>  </a:t>
            </a:r>
            <a:r>
              <a:rPr lang="en-US" sz="3200" dirty="0" err="1">
                <a:solidFill>
                  <a:srgbClr val="000000"/>
                </a:solidFill>
                <a:latin typeface="Times New Roman"/>
                <a:ea typeface="Times New Roman"/>
              </a:rPr>
              <a:t>turli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ilmlarning</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rivoji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uchun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keng</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imkoniyatlar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yaratildi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arab</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xalifasi</a:t>
            </a:r>
            <a:r>
              <a:rPr lang="en-US" sz="3200" dirty="0">
                <a:solidFill>
                  <a:srgbClr val="000000"/>
                </a:solidFill>
                <a:latin typeface="Times New Roman"/>
                <a:ea typeface="Times New Roman"/>
              </a:rPr>
              <a:t> </a:t>
            </a:r>
            <a:r>
              <a:rPr lang="en-US" sz="3200" b="1" dirty="0" err="1" smtClean="0">
                <a:solidFill>
                  <a:srgbClr val="0000FF"/>
                </a:solidFill>
                <a:latin typeface="Times New Roman"/>
                <a:ea typeface="Times New Roman"/>
              </a:rPr>
              <a:t>Ma’mun</a:t>
            </a:r>
            <a:r>
              <a:rPr lang="en-US" sz="3200" dirty="0" smtClean="0">
                <a:solidFill>
                  <a:srgbClr val="000000"/>
                </a:solidFill>
                <a:latin typeface="Times New Roman"/>
                <a:ea typeface="Times New Roman"/>
              </a:rPr>
              <a:t>  </a:t>
            </a:r>
            <a:r>
              <a:rPr lang="en-US" sz="3200" dirty="0" err="1">
                <a:solidFill>
                  <a:srgbClr val="000000"/>
                </a:solidFill>
                <a:latin typeface="Times New Roman"/>
                <a:ea typeface="Times New Roman"/>
              </a:rPr>
              <a:t>uning</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rivojiga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maxsus</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mablag</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ajratib</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turdi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Akademiya</a:t>
            </a:r>
            <a:r>
              <a:rPr lang="en-US" sz="3200" dirty="0">
                <a:solidFill>
                  <a:srgbClr val="000000"/>
                </a:solidFill>
                <a:latin typeface="Times New Roman"/>
                <a:ea typeface="Times New Roman"/>
              </a:rPr>
              <a:t>  – </a:t>
            </a:r>
            <a:r>
              <a:rPr lang="en-US" sz="3200" dirty="0" smtClean="0">
                <a:solidFill>
                  <a:srgbClr val="000000"/>
                </a:solidFill>
                <a:latin typeface="Times New Roman"/>
                <a:ea typeface="Times New Roman"/>
              </a:rPr>
              <a:t>«</a:t>
            </a:r>
            <a:r>
              <a:rPr lang="en-US" sz="3200" dirty="0" err="1">
                <a:solidFill>
                  <a:srgbClr val="000000"/>
                </a:solidFill>
                <a:latin typeface="Times New Roman"/>
                <a:ea typeface="Times New Roman"/>
              </a:rPr>
              <a:t>Donishmandlik</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uyi»da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xalifalikning</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turli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o’lkalaridan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kelgan</a:t>
            </a:r>
            <a:r>
              <a:rPr lang="en-US" sz="3200" dirty="0">
                <a:solidFill>
                  <a:srgbClr val="000000"/>
                </a:solidFill>
                <a:latin typeface="Times New Roman"/>
                <a:ea typeface="Times New Roman"/>
              </a:rPr>
              <a:t>  </a:t>
            </a:r>
            <a:r>
              <a:rPr lang="en-US" sz="3200" b="1" i="1" u="sng" dirty="0" err="1">
                <a:solidFill>
                  <a:srgbClr val="C00000"/>
                </a:solidFill>
                <a:latin typeface="Times New Roman"/>
                <a:ea typeface="Times New Roman"/>
              </a:rPr>
              <a:t>arab</a:t>
            </a:r>
            <a:r>
              <a:rPr lang="en-US" sz="3200" b="1" i="1" u="sng" dirty="0">
                <a:solidFill>
                  <a:srgbClr val="C00000"/>
                </a:solidFill>
                <a:latin typeface="Times New Roman"/>
                <a:ea typeface="Times New Roman"/>
              </a:rPr>
              <a:t>,  </a:t>
            </a:r>
            <a:r>
              <a:rPr lang="en-US" sz="3200" b="1" i="1" u="sng" dirty="0" err="1">
                <a:solidFill>
                  <a:srgbClr val="C00000"/>
                </a:solidFill>
                <a:latin typeface="Times New Roman"/>
                <a:ea typeface="Times New Roman"/>
              </a:rPr>
              <a:t>yahudiy</a:t>
            </a:r>
            <a:r>
              <a:rPr lang="en-US" sz="3200" b="1" i="1" u="sng" dirty="0">
                <a:solidFill>
                  <a:srgbClr val="C00000"/>
                </a:solidFill>
                <a:latin typeface="Times New Roman"/>
                <a:ea typeface="Times New Roman"/>
              </a:rPr>
              <a:t>, </a:t>
            </a:r>
            <a:r>
              <a:rPr lang="en-US" sz="3200" b="1" i="1" u="sng" dirty="0" err="1" smtClean="0">
                <a:solidFill>
                  <a:srgbClr val="C00000"/>
                </a:solidFill>
                <a:latin typeface="Times New Roman"/>
                <a:ea typeface="Times New Roman"/>
              </a:rPr>
              <a:t>fors</a:t>
            </a:r>
            <a:r>
              <a:rPr lang="en-US" sz="3200" b="1" i="1" u="sng" dirty="0">
                <a:solidFill>
                  <a:srgbClr val="C00000"/>
                </a:solidFill>
                <a:latin typeface="Times New Roman"/>
                <a:ea typeface="Times New Roman"/>
              </a:rPr>
              <a:t>,  </a:t>
            </a:r>
            <a:r>
              <a:rPr lang="en-US" sz="3200" b="1" i="1" u="sng" dirty="0" err="1">
                <a:solidFill>
                  <a:srgbClr val="C00000"/>
                </a:solidFill>
                <a:latin typeface="Times New Roman"/>
                <a:ea typeface="Times New Roman"/>
              </a:rPr>
              <a:t>turk</a:t>
            </a:r>
            <a:r>
              <a:rPr lang="en-US" sz="3200" b="1" i="1" u="sng" dirty="0">
                <a:solidFill>
                  <a:srgbClr val="C00000"/>
                </a:solidFill>
                <a:latin typeface="Times New Roman"/>
                <a:ea typeface="Times New Roman"/>
              </a:rPr>
              <a:t>,  hind,  </a:t>
            </a:r>
            <a:r>
              <a:rPr lang="en-US" sz="3200" b="1" i="1" u="sng" dirty="0" err="1">
                <a:solidFill>
                  <a:srgbClr val="C00000"/>
                </a:solidFill>
                <a:latin typeface="Times New Roman"/>
                <a:ea typeface="Times New Roman"/>
              </a:rPr>
              <a:t>yunon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olimlari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birgalikda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ish</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olib</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bordilar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Uning</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faoliyatida</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O’rta</a:t>
            </a:r>
            <a:r>
              <a:rPr lang="en-US" sz="3200" dirty="0" smtClean="0">
                <a:solidFill>
                  <a:srgbClr val="000000"/>
                </a:solidFill>
                <a:latin typeface="Times New Roman"/>
                <a:ea typeface="Times New Roman"/>
              </a:rPr>
              <a:t> </a:t>
            </a:r>
            <a:r>
              <a:rPr lang="en-US" sz="3200" dirty="0" err="1">
                <a:solidFill>
                  <a:srgbClr val="000000"/>
                </a:solidFill>
                <a:latin typeface="Times New Roman"/>
                <a:ea typeface="Times New Roman"/>
              </a:rPr>
              <a:t>Osiyodan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borgan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olimlar</a:t>
            </a:r>
            <a:r>
              <a:rPr lang="en-US" sz="3200" dirty="0">
                <a:solidFill>
                  <a:srgbClr val="000000"/>
                </a:solidFill>
                <a:latin typeface="Times New Roman"/>
                <a:ea typeface="Times New Roman"/>
              </a:rPr>
              <a:t> ham </a:t>
            </a:r>
            <a:r>
              <a:rPr lang="en-US" sz="3200" dirty="0" err="1">
                <a:solidFill>
                  <a:srgbClr val="000000"/>
                </a:solidFill>
                <a:latin typeface="Times New Roman"/>
                <a:ea typeface="Times New Roman"/>
              </a:rPr>
              <a:t>muhim</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rol</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o’ynadi</a:t>
            </a:r>
            <a:r>
              <a:rPr lang="en-US" sz="3200" dirty="0">
                <a:solidFill>
                  <a:srgbClr val="000000"/>
                </a:solidFill>
                <a:latin typeface="Times New Roman"/>
                <a:ea typeface="Times New Roman"/>
              </a:rPr>
              <a:t>.</a:t>
            </a:r>
            <a:endParaRPr lang="ru-RU" sz="3200" dirty="0"/>
          </a:p>
        </p:txBody>
      </p:sp>
    </p:spTree>
    <p:extLst>
      <p:ext uri="{BB962C8B-B14F-4D97-AF65-F5344CB8AC3E}">
        <p14:creationId xmlns:p14="http://schemas.microsoft.com/office/powerpoint/2010/main" val="30899670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5786199"/>
          </a:xfrm>
          <a:prstGeom prst="rect">
            <a:avLst/>
          </a:prstGeom>
        </p:spPr>
        <p:txBody>
          <a:bodyPr wrap="square">
            <a:spAutoFit/>
          </a:bodyPr>
          <a:lstStyle/>
          <a:p>
            <a:pPr algn="just"/>
            <a:r>
              <a:rPr lang="en-US" sz="3700" dirty="0" smtClean="0">
                <a:solidFill>
                  <a:srgbClr val="000000"/>
                </a:solidFill>
                <a:latin typeface="Times New Roman"/>
                <a:ea typeface="Times New Roman"/>
              </a:rPr>
              <a:t>	Bu  </a:t>
            </a:r>
            <a:r>
              <a:rPr lang="en-US" sz="3700" dirty="0" err="1">
                <a:solidFill>
                  <a:srgbClr val="000000"/>
                </a:solidFill>
                <a:latin typeface="Times New Roman"/>
                <a:ea typeface="Times New Roman"/>
              </a:rPr>
              <a:t>davr</a:t>
            </a:r>
            <a:r>
              <a:rPr lang="en-US" sz="3700" dirty="0">
                <a:solidFill>
                  <a:srgbClr val="000000"/>
                </a:solidFill>
                <a:latin typeface="Times New Roman"/>
                <a:ea typeface="Times New Roman"/>
              </a:rPr>
              <a:t>  </a:t>
            </a:r>
            <a:r>
              <a:rPr lang="en-US" sz="3700" dirty="0" err="1">
                <a:solidFill>
                  <a:srgbClr val="000000"/>
                </a:solidFill>
                <a:latin typeface="Times New Roman"/>
                <a:ea typeface="Times New Roman"/>
              </a:rPr>
              <a:t>madaniyati</a:t>
            </a:r>
            <a:r>
              <a:rPr lang="en-US" sz="3700" dirty="0">
                <a:solidFill>
                  <a:srgbClr val="000000"/>
                </a:solidFill>
                <a:latin typeface="Times New Roman"/>
                <a:ea typeface="Times New Roman"/>
              </a:rPr>
              <a:t>  </a:t>
            </a:r>
            <a:r>
              <a:rPr lang="en-US" sz="3700" dirty="0" err="1">
                <a:solidFill>
                  <a:srgbClr val="000000"/>
                </a:solidFill>
                <a:latin typeface="Times New Roman"/>
                <a:ea typeface="Times New Roman"/>
              </a:rPr>
              <a:t>adabiyotlarda</a:t>
            </a:r>
            <a:r>
              <a:rPr lang="en-US" sz="3700" dirty="0">
                <a:solidFill>
                  <a:srgbClr val="000000"/>
                </a:solidFill>
                <a:latin typeface="Times New Roman"/>
                <a:ea typeface="Times New Roman"/>
              </a:rPr>
              <a:t>  </a:t>
            </a:r>
            <a:r>
              <a:rPr lang="en-US" sz="3700" b="1" dirty="0" err="1" smtClean="0">
                <a:solidFill>
                  <a:srgbClr val="C00000"/>
                </a:solidFill>
                <a:latin typeface="Times New Roman"/>
                <a:ea typeface="Times New Roman"/>
              </a:rPr>
              <a:t>Yaqin-Sharqda</a:t>
            </a:r>
            <a:r>
              <a:rPr lang="en-US" sz="3700" b="1" dirty="0" smtClean="0">
                <a:solidFill>
                  <a:srgbClr val="C00000"/>
                </a:solidFill>
                <a:latin typeface="Times New Roman"/>
                <a:ea typeface="Times New Roman"/>
              </a:rPr>
              <a:t>  </a:t>
            </a:r>
            <a:r>
              <a:rPr lang="en-US" sz="3700" b="1" dirty="0" err="1">
                <a:solidFill>
                  <a:srgbClr val="C00000"/>
                </a:solidFill>
                <a:latin typeface="Times New Roman"/>
                <a:ea typeface="Times New Roman"/>
              </a:rPr>
              <a:t>Uyg’onish</a:t>
            </a:r>
            <a:r>
              <a:rPr lang="en-US" sz="3700" b="1" dirty="0">
                <a:solidFill>
                  <a:srgbClr val="C00000"/>
                </a:solidFill>
                <a:latin typeface="Times New Roman"/>
                <a:ea typeface="Times New Roman"/>
              </a:rPr>
              <a:t>  </a:t>
            </a:r>
            <a:r>
              <a:rPr lang="en-US" sz="3700" b="1" dirty="0" err="1">
                <a:solidFill>
                  <a:srgbClr val="C00000"/>
                </a:solidFill>
                <a:latin typeface="Times New Roman"/>
                <a:ea typeface="Times New Roman"/>
              </a:rPr>
              <a:t>davri</a:t>
            </a:r>
            <a:r>
              <a:rPr lang="en-US" sz="3700" b="1" dirty="0">
                <a:solidFill>
                  <a:srgbClr val="C00000"/>
                </a:solidFill>
                <a:latin typeface="Times New Roman"/>
                <a:ea typeface="Times New Roman"/>
              </a:rPr>
              <a:t> </a:t>
            </a:r>
            <a:r>
              <a:rPr lang="en-US" sz="3700" b="1" dirty="0" err="1" smtClean="0">
                <a:solidFill>
                  <a:srgbClr val="C00000"/>
                </a:solidFill>
                <a:latin typeface="Times New Roman"/>
                <a:ea typeface="Times New Roman"/>
              </a:rPr>
              <a:t>madaniyati</a:t>
            </a:r>
            <a:r>
              <a:rPr lang="en-US" sz="3700" dirty="0" smtClean="0">
                <a:solidFill>
                  <a:srgbClr val="000000"/>
                </a:solidFill>
                <a:latin typeface="Times New Roman"/>
                <a:ea typeface="Times New Roman"/>
              </a:rPr>
              <a:t> </a:t>
            </a:r>
            <a:r>
              <a:rPr lang="en-US" sz="3700" dirty="0" err="1">
                <a:solidFill>
                  <a:srgbClr val="000000"/>
                </a:solidFill>
                <a:latin typeface="Times New Roman"/>
                <a:ea typeface="Times New Roman"/>
              </a:rPr>
              <a:t>sifatida</a:t>
            </a:r>
            <a:r>
              <a:rPr lang="en-US" sz="3700" dirty="0">
                <a:solidFill>
                  <a:srgbClr val="000000"/>
                </a:solidFill>
                <a:latin typeface="Times New Roman"/>
                <a:ea typeface="Times New Roman"/>
              </a:rPr>
              <a:t> </a:t>
            </a:r>
            <a:r>
              <a:rPr lang="en-US" sz="3700" dirty="0" err="1">
                <a:solidFill>
                  <a:srgbClr val="000000"/>
                </a:solidFill>
                <a:latin typeface="Times New Roman"/>
                <a:ea typeface="Times New Roman"/>
              </a:rPr>
              <a:t>talqin</a:t>
            </a:r>
            <a:r>
              <a:rPr lang="en-US" sz="3700" dirty="0">
                <a:solidFill>
                  <a:srgbClr val="000000"/>
                </a:solidFill>
                <a:latin typeface="Times New Roman"/>
                <a:ea typeface="Times New Roman"/>
              </a:rPr>
              <a:t>  </a:t>
            </a:r>
            <a:r>
              <a:rPr lang="en-US" sz="3700" dirty="0" err="1">
                <a:solidFill>
                  <a:srgbClr val="000000"/>
                </a:solidFill>
                <a:latin typeface="Times New Roman"/>
                <a:ea typeface="Times New Roman"/>
              </a:rPr>
              <a:t>etiladi</a:t>
            </a:r>
            <a:r>
              <a:rPr lang="en-US" sz="3700" dirty="0">
                <a:solidFill>
                  <a:srgbClr val="000000"/>
                </a:solidFill>
                <a:latin typeface="Times New Roman"/>
                <a:ea typeface="Times New Roman"/>
              </a:rPr>
              <a:t>.  </a:t>
            </a:r>
            <a:r>
              <a:rPr lang="en-US" sz="3700" dirty="0" err="1">
                <a:solidFill>
                  <a:srgbClr val="000000"/>
                </a:solidFill>
                <a:latin typeface="Times New Roman"/>
                <a:ea typeface="Times New Roman"/>
              </a:rPr>
              <a:t>Haqiqatda</a:t>
            </a:r>
            <a:r>
              <a:rPr lang="en-US" sz="3700" dirty="0">
                <a:solidFill>
                  <a:srgbClr val="000000"/>
                </a:solidFill>
                <a:latin typeface="Times New Roman"/>
                <a:ea typeface="Times New Roman"/>
              </a:rPr>
              <a:t> ham </a:t>
            </a:r>
            <a:r>
              <a:rPr lang="en-US" sz="3700" dirty="0" err="1">
                <a:solidFill>
                  <a:srgbClr val="000000"/>
                </a:solidFill>
                <a:latin typeface="Times New Roman"/>
                <a:ea typeface="Times New Roman"/>
              </a:rPr>
              <a:t>bu</a:t>
            </a:r>
            <a:r>
              <a:rPr lang="en-US" sz="3700" dirty="0">
                <a:solidFill>
                  <a:srgbClr val="000000"/>
                </a:solidFill>
                <a:latin typeface="Times New Roman"/>
                <a:ea typeface="Times New Roman"/>
              </a:rPr>
              <a:t> </a:t>
            </a:r>
            <a:r>
              <a:rPr lang="en-US" sz="3700" dirty="0" err="1">
                <a:solidFill>
                  <a:srgbClr val="000000"/>
                </a:solidFill>
                <a:latin typeface="Times New Roman"/>
                <a:ea typeface="Times New Roman"/>
              </a:rPr>
              <a:t>davrdagi</a:t>
            </a:r>
            <a:r>
              <a:rPr lang="en-US" sz="3700" dirty="0">
                <a:solidFill>
                  <a:srgbClr val="000000"/>
                </a:solidFill>
                <a:latin typeface="Times New Roman"/>
                <a:ea typeface="Times New Roman"/>
              </a:rPr>
              <a:t> </a:t>
            </a:r>
            <a:r>
              <a:rPr lang="en-US" sz="3700" dirty="0" err="1" smtClean="0">
                <a:solidFill>
                  <a:srgbClr val="000000"/>
                </a:solidFill>
                <a:latin typeface="Times New Roman"/>
                <a:ea typeface="Times New Roman"/>
              </a:rPr>
              <a:t>Yaqin</a:t>
            </a:r>
            <a:r>
              <a:rPr lang="en-US" sz="3700" dirty="0" smtClean="0">
                <a:solidFill>
                  <a:srgbClr val="000000"/>
                </a:solidFill>
                <a:latin typeface="Times New Roman"/>
                <a:ea typeface="Times New Roman"/>
              </a:rPr>
              <a:t> </a:t>
            </a:r>
            <a:r>
              <a:rPr lang="en-US" sz="3700" dirty="0" err="1" smtClean="0">
                <a:solidFill>
                  <a:srgbClr val="000000"/>
                </a:solidFill>
                <a:latin typeface="Times New Roman"/>
                <a:ea typeface="Times New Roman"/>
              </a:rPr>
              <a:t>Sharqda</a:t>
            </a:r>
            <a:r>
              <a:rPr lang="en-US" sz="3700" dirty="0" smtClean="0">
                <a:solidFill>
                  <a:srgbClr val="000000"/>
                </a:solidFill>
                <a:latin typeface="Times New Roman"/>
                <a:ea typeface="Times New Roman"/>
              </a:rPr>
              <a:t> </a:t>
            </a:r>
            <a:r>
              <a:rPr lang="en-US" sz="3700" b="1" dirty="0" err="1" smtClean="0">
                <a:solidFill>
                  <a:srgbClr val="000000"/>
                </a:solidFill>
                <a:latin typeface="Times New Roman"/>
                <a:ea typeface="Times New Roman"/>
              </a:rPr>
              <a:t>arab</a:t>
            </a:r>
            <a:r>
              <a:rPr lang="en-US" sz="3700" b="1" dirty="0" smtClean="0">
                <a:solidFill>
                  <a:srgbClr val="000000"/>
                </a:solidFill>
                <a:latin typeface="Times New Roman"/>
                <a:ea typeface="Times New Roman"/>
              </a:rPr>
              <a:t> </a:t>
            </a:r>
            <a:r>
              <a:rPr lang="en-US" sz="3700" b="1" dirty="0" err="1">
                <a:solidFill>
                  <a:srgbClr val="000000"/>
                </a:solidFill>
                <a:latin typeface="Times New Roman"/>
                <a:ea typeface="Times New Roman"/>
              </a:rPr>
              <a:t>tilidagi</a:t>
            </a:r>
            <a:r>
              <a:rPr lang="en-US" sz="3700" b="1" dirty="0">
                <a:solidFill>
                  <a:srgbClr val="000000"/>
                </a:solidFill>
                <a:latin typeface="Times New Roman"/>
                <a:ea typeface="Times New Roman"/>
              </a:rPr>
              <a:t> </a:t>
            </a:r>
            <a:r>
              <a:rPr lang="en-US" sz="3700" b="1" dirty="0" err="1">
                <a:solidFill>
                  <a:srgbClr val="000000"/>
                </a:solidFill>
                <a:latin typeface="Times New Roman"/>
                <a:ea typeface="Times New Roman"/>
              </a:rPr>
              <a:t>madaniyat</a:t>
            </a:r>
            <a:r>
              <a:rPr lang="en-US" sz="3700" b="1" dirty="0">
                <a:solidFill>
                  <a:srgbClr val="000000"/>
                </a:solidFill>
                <a:latin typeface="Times New Roman"/>
                <a:ea typeface="Times New Roman"/>
              </a:rPr>
              <a:t> </a:t>
            </a:r>
            <a:r>
              <a:rPr lang="en-US" sz="3700" dirty="0" err="1">
                <a:solidFill>
                  <a:srgbClr val="000000"/>
                </a:solidFill>
                <a:latin typeface="Times New Roman"/>
                <a:ea typeface="Times New Roman"/>
              </a:rPr>
              <a:t>o’z</a:t>
            </a:r>
            <a:r>
              <a:rPr lang="en-US" sz="3700" dirty="0">
                <a:solidFill>
                  <a:srgbClr val="000000"/>
                </a:solidFill>
                <a:latin typeface="Times New Roman"/>
                <a:ea typeface="Times New Roman"/>
              </a:rPr>
              <a:t> </a:t>
            </a:r>
            <a:r>
              <a:rPr lang="en-US" sz="3700" dirty="0" err="1">
                <a:solidFill>
                  <a:srgbClr val="000000"/>
                </a:solidFill>
                <a:latin typeface="Times New Roman"/>
                <a:ea typeface="Times New Roman"/>
              </a:rPr>
              <a:t>mazmuni</a:t>
            </a:r>
            <a:r>
              <a:rPr lang="en-US" sz="3700" dirty="0">
                <a:solidFill>
                  <a:srgbClr val="000000"/>
                </a:solidFill>
                <a:latin typeface="Times New Roman"/>
                <a:ea typeface="Times New Roman"/>
              </a:rPr>
              <a:t>, </a:t>
            </a:r>
            <a:r>
              <a:rPr lang="en-US" sz="3700" dirty="0" err="1">
                <a:solidFill>
                  <a:srgbClr val="000000"/>
                </a:solidFill>
                <a:latin typeface="Times New Roman"/>
                <a:ea typeface="Times New Roman"/>
              </a:rPr>
              <a:t>yo’nalishi</a:t>
            </a:r>
            <a:r>
              <a:rPr lang="en-US" sz="3700" dirty="0">
                <a:solidFill>
                  <a:srgbClr val="000000"/>
                </a:solidFill>
                <a:latin typeface="Times New Roman"/>
                <a:ea typeface="Times New Roman"/>
              </a:rPr>
              <a:t>, </a:t>
            </a:r>
            <a:r>
              <a:rPr lang="en-US" sz="3700" dirty="0" err="1">
                <a:solidFill>
                  <a:srgbClr val="000000"/>
                </a:solidFill>
                <a:latin typeface="Times New Roman"/>
                <a:ea typeface="Times New Roman"/>
              </a:rPr>
              <a:t>yutuqlari</a:t>
            </a:r>
            <a:r>
              <a:rPr lang="en-US" sz="3700" dirty="0">
                <a:solidFill>
                  <a:srgbClr val="000000"/>
                </a:solidFill>
                <a:latin typeface="Times New Roman"/>
                <a:ea typeface="Times New Roman"/>
              </a:rPr>
              <a:t> </a:t>
            </a:r>
            <a:r>
              <a:rPr lang="en-US" sz="3700" dirty="0" err="1">
                <a:solidFill>
                  <a:srgbClr val="000000"/>
                </a:solidFill>
                <a:latin typeface="Times New Roman"/>
                <a:ea typeface="Times New Roman"/>
              </a:rPr>
              <a:t>bilan</a:t>
            </a:r>
            <a:r>
              <a:rPr lang="en-US" sz="3700" dirty="0">
                <a:solidFill>
                  <a:srgbClr val="000000"/>
                </a:solidFill>
                <a:latin typeface="Times New Roman"/>
                <a:ea typeface="Times New Roman"/>
              </a:rPr>
              <a:t> </a:t>
            </a:r>
            <a:r>
              <a:rPr lang="en-US" sz="3700" b="1" dirty="0" err="1">
                <a:solidFill>
                  <a:srgbClr val="C00000"/>
                </a:solidFill>
                <a:latin typeface="Times New Roman"/>
                <a:ea typeface="Times New Roman"/>
              </a:rPr>
              <a:t>Uyg’onish</a:t>
            </a:r>
            <a:r>
              <a:rPr lang="en-US" sz="3700" b="1" dirty="0">
                <a:solidFill>
                  <a:srgbClr val="C00000"/>
                </a:solidFill>
                <a:latin typeface="Times New Roman"/>
                <a:ea typeface="Times New Roman"/>
              </a:rPr>
              <a:t> </a:t>
            </a:r>
            <a:r>
              <a:rPr lang="en-US" sz="3700" b="1" dirty="0" err="1">
                <a:solidFill>
                  <a:srgbClr val="C00000"/>
                </a:solidFill>
                <a:latin typeface="Times New Roman"/>
                <a:ea typeface="Times New Roman"/>
              </a:rPr>
              <a:t>davri</a:t>
            </a:r>
            <a:r>
              <a:rPr lang="en-US" sz="3700" b="1" dirty="0">
                <a:solidFill>
                  <a:srgbClr val="C00000"/>
                </a:solidFill>
                <a:latin typeface="Times New Roman"/>
                <a:ea typeface="Times New Roman"/>
              </a:rPr>
              <a:t> </a:t>
            </a:r>
            <a:r>
              <a:rPr lang="en-US" sz="3700" b="1" dirty="0" err="1" smtClean="0">
                <a:solidFill>
                  <a:srgbClr val="C00000"/>
                </a:solidFill>
                <a:latin typeface="Times New Roman"/>
                <a:ea typeface="Times New Roman"/>
              </a:rPr>
              <a:t>madaniy</a:t>
            </a:r>
            <a:r>
              <a:rPr lang="en-US" sz="3700" b="1" dirty="0" smtClean="0">
                <a:solidFill>
                  <a:srgbClr val="C00000"/>
                </a:solidFill>
                <a:latin typeface="Times New Roman"/>
                <a:ea typeface="Times New Roman"/>
              </a:rPr>
              <a:t>  </a:t>
            </a:r>
            <a:r>
              <a:rPr lang="en-US" sz="3700" b="1" dirty="0" err="1">
                <a:solidFill>
                  <a:srgbClr val="C00000"/>
                </a:solidFill>
                <a:latin typeface="Times New Roman"/>
                <a:ea typeface="Times New Roman"/>
              </a:rPr>
              <a:t>yuksalishini</a:t>
            </a:r>
            <a:r>
              <a:rPr lang="en-US" sz="3700" dirty="0">
                <a:solidFill>
                  <a:srgbClr val="000000"/>
                </a:solidFill>
                <a:latin typeface="Times New Roman"/>
                <a:ea typeface="Times New Roman"/>
              </a:rPr>
              <a:t>  </a:t>
            </a:r>
            <a:r>
              <a:rPr lang="en-US" sz="3700" dirty="0" err="1">
                <a:solidFill>
                  <a:srgbClr val="000000"/>
                </a:solidFill>
                <a:latin typeface="Times New Roman"/>
                <a:ea typeface="Times New Roman"/>
              </a:rPr>
              <a:t>o’zida</a:t>
            </a:r>
            <a:r>
              <a:rPr lang="en-US" sz="3700" dirty="0">
                <a:solidFill>
                  <a:srgbClr val="000000"/>
                </a:solidFill>
                <a:latin typeface="Times New Roman"/>
                <a:ea typeface="Times New Roman"/>
              </a:rPr>
              <a:t>  </a:t>
            </a:r>
            <a:r>
              <a:rPr lang="en-US" sz="3700" dirty="0" err="1">
                <a:solidFill>
                  <a:srgbClr val="000000"/>
                </a:solidFill>
                <a:latin typeface="Times New Roman"/>
                <a:ea typeface="Times New Roman"/>
              </a:rPr>
              <a:t>ifoda</a:t>
            </a:r>
            <a:r>
              <a:rPr lang="en-US" sz="3700" dirty="0">
                <a:solidFill>
                  <a:srgbClr val="000000"/>
                </a:solidFill>
                <a:latin typeface="Times New Roman"/>
                <a:ea typeface="Times New Roman"/>
              </a:rPr>
              <a:t>  </a:t>
            </a:r>
            <a:r>
              <a:rPr lang="en-US" sz="3700" dirty="0" err="1">
                <a:solidFill>
                  <a:srgbClr val="000000"/>
                </a:solidFill>
                <a:latin typeface="Times New Roman"/>
                <a:ea typeface="Times New Roman"/>
              </a:rPr>
              <a:t>etdi</a:t>
            </a:r>
            <a:r>
              <a:rPr lang="en-US" sz="3700" dirty="0">
                <a:solidFill>
                  <a:srgbClr val="000000"/>
                </a:solidFill>
                <a:latin typeface="Times New Roman"/>
                <a:ea typeface="Times New Roman"/>
              </a:rPr>
              <a:t>.    </a:t>
            </a:r>
            <a:r>
              <a:rPr lang="en-US" sz="3700" dirty="0" err="1">
                <a:solidFill>
                  <a:srgbClr val="000000"/>
                </a:solidFill>
                <a:latin typeface="Times New Roman"/>
                <a:ea typeface="Times New Roman"/>
              </a:rPr>
              <a:t>Uyg’onish</a:t>
            </a:r>
            <a:r>
              <a:rPr lang="en-US" sz="3700" dirty="0">
                <a:solidFill>
                  <a:srgbClr val="000000"/>
                </a:solidFill>
                <a:latin typeface="Times New Roman"/>
                <a:ea typeface="Times New Roman"/>
              </a:rPr>
              <a:t>  </a:t>
            </a:r>
            <a:r>
              <a:rPr lang="en-US" sz="3700" dirty="0" err="1">
                <a:solidFill>
                  <a:srgbClr val="000000"/>
                </a:solidFill>
                <a:latin typeface="Times New Roman"/>
                <a:ea typeface="Times New Roman"/>
              </a:rPr>
              <a:t>davri</a:t>
            </a:r>
            <a:r>
              <a:rPr lang="en-US" sz="3700" dirty="0">
                <a:solidFill>
                  <a:srgbClr val="000000"/>
                </a:solidFill>
                <a:latin typeface="Times New Roman"/>
                <a:ea typeface="Times New Roman"/>
              </a:rPr>
              <a:t>  </a:t>
            </a:r>
            <a:r>
              <a:rPr lang="en-US" sz="3700" dirty="0" err="1">
                <a:solidFill>
                  <a:srgbClr val="000000"/>
                </a:solidFill>
                <a:latin typeface="Times New Roman"/>
                <a:ea typeface="Times New Roman"/>
              </a:rPr>
              <a:t>madaniyati</a:t>
            </a:r>
            <a:r>
              <a:rPr lang="en-US" sz="3700" dirty="0">
                <a:solidFill>
                  <a:srgbClr val="000000"/>
                </a:solidFill>
                <a:latin typeface="Times New Roman"/>
                <a:ea typeface="Times New Roman"/>
              </a:rPr>
              <a:t>  </a:t>
            </a:r>
            <a:r>
              <a:rPr lang="en-US" sz="3700" dirty="0" err="1">
                <a:solidFill>
                  <a:srgbClr val="000000"/>
                </a:solidFill>
                <a:latin typeface="Times New Roman"/>
                <a:ea typeface="Times New Roman"/>
              </a:rPr>
              <a:t>boshqa</a:t>
            </a:r>
            <a:r>
              <a:rPr lang="en-US" sz="3700" dirty="0">
                <a:solidFill>
                  <a:srgbClr val="000000"/>
                </a:solidFill>
                <a:latin typeface="Times New Roman"/>
                <a:ea typeface="Times New Roman"/>
              </a:rPr>
              <a:t> </a:t>
            </a:r>
            <a:r>
              <a:rPr lang="en-US" sz="3700" dirty="0" err="1" smtClean="0">
                <a:solidFill>
                  <a:srgbClr val="000000"/>
                </a:solidFill>
                <a:latin typeface="Times New Roman"/>
                <a:ea typeface="Times New Roman"/>
              </a:rPr>
              <a:t>o’lkalardagi</a:t>
            </a:r>
            <a:r>
              <a:rPr lang="en-US" sz="3700" dirty="0" smtClean="0">
                <a:solidFill>
                  <a:srgbClr val="000000"/>
                </a:solidFill>
                <a:latin typeface="Times New Roman"/>
                <a:ea typeface="Times New Roman"/>
              </a:rPr>
              <a:t> </a:t>
            </a:r>
            <a:r>
              <a:rPr lang="en-US" sz="3700" b="1" u="sng" dirty="0" err="1">
                <a:solidFill>
                  <a:srgbClr val="000000"/>
                </a:solidFill>
                <a:latin typeface="Times New Roman"/>
                <a:ea typeface="Times New Roman"/>
              </a:rPr>
              <a:t>so’nggi</a:t>
            </a:r>
            <a:r>
              <a:rPr lang="en-US" sz="3700" b="1" u="sng" dirty="0">
                <a:solidFill>
                  <a:srgbClr val="000000"/>
                </a:solidFill>
                <a:latin typeface="Times New Roman"/>
                <a:ea typeface="Times New Roman"/>
              </a:rPr>
              <a:t> </a:t>
            </a:r>
            <a:r>
              <a:rPr lang="en-US" sz="3700" b="1" u="sng" dirty="0" err="1">
                <a:solidFill>
                  <a:srgbClr val="000000"/>
                </a:solidFill>
                <a:latin typeface="Times New Roman"/>
                <a:ea typeface="Times New Roman"/>
              </a:rPr>
              <a:t>madaniy</a:t>
            </a:r>
            <a:r>
              <a:rPr lang="en-US" sz="3700" b="1" u="sng" dirty="0">
                <a:solidFill>
                  <a:srgbClr val="000000"/>
                </a:solidFill>
                <a:latin typeface="Times New Roman"/>
                <a:ea typeface="Times New Roman"/>
              </a:rPr>
              <a:t> </a:t>
            </a:r>
            <a:r>
              <a:rPr lang="en-US" sz="3700" b="1" u="sng" dirty="0" err="1">
                <a:solidFill>
                  <a:srgbClr val="000000"/>
                </a:solidFill>
                <a:latin typeface="Times New Roman"/>
                <a:ea typeface="Times New Roman"/>
              </a:rPr>
              <a:t>yuksalishga</a:t>
            </a:r>
            <a:r>
              <a:rPr lang="en-US" sz="3700" b="1" u="sng" dirty="0">
                <a:solidFill>
                  <a:srgbClr val="000000"/>
                </a:solidFill>
                <a:latin typeface="Times New Roman"/>
                <a:ea typeface="Times New Roman"/>
              </a:rPr>
              <a:t> </a:t>
            </a:r>
            <a:r>
              <a:rPr lang="en-US" sz="3700" dirty="0" err="1">
                <a:solidFill>
                  <a:srgbClr val="000000"/>
                </a:solidFill>
                <a:latin typeface="Times New Roman"/>
                <a:ea typeface="Times New Roman"/>
              </a:rPr>
              <a:t>katta</a:t>
            </a:r>
            <a:r>
              <a:rPr lang="en-US" sz="3700" dirty="0">
                <a:solidFill>
                  <a:srgbClr val="000000"/>
                </a:solidFill>
                <a:latin typeface="Times New Roman"/>
                <a:ea typeface="Times New Roman"/>
              </a:rPr>
              <a:t> </a:t>
            </a:r>
            <a:r>
              <a:rPr lang="en-US" sz="3700" dirty="0" err="1">
                <a:solidFill>
                  <a:srgbClr val="000000"/>
                </a:solidFill>
                <a:latin typeface="Times New Roman"/>
                <a:ea typeface="Times New Roman"/>
              </a:rPr>
              <a:t>ta’sir</a:t>
            </a:r>
            <a:r>
              <a:rPr lang="en-US" sz="3700" dirty="0">
                <a:solidFill>
                  <a:srgbClr val="000000"/>
                </a:solidFill>
                <a:latin typeface="Times New Roman"/>
                <a:ea typeface="Times New Roman"/>
              </a:rPr>
              <a:t> </a:t>
            </a:r>
            <a:r>
              <a:rPr lang="en-US" sz="3700" dirty="0" err="1">
                <a:solidFill>
                  <a:srgbClr val="000000"/>
                </a:solidFill>
                <a:latin typeface="Times New Roman"/>
                <a:ea typeface="Times New Roman"/>
              </a:rPr>
              <a:t>ko’rsatdi</a:t>
            </a:r>
            <a:r>
              <a:rPr lang="en-US" sz="3700" dirty="0">
                <a:solidFill>
                  <a:srgbClr val="000000"/>
                </a:solidFill>
                <a:latin typeface="Times New Roman"/>
                <a:ea typeface="Times New Roman"/>
              </a:rPr>
              <a:t>.</a:t>
            </a:r>
            <a:endParaRPr lang="ru-RU" sz="3700" dirty="0"/>
          </a:p>
        </p:txBody>
      </p:sp>
    </p:spTree>
    <p:extLst>
      <p:ext uri="{BB962C8B-B14F-4D97-AF65-F5344CB8AC3E}">
        <p14:creationId xmlns:p14="http://schemas.microsoft.com/office/powerpoint/2010/main" val="35279394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5693866"/>
          </a:xfrm>
          <a:prstGeom prst="rect">
            <a:avLst/>
          </a:prstGeom>
        </p:spPr>
        <p:txBody>
          <a:bodyPr wrap="square">
            <a:spAutoFit/>
          </a:bodyPr>
          <a:lstStyle/>
          <a:p>
            <a:pPr algn="just"/>
            <a:r>
              <a:rPr lang="en-US" sz="2600" dirty="0" smtClean="0">
                <a:solidFill>
                  <a:srgbClr val="000000"/>
                </a:solidFill>
                <a:latin typeface="Times New Roman"/>
                <a:ea typeface="Times New Roman"/>
              </a:rPr>
              <a:t>	</a:t>
            </a:r>
            <a:r>
              <a:rPr lang="en-US" sz="2600" dirty="0" err="1" smtClean="0">
                <a:solidFill>
                  <a:srgbClr val="000000"/>
                </a:solidFill>
                <a:latin typeface="Times New Roman"/>
                <a:ea typeface="Times New Roman"/>
              </a:rPr>
              <a:t>Ma’lumki</a:t>
            </a:r>
            <a:r>
              <a:rPr lang="en-US" sz="2600" dirty="0">
                <a:solidFill>
                  <a:srgbClr val="000000"/>
                </a:solidFill>
                <a:latin typeface="Times New Roman"/>
                <a:ea typeface="Times New Roman"/>
              </a:rPr>
              <a:t>, </a:t>
            </a:r>
            <a:r>
              <a:rPr lang="en-US" sz="2600" b="1" dirty="0">
                <a:solidFill>
                  <a:srgbClr val="000000"/>
                </a:solidFill>
                <a:latin typeface="Times New Roman"/>
                <a:ea typeface="Times New Roman"/>
              </a:rPr>
              <a:t>VIII </a:t>
            </a:r>
            <a:r>
              <a:rPr lang="en-US" sz="2600" b="1" dirty="0" err="1">
                <a:solidFill>
                  <a:srgbClr val="000000"/>
                </a:solidFill>
                <a:latin typeface="Times New Roman"/>
                <a:ea typeface="Times New Roman"/>
              </a:rPr>
              <a:t>asrlarda</a:t>
            </a:r>
            <a:r>
              <a:rPr lang="en-US" sz="2600" b="1" dirty="0">
                <a:solidFill>
                  <a:srgbClr val="000000"/>
                </a:solidFill>
                <a:latin typeface="Times New Roman"/>
                <a:ea typeface="Times New Roman"/>
              </a:rPr>
              <a:t> </a:t>
            </a:r>
            <a:r>
              <a:rPr lang="en-US" sz="2600" b="1" dirty="0" err="1">
                <a:solidFill>
                  <a:srgbClr val="000000"/>
                </a:solidFill>
                <a:latin typeface="Times New Roman"/>
                <a:ea typeface="Times New Roman"/>
              </a:rPr>
              <a:t>O’rta</a:t>
            </a:r>
            <a:r>
              <a:rPr lang="en-US" sz="2600" b="1" dirty="0">
                <a:solidFill>
                  <a:srgbClr val="000000"/>
                </a:solidFill>
                <a:latin typeface="Times New Roman"/>
                <a:ea typeface="Times New Roman"/>
              </a:rPr>
              <a:t> </a:t>
            </a:r>
            <a:r>
              <a:rPr lang="en-US" sz="2600" b="1" dirty="0" err="1">
                <a:solidFill>
                  <a:srgbClr val="000000"/>
                </a:solidFill>
                <a:latin typeface="Times New Roman"/>
                <a:ea typeface="Times New Roman"/>
              </a:rPr>
              <a:t>Osiyo</a:t>
            </a:r>
            <a:r>
              <a:rPr lang="en-US" sz="2600" b="1" dirty="0">
                <a:solidFill>
                  <a:srgbClr val="000000"/>
                </a:solidFill>
                <a:latin typeface="Times New Roman"/>
                <a:ea typeface="Times New Roman"/>
              </a:rPr>
              <a:t> </a:t>
            </a:r>
            <a:r>
              <a:rPr lang="en-US" sz="2600" dirty="0" err="1">
                <a:solidFill>
                  <a:srgbClr val="000000"/>
                </a:solidFill>
                <a:latin typeface="Times New Roman"/>
                <a:ea typeface="Times New Roman"/>
              </a:rPr>
              <a:t>yangi</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vujudga</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kelgan</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arab</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xalifaligi</a:t>
            </a:r>
            <a:r>
              <a:rPr lang="en-US" sz="2600" dirty="0">
                <a:solidFill>
                  <a:srgbClr val="000000"/>
                </a:solidFill>
                <a:latin typeface="Times New Roman"/>
                <a:ea typeface="Times New Roman"/>
              </a:rPr>
              <a:t> </a:t>
            </a:r>
            <a:r>
              <a:rPr lang="en-US" sz="2600" dirty="0" err="1" smtClean="0">
                <a:solidFill>
                  <a:srgbClr val="000000"/>
                </a:solidFill>
                <a:latin typeface="Times New Roman"/>
                <a:ea typeface="Times New Roman"/>
              </a:rPr>
              <a:t>tomonidan</a:t>
            </a:r>
            <a:r>
              <a:rPr lang="en-US" sz="2600" dirty="0" smtClean="0">
                <a:solidFill>
                  <a:srgbClr val="000000"/>
                </a:solidFill>
                <a:latin typeface="Times New Roman"/>
                <a:ea typeface="Times New Roman"/>
              </a:rPr>
              <a:t>  </a:t>
            </a:r>
            <a:r>
              <a:rPr lang="en-US" sz="2600" dirty="0" err="1">
                <a:solidFill>
                  <a:srgbClr val="000000"/>
                </a:solidFill>
                <a:latin typeface="Times New Roman"/>
                <a:ea typeface="Times New Roman"/>
              </a:rPr>
              <a:t>istilo</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qilindi</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Keskin</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kurashlar</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qarshiliklarga</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qaramay</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yerli</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xalq</a:t>
            </a:r>
            <a:r>
              <a:rPr lang="en-US" sz="2600" dirty="0">
                <a:solidFill>
                  <a:srgbClr val="000000"/>
                </a:solidFill>
                <a:latin typeface="Times New Roman"/>
                <a:ea typeface="Times New Roman"/>
              </a:rPr>
              <a:t> </a:t>
            </a:r>
            <a:r>
              <a:rPr lang="en-US" sz="2600" dirty="0" err="1" smtClean="0">
                <a:solidFill>
                  <a:srgbClr val="000000"/>
                </a:solidFill>
                <a:latin typeface="Times New Roman"/>
                <a:ea typeface="Times New Roman"/>
              </a:rPr>
              <a:t>bosqinchilarga</a:t>
            </a:r>
            <a:r>
              <a:rPr lang="en-US" sz="2600" dirty="0" smtClean="0">
                <a:solidFill>
                  <a:srgbClr val="000000"/>
                </a:solidFill>
                <a:latin typeface="Times New Roman"/>
                <a:ea typeface="Times New Roman"/>
              </a:rPr>
              <a:t>  </a:t>
            </a:r>
            <a:r>
              <a:rPr lang="en-US" sz="2600" dirty="0" err="1">
                <a:solidFill>
                  <a:srgbClr val="000000"/>
                </a:solidFill>
                <a:latin typeface="Times New Roman"/>
                <a:ea typeface="Times New Roman"/>
              </a:rPr>
              <a:t>qaram</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bo’lib</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qoldi</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Buyuk</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olim</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Beruniy</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qayd</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qilishicha</a:t>
            </a:r>
            <a:r>
              <a:rPr lang="en-US" sz="2600" dirty="0">
                <a:solidFill>
                  <a:srgbClr val="000000"/>
                </a:solidFill>
                <a:latin typeface="Times New Roman"/>
                <a:ea typeface="Times New Roman"/>
              </a:rPr>
              <a:t>, </a:t>
            </a:r>
            <a:r>
              <a:rPr lang="en-US" sz="2600" dirty="0" err="1" smtClean="0">
                <a:solidFill>
                  <a:srgbClr val="000000"/>
                </a:solidFill>
                <a:latin typeface="Times New Roman"/>
                <a:ea typeface="Times New Roman"/>
              </a:rPr>
              <a:t>bosqinchilar</a:t>
            </a:r>
            <a:r>
              <a:rPr lang="en-US" sz="2600" dirty="0" smtClean="0">
                <a:solidFill>
                  <a:srgbClr val="000000"/>
                </a:solidFill>
                <a:latin typeface="Times New Roman"/>
                <a:ea typeface="Times New Roman"/>
              </a:rPr>
              <a:t>  </a:t>
            </a:r>
            <a:r>
              <a:rPr lang="en-US" sz="2600" b="1" dirty="0" err="1">
                <a:solidFill>
                  <a:srgbClr val="000000"/>
                </a:solidFill>
                <a:latin typeface="Times New Roman"/>
                <a:ea typeface="Times New Roman"/>
              </a:rPr>
              <a:t>yerli</a:t>
            </a:r>
            <a:r>
              <a:rPr lang="en-US" sz="2600" b="1" dirty="0">
                <a:solidFill>
                  <a:srgbClr val="000000"/>
                </a:solidFill>
                <a:latin typeface="Times New Roman"/>
                <a:ea typeface="Times New Roman"/>
              </a:rPr>
              <a:t>  </a:t>
            </a:r>
            <a:r>
              <a:rPr lang="en-US" sz="2600" b="1" dirty="0" err="1">
                <a:solidFill>
                  <a:srgbClr val="000000"/>
                </a:solidFill>
                <a:latin typeface="Times New Roman"/>
                <a:ea typeface="Times New Roman"/>
              </a:rPr>
              <a:t>xalqlarga</a:t>
            </a:r>
            <a:r>
              <a:rPr lang="en-US" sz="2600" b="1" dirty="0">
                <a:solidFill>
                  <a:srgbClr val="000000"/>
                </a:solidFill>
                <a:latin typeface="Times New Roman"/>
                <a:ea typeface="Times New Roman"/>
              </a:rPr>
              <a:t>  ham  </a:t>
            </a:r>
            <a:r>
              <a:rPr lang="en-US" sz="2600" b="1" dirty="0" err="1">
                <a:solidFill>
                  <a:srgbClr val="000000"/>
                </a:solidFill>
                <a:latin typeface="Times New Roman"/>
                <a:ea typeface="Times New Roman"/>
              </a:rPr>
              <a:t>moddiy</a:t>
            </a:r>
            <a:r>
              <a:rPr lang="en-US" sz="2600" b="1" dirty="0">
                <a:solidFill>
                  <a:srgbClr val="000000"/>
                </a:solidFill>
                <a:latin typeface="Times New Roman"/>
                <a:ea typeface="Times New Roman"/>
              </a:rPr>
              <a:t>,  ham  </a:t>
            </a:r>
            <a:r>
              <a:rPr lang="en-US" sz="2600" b="1" dirty="0" err="1">
                <a:solidFill>
                  <a:srgbClr val="000000"/>
                </a:solidFill>
                <a:latin typeface="Times New Roman"/>
                <a:ea typeface="Times New Roman"/>
              </a:rPr>
              <a:t>ma’naviy</a:t>
            </a:r>
            <a:r>
              <a:rPr lang="en-US" sz="2600" b="1" dirty="0">
                <a:solidFill>
                  <a:srgbClr val="000000"/>
                </a:solidFill>
                <a:latin typeface="Times New Roman"/>
                <a:ea typeface="Times New Roman"/>
              </a:rPr>
              <a:t>  </a:t>
            </a:r>
            <a:r>
              <a:rPr lang="en-US" sz="2600" dirty="0" err="1">
                <a:solidFill>
                  <a:srgbClr val="000000"/>
                </a:solidFill>
                <a:latin typeface="Times New Roman"/>
                <a:ea typeface="Times New Roman"/>
              </a:rPr>
              <a:t>jihatdan</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katta</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zarar</a:t>
            </a:r>
            <a:r>
              <a:rPr lang="en-US" sz="2600" dirty="0">
                <a:solidFill>
                  <a:srgbClr val="000000"/>
                </a:solidFill>
                <a:latin typeface="Times New Roman"/>
                <a:ea typeface="Times New Roman"/>
              </a:rPr>
              <a:t> </a:t>
            </a:r>
            <a:r>
              <a:rPr lang="en-US" sz="2600" dirty="0" err="1" smtClean="0">
                <a:solidFill>
                  <a:srgbClr val="000000"/>
                </a:solidFill>
                <a:latin typeface="Times New Roman"/>
                <a:ea typeface="Times New Roman"/>
              </a:rPr>
              <a:t>keltirdi</a:t>
            </a:r>
            <a:r>
              <a:rPr lang="en-US" sz="2600" dirty="0" smtClean="0">
                <a:solidFill>
                  <a:srgbClr val="000000"/>
                </a:solidFill>
                <a:latin typeface="Times New Roman"/>
                <a:ea typeface="Times New Roman"/>
              </a:rPr>
              <a:t>  </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yerli</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hokimiyat</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tugatildi</a:t>
            </a:r>
            <a:r>
              <a:rPr lang="en-US" sz="2600" dirty="0">
                <a:solidFill>
                  <a:srgbClr val="000000"/>
                </a:solidFill>
                <a:latin typeface="Times New Roman"/>
                <a:ea typeface="Times New Roman"/>
              </a:rPr>
              <a:t>,  </a:t>
            </a:r>
            <a:r>
              <a:rPr lang="en-US" sz="2600" b="1" i="1" dirty="0" err="1">
                <a:solidFill>
                  <a:srgbClr val="0000FF"/>
                </a:solidFill>
                <a:latin typeface="Times New Roman"/>
                <a:ea typeface="Times New Roman"/>
              </a:rPr>
              <a:t>shaharlar</a:t>
            </a:r>
            <a:r>
              <a:rPr lang="en-US" sz="2600" b="1" i="1" dirty="0">
                <a:solidFill>
                  <a:srgbClr val="0000FF"/>
                </a:solidFill>
                <a:latin typeface="Times New Roman"/>
                <a:ea typeface="Times New Roman"/>
              </a:rPr>
              <a:t>,  </a:t>
            </a:r>
            <a:r>
              <a:rPr lang="en-US" sz="2600" b="1" i="1" dirty="0" err="1">
                <a:solidFill>
                  <a:srgbClr val="0000FF"/>
                </a:solidFill>
                <a:latin typeface="Times New Roman"/>
                <a:ea typeface="Times New Roman"/>
              </a:rPr>
              <a:t>qadimgi</a:t>
            </a:r>
            <a:r>
              <a:rPr lang="en-US" sz="2600" b="1" i="1" dirty="0">
                <a:solidFill>
                  <a:srgbClr val="0000FF"/>
                </a:solidFill>
                <a:latin typeface="Times New Roman"/>
                <a:ea typeface="Times New Roman"/>
              </a:rPr>
              <a:t>  </a:t>
            </a:r>
            <a:r>
              <a:rPr lang="en-US" sz="2600" b="1" i="1" dirty="0" err="1">
                <a:solidFill>
                  <a:srgbClr val="0000FF"/>
                </a:solidFill>
                <a:latin typeface="Times New Roman"/>
                <a:ea typeface="Times New Roman"/>
              </a:rPr>
              <a:t>madaniyat</a:t>
            </a:r>
            <a:r>
              <a:rPr lang="en-US" sz="2600" b="1" i="1" dirty="0">
                <a:solidFill>
                  <a:srgbClr val="0000FF"/>
                </a:solidFill>
                <a:latin typeface="Times New Roman"/>
                <a:ea typeface="Times New Roman"/>
              </a:rPr>
              <a:t>,  </a:t>
            </a:r>
            <a:r>
              <a:rPr lang="en-US" sz="2600" b="1" i="1" dirty="0" err="1">
                <a:solidFill>
                  <a:srgbClr val="0000FF"/>
                </a:solidFill>
                <a:latin typeface="Times New Roman"/>
                <a:ea typeface="Times New Roman"/>
              </a:rPr>
              <a:t>mavjud</a:t>
            </a:r>
            <a:r>
              <a:rPr lang="en-US" sz="2600" b="1" i="1" dirty="0">
                <a:solidFill>
                  <a:srgbClr val="0000FF"/>
                </a:solidFill>
                <a:latin typeface="Times New Roman"/>
                <a:ea typeface="Times New Roman"/>
              </a:rPr>
              <a:t> </a:t>
            </a:r>
            <a:r>
              <a:rPr lang="en-US" sz="2600" b="1" i="1" dirty="0" err="1" smtClean="0">
                <a:solidFill>
                  <a:srgbClr val="0000FF"/>
                </a:solidFill>
                <a:latin typeface="Times New Roman"/>
                <a:ea typeface="Times New Roman"/>
              </a:rPr>
              <a:t>yozuvlar</a:t>
            </a:r>
            <a:r>
              <a:rPr lang="en-US" sz="2600" b="1" i="1" dirty="0" smtClean="0">
                <a:solidFill>
                  <a:srgbClr val="0000FF"/>
                </a:solidFill>
                <a:latin typeface="Times New Roman"/>
                <a:ea typeface="Times New Roman"/>
              </a:rPr>
              <a:t>  </a:t>
            </a:r>
            <a:r>
              <a:rPr lang="en-US" sz="2600" b="1" i="1" dirty="0" err="1">
                <a:solidFill>
                  <a:srgbClr val="0000FF"/>
                </a:solidFill>
                <a:latin typeface="Times New Roman"/>
                <a:ea typeface="Times New Roman"/>
              </a:rPr>
              <a:t>yo’q</a:t>
            </a:r>
            <a:r>
              <a:rPr lang="en-US" sz="2600" b="1" i="1" dirty="0">
                <a:solidFill>
                  <a:srgbClr val="0000FF"/>
                </a:solidFill>
                <a:latin typeface="Times New Roman"/>
                <a:ea typeface="Times New Roman"/>
              </a:rPr>
              <a:t>  </a:t>
            </a:r>
            <a:r>
              <a:rPr lang="en-US" sz="2600" b="1" i="1" dirty="0" err="1">
                <a:solidFill>
                  <a:srgbClr val="0000FF"/>
                </a:solidFill>
                <a:latin typeface="Times New Roman"/>
                <a:ea typeface="Times New Roman"/>
              </a:rPr>
              <a:t>qilindi</a:t>
            </a:r>
            <a:r>
              <a:rPr lang="en-US" sz="2600" b="1" i="1" dirty="0">
                <a:solidFill>
                  <a:srgbClr val="0000FF"/>
                </a:solidFill>
                <a:latin typeface="Times New Roman"/>
                <a:ea typeface="Times New Roman"/>
              </a:rPr>
              <a:t>,  </a:t>
            </a:r>
            <a:r>
              <a:rPr lang="en-US" sz="2600" b="1" i="1" dirty="0" err="1">
                <a:solidFill>
                  <a:srgbClr val="0000FF"/>
                </a:solidFill>
                <a:latin typeface="Times New Roman"/>
                <a:ea typeface="Times New Roman"/>
              </a:rPr>
              <a:t>kitoblar</a:t>
            </a:r>
            <a:r>
              <a:rPr lang="en-US" sz="2600" b="1" i="1" dirty="0">
                <a:solidFill>
                  <a:srgbClr val="0000FF"/>
                </a:solidFill>
                <a:latin typeface="Times New Roman"/>
                <a:ea typeface="Times New Roman"/>
              </a:rPr>
              <a:t>  </a:t>
            </a:r>
            <a:r>
              <a:rPr lang="en-US" sz="2600" b="1" i="1" dirty="0" err="1">
                <a:solidFill>
                  <a:srgbClr val="0000FF"/>
                </a:solidFill>
                <a:latin typeface="Times New Roman"/>
                <a:ea typeface="Times New Roman"/>
              </a:rPr>
              <a:t>yondirilib</a:t>
            </a:r>
            <a:r>
              <a:rPr lang="en-US" sz="2600" b="1" i="1" dirty="0">
                <a:solidFill>
                  <a:srgbClr val="0000FF"/>
                </a:solidFill>
                <a:latin typeface="Times New Roman"/>
                <a:ea typeface="Times New Roman"/>
              </a:rPr>
              <a:t>  </a:t>
            </a:r>
            <a:r>
              <a:rPr lang="en-US" sz="2600" b="1" i="1" dirty="0" err="1">
                <a:solidFill>
                  <a:srgbClr val="0000FF"/>
                </a:solidFill>
                <a:latin typeface="Times New Roman"/>
                <a:ea typeface="Times New Roman"/>
              </a:rPr>
              <a:t>yuborildi</a:t>
            </a:r>
            <a:r>
              <a:rPr lang="en-US" sz="2600" b="1" i="1" dirty="0">
                <a:solidFill>
                  <a:srgbClr val="0000FF"/>
                </a:solidFill>
                <a:latin typeface="Times New Roman"/>
                <a:ea typeface="Times New Roman"/>
              </a:rPr>
              <a:t>,  </a:t>
            </a:r>
            <a:r>
              <a:rPr lang="en-US" sz="2600" b="1" i="1" dirty="0" err="1">
                <a:solidFill>
                  <a:srgbClr val="0000FF"/>
                </a:solidFill>
                <a:latin typeface="Times New Roman"/>
                <a:ea typeface="Times New Roman"/>
              </a:rPr>
              <a:t>arxitektura</a:t>
            </a:r>
            <a:r>
              <a:rPr lang="en-US" sz="2600" b="1" i="1" dirty="0">
                <a:solidFill>
                  <a:srgbClr val="0000FF"/>
                </a:solidFill>
                <a:latin typeface="Times New Roman"/>
                <a:ea typeface="Times New Roman"/>
              </a:rPr>
              <a:t>,  </a:t>
            </a:r>
            <a:r>
              <a:rPr lang="en-US" sz="2600" b="1" i="1" dirty="0" err="1">
                <a:solidFill>
                  <a:srgbClr val="0000FF"/>
                </a:solidFill>
                <a:latin typeface="Times New Roman"/>
                <a:ea typeface="Times New Roman"/>
              </a:rPr>
              <a:t>san’at</a:t>
            </a:r>
            <a:r>
              <a:rPr lang="en-US" sz="2600" b="1" i="1" dirty="0">
                <a:solidFill>
                  <a:srgbClr val="0000FF"/>
                </a:solidFill>
                <a:latin typeface="Times New Roman"/>
                <a:ea typeface="Times New Roman"/>
              </a:rPr>
              <a:t> </a:t>
            </a:r>
            <a:r>
              <a:rPr lang="en-US" sz="2600" b="1" i="1" dirty="0" err="1" smtClean="0">
                <a:solidFill>
                  <a:srgbClr val="0000FF"/>
                </a:solidFill>
                <a:latin typeface="Times New Roman"/>
                <a:ea typeface="Times New Roman"/>
              </a:rPr>
              <a:t>namunalari</a:t>
            </a:r>
            <a:r>
              <a:rPr lang="en-US" sz="2600" b="1" i="1" dirty="0" smtClean="0">
                <a:solidFill>
                  <a:srgbClr val="0000FF"/>
                </a:solidFill>
                <a:latin typeface="Times New Roman"/>
                <a:ea typeface="Times New Roman"/>
              </a:rPr>
              <a:t> </a:t>
            </a:r>
            <a:r>
              <a:rPr lang="en-US" sz="2600" dirty="0" err="1">
                <a:solidFill>
                  <a:srgbClr val="000000"/>
                </a:solidFill>
                <a:latin typeface="Times New Roman"/>
                <a:ea typeface="Times New Roman"/>
              </a:rPr>
              <a:t>barbod</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bo’ldi</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Ilm</a:t>
            </a:r>
            <a:r>
              <a:rPr lang="en-US" sz="2600" dirty="0">
                <a:solidFill>
                  <a:srgbClr val="000000"/>
                </a:solidFill>
                <a:latin typeface="Times New Roman"/>
                <a:ea typeface="Times New Roman"/>
              </a:rPr>
              <a:t> -  </a:t>
            </a:r>
            <a:r>
              <a:rPr lang="en-US" sz="2600" dirty="0" err="1">
                <a:solidFill>
                  <a:srgbClr val="000000"/>
                </a:solidFill>
                <a:latin typeface="Times New Roman"/>
                <a:ea typeface="Times New Roman"/>
              </a:rPr>
              <a:t>ma’naviyat</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fidoyilari</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qurbon</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etildi</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va</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hokazo</a:t>
            </a:r>
            <a:r>
              <a:rPr lang="en-US" sz="2600" dirty="0">
                <a:solidFill>
                  <a:srgbClr val="000000"/>
                </a:solidFill>
                <a:latin typeface="Times New Roman"/>
                <a:ea typeface="Times New Roman"/>
              </a:rPr>
              <a:t>. </a:t>
            </a:r>
            <a:r>
              <a:rPr lang="en-US" sz="2600" dirty="0" err="1" smtClean="0">
                <a:solidFill>
                  <a:srgbClr val="000000"/>
                </a:solidFill>
                <a:latin typeface="Times New Roman"/>
                <a:ea typeface="Times New Roman"/>
              </a:rPr>
              <a:t>Xalq</a:t>
            </a:r>
            <a:r>
              <a:rPr lang="en-US" sz="2600" dirty="0" smtClean="0">
                <a:solidFill>
                  <a:srgbClr val="000000"/>
                </a:solidFill>
                <a:latin typeface="Times New Roman"/>
                <a:ea typeface="Times New Roman"/>
              </a:rPr>
              <a:t>  </a:t>
            </a:r>
            <a:r>
              <a:rPr lang="en-US" sz="2600" dirty="0" err="1">
                <a:solidFill>
                  <a:srgbClr val="000000"/>
                </a:solidFill>
                <a:latin typeface="Times New Roman"/>
                <a:ea typeface="Times New Roman"/>
              </a:rPr>
              <a:t>xalifalikka</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dinga</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qaram</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qilindi</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Ma’naviy</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norozilik</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kuchaya</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bordi</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xalq</a:t>
            </a:r>
            <a:r>
              <a:rPr lang="en-US" sz="2600" dirty="0">
                <a:solidFill>
                  <a:srgbClr val="000000"/>
                </a:solidFill>
                <a:latin typeface="Times New Roman"/>
                <a:ea typeface="Times New Roman"/>
              </a:rPr>
              <a:t> </a:t>
            </a:r>
            <a:r>
              <a:rPr lang="en-US" sz="2600" dirty="0" err="1" smtClean="0">
                <a:solidFill>
                  <a:srgbClr val="000000"/>
                </a:solidFill>
                <a:latin typeface="Times New Roman"/>
                <a:ea typeface="Times New Roman"/>
              </a:rPr>
              <a:t>mustaqillikni</a:t>
            </a:r>
            <a:r>
              <a:rPr lang="en-US" sz="2600" dirty="0" smtClean="0">
                <a:solidFill>
                  <a:srgbClr val="000000"/>
                </a:solidFill>
                <a:latin typeface="Times New Roman"/>
                <a:ea typeface="Times New Roman"/>
              </a:rPr>
              <a:t> </a:t>
            </a:r>
            <a:r>
              <a:rPr lang="en-US" sz="2600" dirty="0" err="1">
                <a:solidFill>
                  <a:srgbClr val="000000"/>
                </a:solidFill>
                <a:latin typeface="Times New Roman"/>
                <a:ea typeface="Times New Roman"/>
              </a:rPr>
              <a:t>tiklash</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uchun</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kurashga</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qo’zg’aldi</a:t>
            </a:r>
            <a:r>
              <a:rPr lang="en-US" sz="2600" dirty="0">
                <a:solidFill>
                  <a:srgbClr val="000000"/>
                </a:solidFill>
                <a:latin typeface="Times New Roman"/>
                <a:ea typeface="Times New Roman"/>
              </a:rPr>
              <a:t>. </a:t>
            </a:r>
            <a:r>
              <a:rPr lang="en-US" sz="2600" b="1" dirty="0">
                <a:solidFill>
                  <a:srgbClr val="0000FF"/>
                </a:solidFill>
                <a:latin typeface="Times New Roman"/>
                <a:ea typeface="Times New Roman"/>
              </a:rPr>
              <a:t>VIII – IX </a:t>
            </a:r>
            <a:r>
              <a:rPr lang="en-US" sz="2600" b="1" dirty="0" err="1">
                <a:solidFill>
                  <a:srgbClr val="0000FF"/>
                </a:solidFill>
                <a:latin typeface="Times New Roman"/>
                <a:ea typeface="Times New Roman"/>
              </a:rPr>
              <a:t>asrlarda</a:t>
            </a:r>
            <a:r>
              <a:rPr lang="en-US" sz="2600" b="1" dirty="0">
                <a:solidFill>
                  <a:srgbClr val="0000FF"/>
                </a:solidFill>
                <a:latin typeface="Times New Roman"/>
                <a:ea typeface="Times New Roman"/>
              </a:rPr>
              <a:t> Abu Muslim, </a:t>
            </a:r>
            <a:r>
              <a:rPr lang="en-US" sz="2600" b="1" dirty="0" err="1" smtClean="0">
                <a:solidFill>
                  <a:srgbClr val="0000FF"/>
                </a:solidFill>
                <a:latin typeface="Times New Roman"/>
                <a:ea typeface="Times New Roman"/>
              </a:rPr>
              <a:t>Sharik</a:t>
            </a:r>
            <a:r>
              <a:rPr lang="en-US" sz="2600" b="1" dirty="0" smtClean="0">
                <a:solidFill>
                  <a:srgbClr val="0000FF"/>
                </a:solidFill>
                <a:latin typeface="Times New Roman"/>
                <a:ea typeface="Times New Roman"/>
              </a:rPr>
              <a:t> </a:t>
            </a:r>
            <a:r>
              <a:rPr lang="en-US" sz="2600" b="1" dirty="0" err="1">
                <a:solidFill>
                  <a:srgbClr val="0000FF"/>
                </a:solidFill>
                <a:latin typeface="Times New Roman"/>
                <a:ea typeface="Times New Roman"/>
              </a:rPr>
              <a:t>ibn</a:t>
            </a:r>
            <a:r>
              <a:rPr lang="en-US" sz="2600" b="1" dirty="0">
                <a:solidFill>
                  <a:srgbClr val="0000FF"/>
                </a:solidFill>
                <a:latin typeface="Times New Roman"/>
                <a:ea typeface="Times New Roman"/>
              </a:rPr>
              <a:t> </a:t>
            </a:r>
            <a:r>
              <a:rPr lang="en-US" sz="2600" b="1" dirty="0" err="1" smtClean="0">
                <a:solidFill>
                  <a:srgbClr val="0000FF"/>
                </a:solidFill>
                <a:latin typeface="Times New Roman"/>
                <a:ea typeface="Times New Roman"/>
              </a:rPr>
              <a:t>Shayx</a:t>
            </a:r>
            <a:r>
              <a:rPr lang="en-US" sz="2600" b="1" dirty="0">
                <a:solidFill>
                  <a:srgbClr val="0000FF"/>
                </a:solidFill>
                <a:latin typeface="Times New Roman"/>
                <a:ea typeface="Times New Roman"/>
              </a:rPr>
              <a:t>, </a:t>
            </a:r>
            <a:r>
              <a:rPr lang="en-US" sz="2600" b="1" dirty="0" err="1">
                <a:solidFill>
                  <a:srgbClr val="0000FF"/>
                </a:solidFill>
                <a:latin typeface="Times New Roman"/>
                <a:ea typeface="Times New Roman"/>
              </a:rPr>
              <a:t>Sumbat</a:t>
            </a:r>
            <a:r>
              <a:rPr lang="en-US" sz="2600" b="1" dirty="0">
                <a:solidFill>
                  <a:srgbClr val="0000FF"/>
                </a:solidFill>
                <a:latin typeface="Times New Roman"/>
                <a:ea typeface="Times New Roman"/>
              </a:rPr>
              <a:t>, </a:t>
            </a:r>
            <a:r>
              <a:rPr lang="en-US" sz="2600" b="1" dirty="0" err="1">
                <a:solidFill>
                  <a:srgbClr val="0000FF"/>
                </a:solidFill>
                <a:latin typeface="Times New Roman"/>
                <a:ea typeface="Times New Roman"/>
              </a:rPr>
              <a:t>Muqanna</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boshchiligidagi</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xalq</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qo’zg’olonlari</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bo’lib</a:t>
            </a:r>
            <a:r>
              <a:rPr lang="en-US" sz="2600" dirty="0">
                <a:solidFill>
                  <a:srgbClr val="000000"/>
                </a:solidFill>
                <a:latin typeface="Times New Roman"/>
                <a:ea typeface="Times New Roman"/>
              </a:rPr>
              <a:t> </a:t>
            </a:r>
            <a:r>
              <a:rPr lang="en-US" sz="2600" dirty="0" err="1" smtClean="0">
                <a:solidFill>
                  <a:srgbClr val="000000"/>
                </a:solidFill>
                <a:latin typeface="Times New Roman"/>
                <a:ea typeface="Times New Roman"/>
              </a:rPr>
              <a:t>o’tdi</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Ular</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ozodlik</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uchun</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kurashdilar</a:t>
            </a:r>
            <a:r>
              <a:rPr lang="en-US" sz="2600" dirty="0">
                <a:solidFill>
                  <a:srgbClr val="000000"/>
                </a:solidFill>
                <a:latin typeface="Times New Roman"/>
                <a:ea typeface="Times New Roman"/>
              </a:rPr>
              <a:t>.</a:t>
            </a:r>
            <a:endParaRPr lang="ru-RU" sz="2600" dirty="0"/>
          </a:p>
        </p:txBody>
      </p:sp>
    </p:spTree>
    <p:extLst>
      <p:ext uri="{BB962C8B-B14F-4D97-AF65-F5344CB8AC3E}">
        <p14:creationId xmlns:p14="http://schemas.microsoft.com/office/powerpoint/2010/main" val="9877809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6001643"/>
          </a:xfrm>
          <a:prstGeom prst="rect">
            <a:avLst/>
          </a:prstGeom>
        </p:spPr>
        <p:txBody>
          <a:bodyPr wrap="square">
            <a:spAutoFit/>
          </a:bodyPr>
          <a:lstStyle/>
          <a:p>
            <a:pPr algn="just"/>
            <a:r>
              <a:rPr lang="en-US" sz="3100" dirty="0" smtClean="0">
                <a:solidFill>
                  <a:srgbClr val="000000"/>
                </a:solidFill>
                <a:latin typeface="Times New Roman"/>
                <a:ea typeface="Times New Roman"/>
              </a:rPr>
              <a:t>	</a:t>
            </a:r>
            <a:r>
              <a:rPr lang="en-US" sz="3100" dirty="0" err="1" smtClean="0">
                <a:solidFill>
                  <a:srgbClr val="000000"/>
                </a:solidFill>
                <a:latin typeface="Times New Roman"/>
                <a:ea typeface="Times New Roman"/>
              </a:rPr>
              <a:t>Xalqning</a:t>
            </a:r>
            <a:r>
              <a:rPr lang="en-US" sz="3100" dirty="0" smtClean="0">
                <a:solidFill>
                  <a:srgbClr val="000000"/>
                </a:solidFill>
                <a:latin typeface="Times New Roman"/>
                <a:ea typeface="Times New Roman"/>
              </a:rPr>
              <a:t> </a:t>
            </a:r>
            <a:r>
              <a:rPr lang="en-US" sz="3100" dirty="0" err="1">
                <a:solidFill>
                  <a:srgbClr val="000000"/>
                </a:solidFill>
                <a:latin typeface="Times New Roman"/>
                <a:ea typeface="Times New Roman"/>
              </a:rPr>
              <a:t>ana</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shu</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kurashi</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natijasida</a:t>
            </a:r>
            <a:r>
              <a:rPr lang="en-US" sz="3100" dirty="0">
                <a:solidFill>
                  <a:srgbClr val="000000"/>
                </a:solidFill>
                <a:latin typeface="Times New Roman"/>
                <a:ea typeface="Times New Roman"/>
              </a:rPr>
              <a:t> </a:t>
            </a:r>
            <a:r>
              <a:rPr lang="en-US" sz="3100" b="1" dirty="0" err="1">
                <a:solidFill>
                  <a:srgbClr val="0000FF"/>
                </a:solidFill>
                <a:latin typeface="Times New Roman"/>
                <a:ea typeface="Times New Roman"/>
              </a:rPr>
              <a:t>Tohiriylar</a:t>
            </a:r>
            <a:r>
              <a:rPr lang="en-US" sz="3100" b="1" dirty="0">
                <a:solidFill>
                  <a:srgbClr val="0000FF"/>
                </a:solidFill>
                <a:latin typeface="Times New Roman"/>
                <a:ea typeface="Times New Roman"/>
              </a:rPr>
              <a:t>, </a:t>
            </a:r>
            <a:r>
              <a:rPr lang="en-US" sz="3100" b="1" dirty="0" err="1">
                <a:solidFill>
                  <a:srgbClr val="0000FF"/>
                </a:solidFill>
                <a:latin typeface="Times New Roman"/>
                <a:ea typeface="Times New Roman"/>
              </a:rPr>
              <a:t>Somoniylar</a:t>
            </a:r>
            <a:r>
              <a:rPr lang="en-US" sz="3100" b="1" dirty="0">
                <a:solidFill>
                  <a:srgbClr val="0000FF"/>
                </a:solidFill>
                <a:latin typeface="Times New Roman"/>
                <a:ea typeface="Times New Roman"/>
              </a:rPr>
              <a:t>, </a:t>
            </a:r>
            <a:r>
              <a:rPr lang="en-US" sz="3100" b="1" dirty="0" err="1">
                <a:solidFill>
                  <a:srgbClr val="0000FF"/>
                </a:solidFill>
                <a:latin typeface="Times New Roman"/>
                <a:ea typeface="Times New Roman"/>
              </a:rPr>
              <a:t>Qoraxoniylar</a:t>
            </a:r>
            <a:r>
              <a:rPr lang="en-US" sz="3100" b="1" dirty="0">
                <a:solidFill>
                  <a:srgbClr val="0000FF"/>
                </a:solidFill>
                <a:latin typeface="Times New Roman"/>
                <a:ea typeface="Times New Roman"/>
              </a:rPr>
              <a:t>, </a:t>
            </a:r>
            <a:r>
              <a:rPr lang="en-US" sz="3100" b="1" dirty="0" err="1" smtClean="0">
                <a:solidFill>
                  <a:srgbClr val="0000FF"/>
                </a:solidFill>
                <a:latin typeface="Times New Roman"/>
                <a:ea typeface="Times New Roman"/>
              </a:rPr>
              <a:t>G’aznaviylar</a:t>
            </a:r>
            <a:r>
              <a:rPr lang="en-US" sz="3100" b="1" dirty="0" smtClean="0">
                <a:solidFill>
                  <a:srgbClr val="0000FF"/>
                </a:solidFill>
                <a:latin typeface="Times New Roman"/>
                <a:ea typeface="Times New Roman"/>
              </a:rPr>
              <a:t> </a:t>
            </a:r>
            <a:r>
              <a:rPr lang="en-US" sz="3100" b="1" dirty="0" err="1">
                <a:solidFill>
                  <a:srgbClr val="0000FF"/>
                </a:solidFill>
                <a:latin typeface="Times New Roman"/>
                <a:ea typeface="Times New Roman"/>
              </a:rPr>
              <a:t>va</a:t>
            </a:r>
            <a:r>
              <a:rPr lang="en-US" sz="3100" b="1" dirty="0">
                <a:solidFill>
                  <a:srgbClr val="0000FF"/>
                </a:solidFill>
                <a:latin typeface="Times New Roman"/>
                <a:ea typeface="Times New Roman"/>
              </a:rPr>
              <a:t> </a:t>
            </a:r>
            <a:r>
              <a:rPr lang="en-US" sz="3100" b="1" dirty="0" err="1">
                <a:solidFill>
                  <a:srgbClr val="0000FF"/>
                </a:solidFill>
                <a:latin typeface="Times New Roman"/>
                <a:ea typeface="Times New Roman"/>
              </a:rPr>
              <a:t>Xorazmshohlar</a:t>
            </a:r>
            <a:r>
              <a:rPr lang="en-US" sz="3100" b="1" dirty="0">
                <a:solidFill>
                  <a:srgbClr val="0000FF"/>
                </a:solidFill>
                <a:latin typeface="Times New Roman"/>
                <a:ea typeface="Times New Roman"/>
              </a:rPr>
              <a:t> </a:t>
            </a:r>
            <a:r>
              <a:rPr lang="en-US" sz="3100" dirty="0" err="1">
                <a:solidFill>
                  <a:srgbClr val="000000"/>
                </a:solidFill>
                <a:latin typeface="Times New Roman"/>
                <a:ea typeface="Times New Roman"/>
              </a:rPr>
              <a:t>davlatlari</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vujudga</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keldi</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ular</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uzoq</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umr</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ko’rmay</a:t>
            </a:r>
            <a:r>
              <a:rPr lang="en-US" sz="3100" dirty="0">
                <a:solidFill>
                  <a:srgbClr val="000000"/>
                </a:solidFill>
                <a:latin typeface="Times New Roman"/>
                <a:ea typeface="Times New Roman"/>
              </a:rPr>
              <a:t> </a:t>
            </a:r>
            <a:r>
              <a:rPr lang="en-US" sz="3100" dirty="0" err="1" smtClean="0">
                <a:solidFill>
                  <a:srgbClr val="000000"/>
                </a:solidFill>
                <a:latin typeface="Times New Roman"/>
                <a:ea typeface="Times New Roman"/>
              </a:rPr>
              <a:t>yo’q</a:t>
            </a:r>
            <a:r>
              <a:rPr lang="en-US" sz="3100" dirty="0" smtClean="0">
                <a:solidFill>
                  <a:srgbClr val="000000"/>
                </a:solidFill>
                <a:latin typeface="Times New Roman"/>
                <a:ea typeface="Times New Roman"/>
              </a:rPr>
              <a:t>  </a:t>
            </a:r>
            <a:r>
              <a:rPr lang="en-US" sz="3100" dirty="0" err="1">
                <a:solidFill>
                  <a:srgbClr val="000000"/>
                </a:solidFill>
                <a:latin typeface="Times New Roman"/>
                <a:ea typeface="Times New Roman"/>
              </a:rPr>
              <a:t>bo’lib</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ketgan</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bo’lsa</a:t>
            </a:r>
            <a:r>
              <a:rPr lang="en-US" sz="3100" dirty="0">
                <a:solidFill>
                  <a:srgbClr val="000000"/>
                </a:solidFill>
                <a:latin typeface="Times New Roman"/>
                <a:ea typeface="Times New Roman"/>
              </a:rPr>
              <a:t>-da,  </a:t>
            </a:r>
            <a:r>
              <a:rPr lang="en-US" sz="3100" dirty="0" err="1">
                <a:solidFill>
                  <a:srgbClr val="000000"/>
                </a:solidFill>
                <a:latin typeface="Times New Roman"/>
                <a:ea typeface="Times New Roman"/>
              </a:rPr>
              <a:t>har</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qalay</a:t>
            </a:r>
            <a:r>
              <a:rPr lang="en-US" sz="3100" dirty="0">
                <a:solidFill>
                  <a:srgbClr val="000000"/>
                </a:solidFill>
                <a:latin typeface="Times New Roman"/>
                <a:ea typeface="Times New Roman"/>
              </a:rPr>
              <a:t>  </a:t>
            </a:r>
            <a:r>
              <a:rPr lang="en-US" sz="3100" b="1" dirty="0" err="1" smtClean="0">
                <a:solidFill>
                  <a:srgbClr val="000000"/>
                </a:solidFill>
                <a:latin typeface="Times New Roman"/>
                <a:ea typeface="Times New Roman"/>
              </a:rPr>
              <a:t>Yaqin</a:t>
            </a:r>
            <a:r>
              <a:rPr lang="en-US" sz="3100" b="1" dirty="0" smtClean="0">
                <a:solidFill>
                  <a:srgbClr val="000000"/>
                </a:solidFill>
                <a:latin typeface="Times New Roman"/>
                <a:ea typeface="Times New Roman"/>
              </a:rPr>
              <a:t>  </a:t>
            </a:r>
            <a:r>
              <a:rPr lang="en-US" sz="3100" b="1" dirty="0" err="1">
                <a:solidFill>
                  <a:srgbClr val="000000"/>
                </a:solidFill>
                <a:latin typeface="Times New Roman"/>
                <a:ea typeface="Times New Roman"/>
              </a:rPr>
              <a:t>va</a:t>
            </a:r>
            <a:r>
              <a:rPr lang="en-US" sz="3100" b="1" dirty="0">
                <a:solidFill>
                  <a:srgbClr val="000000"/>
                </a:solidFill>
                <a:latin typeface="Times New Roman"/>
                <a:ea typeface="Times New Roman"/>
              </a:rPr>
              <a:t>  </a:t>
            </a:r>
            <a:r>
              <a:rPr lang="en-US" sz="3100" b="1" dirty="0" err="1">
                <a:solidFill>
                  <a:srgbClr val="000000"/>
                </a:solidFill>
                <a:latin typeface="Times New Roman"/>
                <a:ea typeface="Times New Roman"/>
              </a:rPr>
              <a:t>O’rta</a:t>
            </a:r>
            <a:r>
              <a:rPr lang="en-US" sz="3100" b="1" dirty="0">
                <a:solidFill>
                  <a:srgbClr val="000000"/>
                </a:solidFill>
                <a:latin typeface="Times New Roman"/>
                <a:ea typeface="Times New Roman"/>
              </a:rPr>
              <a:t>  </a:t>
            </a:r>
            <a:r>
              <a:rPr lang="en-US" sz="3100" b="1" dirty="0" err="1" smtClean="0">
                <a:solidFill>
                  <a:srgbClr val="000000"/>
                </a:solidFill>
                <a:latin typeface="Times New Roman"/>
                <a:ea typeface="Times New Roman"/>
              </a:rPr>
              <a:t>Sharqda</a:t>
            </a:r>
            <a:r>
              <a:rPr lang="en-US" sz="3100" b="1" dirty="0" smtClean="0">
                <a:solidFill>
                  <a:srgbClr val="000000"/>
                </a:solidFill>
                <a:latin typeface="Times New Roman"/>
                <a:ea typeface="Times New Roman"/>
              </a:rPr>
              <a:t>  </a:t>
            </a:r>
            <a:r>
              <a:rPr lang="en-US" sz="3100" dirty="0" err="1">
                <a:solidFill>
                  <a:srgbClr val="000000"/>
                </a:solidFill>
                <a:latin typeface="Times New Roman"/>
                <a:ea typeface="Times New Roman"/>
              </a:rPr>
              <a:t>yangi</a:t>
            </a:r>
            <a:r>
              <a:rPr lang="en-US" sz="3100" dirty="0">
                <a:solidFill>
                  <a:srgbClr val="000000"/>
                </a:solidFill>
                <a:latin typeface="Times New Roman"/>
                <a:ea typeface="Times New Roman"/>
              </a:rPr>
              <a:t> </a:t>
            </a:r>
            <a:r>
              <a:rPr lang="en-US" sz="3100" dirty="0" err="1" smtClean="0">
                <a:solidFill>
                  <a:srgbClr val="000000"/>
                </a:solidFill>
                <a:latin typeface="Times New Roman"/>
                <a:ea typeface="Times New Roman"/>
              </a:rPr>
              <a:t>shakllangan</a:t>
            </a:r>
            <a:r>
              <a:rPr lang="en-US" sz="3100" dirty="0" smtClean="0">
                <a:solidFill>
                  <a:srgbClr val="000000"/>
                </a:solidFill>
                <a:latin typeface="Times New Roman"/>
                <a:ea typeface="Times New Roman"/>
              </a:rPr>
              <a:t>  </a:t>
            </a:r>
            <a:r>
              <a:rPr lang="en-US" sz="3100" b="1" dirty="0" err="1">
                <a:solidFill>
                  <a:srgbClr val="000000"/>
                </a:solidFill>
                <a:latin typeface="Times New Roman"/>
                <a:ea typeface="Times New Roman"/>
              </a:rPr>
              <a:t>musulmon</a:t>
            </a:r>
            <a:r>
              <a:rPr lang="en-US" sz="3100" b="1" dirty="0">
                <a:solidFill>
                  <a:srgbClr val="000000"/>
                </a:solidFill>
                <a:latin typeface="Times New Roman"/>
                <a:ea typeface="Times New Roman"/>
              </a:rPr>
              <a:t>  </a:t>
            </a:r>
            <a:r>
              <a:rPr lang="en-US" sz="3100" b="1" dirty="0" err="1">
                <a:solidFill>
                  <a:srgbClr val="000000"/>
                </a:solidFill>
                <a:latin typeface="Times New Roman"/>
                <a:ea typeface="Times New Roman"/>
              </a:rPr>
              <a:t>o’lkalari</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o’rtasida</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iqtisodiy</a:t>
            </a:r>
            <a:r>
              <a:rPr lang="en-US" sz="3100" dirty="0">
                <a:solidFill>
                  <a:srgbClr val="000000"/>
                </a:solidFill>
                <a:latin typeface="Times New Roman"/>
                <a:ea typeface="Times New Roman"/>
              </a:rPr>
              <a:t>–</a:t>
            </a:r>
            <a:r>
              <a:rPr lang="en-US" sz="3100" dirty="0" err="1">
                <a:solidFill>
                  <a:srgbClr val="000000"/>
                </a:solidFill>
                <a:latin typeface="Times New Roman"/>
                <a:ea typeface="Times New Roman"/>
              </a:rPr>
              <a:t>madaniy</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aloqalar</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avj</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oldi</a:t>
            </a:r>
            <a:r>
              <a:rPr lang="en-US" sz="3100" dirty="0">
                <a:solidFill>
                  <a:srgbClr val="000000"/>
                </a:solidFill>
                <a:latin typeface="Times New Roman"/>
                <a:ea typeface="Times New Roman"/>
              </a:rPr>
              <a:t>. </a:t>
            </a:r>
            <a:endParaRPr lang="en-US" sz="3100" dirty="0" smtClean="0">
              <a:solidFill>
                <a:srgbClr val="000000"/>
              </a:solidFill>
              <a:latin typeface="Times New Roman"/>
              <a:ea typeface="Times New Roman"/>
            </a:endParaRPr>
          </a:p>
          <a:p>
            <a:pPr algn="just"/>
            <a:r>
              <a:rPr lang="en-US" sz="3100" dirty="0">
                <a:solidFill>
                  <a:srgbClr val="000000"/>
                </a:solidFill>
                <a:latin typeface="Times New Roman"/>
                <a:ea typeface="Times New Roman"/>
              </a:rPr>
              <a:t>	</a:t>
            </a:r>
            <a:r>
              <a:rPr lang="en-US" sz="3100" b="1" i="1" dirty="0" err="1" smtClean="0">
                <a:solidFill>
                  <a:srgbClr val="000000"/>
                </a:solidFill>
                <a:latin typeface="Times New Roman"/>
                <a:ea typeface="Times New Roman"/>
              </a:rPr>
              <a:t>Madaniyat</a:t>
            </a:r>
            <a:r>
              <a:rPr lang="en-US" sz="3100" b="1" i="1" dirty="0" smtClean="0">
                <a:solidFill>
                  <a:srgbClr val="000000"/>
                </a:solidFill>
                <a:latin typeface="Times New Roman"/>
                <a:ea typeface="Times New Roman"/>
              </a:rPr>
              <a:t>  </a:t>
            </a:r>
            <a:r>
              <a:rPr lang="en-US" sz="3100" b="1" i="1" dirty="0" err="1">
                <a:solidFill>
                  <a:srgbClr val="000000"/>
                </a:solidFill>
                <a:latin typeface="Times New Roman"/>
                <a:ea typeface="Times New Roman"/>
              </a:rPr>
              <a:t>namunalari</a:t>
            </a:r>
            <a:r>
              <a:rPr lang="en-US" sz="3100" b="1" i="1" dirty="0">
                <a:solidFill>
                  <a:srgbClr val="000000"/>
                </a:solidFill>
                <a:latin typeface="Times New Roman"/>
                <a:ea typeface="Times New Roman"/>
              </a:rPr>
              <a:t>  </a:t>
            </a:r>
            <a:r>
              <a:rPr lang="en-US" sz="3100" b="1" i="1" dirty="0" err="1">
                <a:solidFill>
                  <a:srgbClr val="000000"/>
                </a:solidFill>
                <a:latin typeface="Times New Roman"/>
                <a:ea typeface="Times New Roman"/>
              </a:rPr>
              <a:t>bilan</a:t>
            </a:r>
            <a:r>
              <a:rPr lang="en-US" sz="3100" b="1" i="1" dirty="0">
                <a:solidFill>
                  <a:srgbClr val="000000"/>
                </a:solidFill>
                <a:latin typeface="Times New Roman"/>
                <a:ea typeface="Times New Roman"/>
              </a:rPr>
              <a:t>  </a:t>
            </a:r>
            <a:r>
              <a:rPr lang="en-US" sz="3100" b="1" i="1" dirty="0" err="1">
                <a:solidFill>
                  <a:srgbClr val="000000"/>
                </a:solidFill>
                <a:latin typeface="Times New Roman"/>
                <a:ea typeface="Times New Roman"/>
              </a:rPr>
              <a:t>almashuv</a:t>
            </a:r>
            <a:r>
              <a:rPr lang="en-US" sz="3100" b="1" i="1" dirty="0">
                <a:solidFill>
                  <a:srgbClr val="000000"/>
                </a:solidFill>
                <a:latin typeface="Times New Roman"/>
                <a:ea typeface="Times New Roman"/>
              </a:rPr>
              <a:t>,  </a:t>
            </a:r>
            <a:r>
              <a:rPr lang="en-US" sz="3100" b="1" i="1" dirty="0" err="1">
                <a:solidFill>
                  <a:srgbClr val="000000"/>
                </a:solidFill>
                <a:latin typeface="Times New Roman"/>
                <a:ea typeface="Times New Roman"/>
              </a:rPr>
              <a:t>o’zaro</a:t>
            </a:r>
            <a:r>
              <a:rPr lang="en-US" sz="3100" b="1" i="1" dirty="0">
                <a:solidFill>
                  <a:srgbClr val="000000"/>
                </a:solidFill>
                <a:latin typeface="Times New Roman"/>
                <a:ea typeface="Times New Roman"/>
              </a:rPr>
              <a:t>  </a:t>
            </a:r>
            <a:r>
              <a:rPr lang="en-US" sz="3100" b="1" i="1" dirty="0" err="1">
                <a:solidFill>
                  <a:srgbClr val="000000"/>
                </a:solidFill>
                <a:latin typeface="Times New Roman"/>
                <a:ea typeface="Times New Roman"/>
              </a:rPr>
              <a:t>ma’naviy</a:t>
            </a:r>
            <a:r>
              <a:rPr lang="en-US" sz="3100" b="1" i="1" dirty="0">
                <a:solidFill>
                  <a:srgbClr val="000000"/>
                </a:solidFill>
                <a:latin typeface="Times New Roman"/>
                <a:ea typeface="Times New Roman"/>
              </a:rPr>
              <a:t>  </a:t>
            </a:r>
            <a:r>
              <a:rPr lang="en-US" sz="3100" b="1" i="1" dirty="0" err="1">
                <a:solidFill>
                  <a:srgbClr val="000000"/>
                </a:solidFill>
                <a:latin typeface="Times New Roman"/>
                <a:ea typeface="Times New Roman"/>
              </a:rPr>
              <a:t>ta’sir</a:t>
            </a:r>
            <a:r>
              <a:rPr lang="en-US" sz="3100" b="1" i="1" dirty="0">
                <a:solidFill>
                  <a:srgbClr val="000000"/>
                </a:solidFill>
                <a:latin typeface="Times New Roman"/>
                <a:ea typeface="Times New Roman"/>
              </a:rPr>
              <a:t>  </a:t>
            </a:r>
            <a:r>
              <a:rPr lang="en-US" sz="3100" b="1" i="1" dirty="0" err="1">
                <a:solidFill>
                  <a:srgbClr val="000000"/>
                </a:solidFill>
                <a:latin typeface="Times New Roman"/>
                <a:ea typeface="Times New Roman"/>
              </a:rPr>
              <a:t>kuchaydi</a:t>
            </a:r>
            <a:r>
              <a:rPr lang="en-US" sz="3100" dirty="0">
                <a:solidFill>
                  <a:srgbClr val="000000"/>
                </a:solidFill>
                <a:latin typeface="Times New Roman"/>
                <a:ea typeface="Times New Roman"/>
              </a:rPr>
              <a:t>. </a:t>
            </a:r>
            <a:r>
              <a:rPr lang="en-US" sz="3100" dirty="0" err="1" smtClean="0">
                <a:solidFill>
                  <a:srgbClr val="000000"/>
                </a:solidFill>
                <a:latin typeface="Times New Roman"/>
                <a:ea typeface="Times New Roman"/>
              </a:rPr>
              <a:t>Qadimgi</a:t>
            </a:r>
            <a:r>
              <a:rPr lang="en-US" sz="3100" dirty="0" smtClean="0">
                <a:solidFill>
                  <a:srgbClr val="000000"/>
                </a:solidFill>
                <a:latin typeface="Times New Roman"/>
                <a:ea typeface="Times New Roman"/>
              </a:rPr>
              <a:t>  </a:t>
            </a:r>
            <a:r>
              <a:rPr lang="en-US" sz="3100" b="1" dirty="0">
                <a:solidFill>
                  <a:srgbClr val="FF0000"/>
                </a:solidFill>
                <a:latin typeface="Times New Roman"/>
                <a:ea typeface="Times New Roman"/>
              </a:rPr>
              <a:t>hind,  </a:t>
            </a:r>
            <a:r>
              <a:rPr lang="en-US" sz="3100" b="1" dirty="0" err="1">
                <a:solidFill>
                  <a:srgbClr val="FF0000"/>
                </a:solidFill>
                <a:latin typeface="Times New Roman"/>
                <a:ea typeface="Times New Roman"/>
              </a:rPr>
              <a:t>eron</a:t>
            </a:r>
            <a:r>
              <a:rPr lang="en-US" sz="3100" b="1" dirty="0">
                <a:solidFill>
                  <a:srgbClr val="FF0000"/>
                </a:solidFill>
                <a:latin typeface="Times New Roman"/>
                <a:ea typeface="Times New Roman"/>
              </a:rPr>
              <a:t>,  </a:t>
            </a:r>
            <a:r>
              <a:rPr lang="en-US" sz="3100" b="1" dirty="0" err="1">
                <a:solidFill>
                  <a:srgbClr val="FF0000"/>
                </a:solidFill>
                <a:latin typeface="Times New Roman"/>
                <a:ea typeface="Times New Roman"/>
              </a:rPr>
              <a:t>arab</a:t>
            </a:r>
            <a:r>
              <a:rPr lang="en-US" sz="3100" b="1" dirty="0">
                <a:solidFill>
                  <a:srgbClr val="FF0000"/>
                </a:solidFill>
                <a:latin typeface="Times New Roman"/>
                <a:ea typeface="Times New Roman"/>
              </a:rPr>
              <a:t>,  </a:t>
            </a:r>
            <a:r>
              <a:rPr lang="en-US" sz="3100" b="1" dirty="0" err="1">
                <a:solidFill>
                  <a:srgbClr val="FF0000"/>
                </a:solidFill>
                <a:latin typeface="Times New Roman"/>
                <a:ea typeface="Times New Roman"/>
              </a:rPr>
              <a:t>yunon</a:t>
            </a:r>
            <a:r>
              <a:rPr lang="en-US" sz="3100" b="1" dirty="0">
                <a:solidFill>
                  <a:srgbClr val="FF0000"/>
                </a:solidFill>
                <a:latin typeface="Times New Roman"/>
                <a:ea typeface="Times New Roman"/>
              </a:rPr>
              <a:t>  </a:t>
            </a:r>
            <a:r>
              <a:rPr lang="en-US" sz="3100" dirty="0" err="1">
                <a:solidFill>
                  <a:srgbClr val="000000"/>
                </a:solidFill>
                <a:latin typeface="Times New Roman"/>
                <a:ea typeface="Times New Roman"/>
              </a:rPr>
              <a:t>madaniy</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boyliklari</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qorishib</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adabiyotlarda</a:t>
            </a:r>
            <a:r>
              <a:rPr lang="en-US" sz="3100" dirty="0">
                <a:solidFill>
                  <a:srgbClr val="000000"/>
                </a:solidFill>
                <a:latin typeface="Times New Roman"/>
                <a:ea typeface="Times New Roman"/>
              </a:rPr>
              <a:t> </a:t>
            </a:r>
            <a:r>
              <a:rPr lang="en-US" sz="3100" b="1" dirty="0" smtClean="0">
                <a:solidFill>
                  <a:srgbClr val="FF0000"/>
                </a:solidFill>
                <a:latin typeface="Times New Roman"/>
                <a:ea typeface="Times New Roman"/>
              </a:rPr>
              <a:t>«</a:t>
            </a:r>
            <a:r>
              <a:rPr lang="en-US" sz="3100" b="1" dirty="0" err="1">
                <a:solidFill>
                  <a:srgbClr val="FF0000"/>
                </a:solidFill>
                <a:latin typeface="Times New Roman"/>
                <a:ea typeface="Times New Roman"/>
              </a:rPr>
              <a:t>musulmon</a:t>
            </a:r>
            <a:r>
              <a:rPr lang="en-US" sz="3100" b="1" dirty="0">
                <a:solidFill>
                  <a:srgbClr val="FF0000"/>
                </a:solidFill>
                <a:latin typeface="Times New Roman"/>
                <a:ea typeface="Times New Roman"/>
              </a:rPr>
              <a:t> </a:t>
            </a:r>
            <a:r>
              <a:rPr lang="en-US" sz="3100" b="1" dirty="0" err="1">
                <a:solidFill>
                  <a:srgbClr val="FF0000"/>
                </a:solidFill>
                <a:latin typeface="Times New Roman"/>
                <a:ea typeface="Times New Roman"/>
              </a:rPr>
              <a:t>madaniyati</a:t>
            </a:r>
            <a:r>
              <a:rPr lang="en-US" sz="3100" b="1" dirty="0">
                <a:solidFill>
                  <a:srgbClr val="FF0000"/>
                </a:solidFill>
                <a:latin typeface="Times New Roman"/>
                <a:ea typeface="Times New Roman"/>
              </a:rPr>
              <a:t>»</a:t>
            </a:r>
            <a:r>
              <a:rPr lang="en-US" sz="3100" dirty="0">
                <a:solidFill>
                  <a:srgbClr val="000000"/>
                </a:solidFill>
                <a:latin typeface="Times New Roman"/>
                <a:ea typeface="Times New Roman"/>
              </a:rPr>
              <a:t> deb nom </a:t>
            </a:r>
            <a:r>
              <a:rPr lang="en-US" sz="3100" dirty="0" err="1">
                <a:solidFill>
                  <a:srgbClr val="000000"/>
                </a:solidFill>
                <a:latin typeface="Times New Roman"/>
                <a:ea typeface="Times New Roman"/>
              </a:rPr>
              <a:t>olgan</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yangi</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madaniy</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qatlam</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vujudga</a:t>
            </a:r>
            <a:r>
              <a:rPr lang="en-US" sz="3100" dirty="0">
                <a:solidFill>
                  <a:srgbClr val="000000"/>
                </a:solidFill>
                <a:latin typeface="Times New Roman"/>
                <a:ea typeface="Times New Roman"/>
              </a:rPr>
              <a:t> </a:t>
            </a:r>
            <a:r>
              <a:rPr lang="en-US" sz="3100" dirty="0" err="1" smtClean="0">
                <a:solidFill>
                  <a:srgbClr val="000000"/>
                </a:solidFill>
                <a:latin typeface="Times New Roman"/>
                <a:ea typeface="Times New Roman"/>
              </a:rPr>
              <a:t>keldi</a:t>
            </a:r>
            <a:r>
              <a:rPr lang="en-US" sz="3100" dirty="0" smtClean="0">
                <a:solidFill>
                  <a:srgbClr val="000000"/>
                </a:solidFill>
                <a:latin typeface="Times New Roman"/>
                <a:ea typeface="Times New Roman"/>
              </a:rPr>
              <a:t>.</a:t>
            </a:r>
            <a:endParaRPr lang="ru-RU" sz="3100" dirty="0"/>
          </a:p>
        </p:txBody>
      </p:sp>
    </p:spTree>
    <p:extLst>
      <p:ext uri="{BB962C8B-B14F-4D97-AF65-F5344CB8AC3E}">
        <p14:creationId xmlns:p14="http://schemas.microsoft.com/office/powerpoint/2010/main" val="19080334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5632311"/>
          </a:xfrm>
          <a:prstGeom prst="rect">
            <a:avLst/>
          </a:prstGeom>
        </p:spPr>
        <p:txBody>
          <a:bodyPr wrap="square">
            <a:spAutoFit/>
          </a:bodyPr>
          <a:lstStyle/>
          <a:p>
            <a:pPr algn="just"/>
            <a:r>
              <a:rPr lang="en-US" sz="3600" dirty="0" smtClean="0">
                <a:solidFill>
                  <a:srgbClr val="000000"/>
                </a:solidFill>
                <a:latin typeface="Times New Roman"/>
                <a:ea typeface="Times New Roman"/>
              </a:rPr>
              <a:t>	</a:t>
            </a:r>
            <a:r>
              <a:rPr lang="en-US" sz="3600" dirty="0" err="1" smtClean="0">
                <a:solidFill>
                  <a:srgbClr val="000000"/>
                </a:solidFill>
                <a:latin typeface="Times New Roman"/>
                <a:ea typeface="Times New Roman"/>
              </a:rPr>
              <a:t>Qadimgi</a:t>
            </a:r>
            <a:r>
              <a:rPr lang="en-US" sz="3600" dirty="0" smtClean="0">
                <a:solidFill>
                  <a:srgbClr val="000000"/>
                </a:solidFill>
                <a:latin typeface="Times New Roman"/>
                <a:ea typeface="Times New Roman"/>
              </a:rPr>
              <a:t>  </a:t>
            </a:r>
            <a:r>
              <a:rPr lang="en-US" sz="3600" dirty="0" err="1">
                <a:solidFill>
                  <a:srgbClr val="000000"/>
                </a:solidFill>
                <a:latin typeface="Times New Roman"/>
                <a:ea typeface="Times New Roman"/>
              </a:rPr>
              <a:t>madaniyat</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a’analariga</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nihoyatda</a:t>
            </a:r>
            <a:r>
              <a:rPr lang="en-US" sz="3600" dirty="0">
                <a:solidFill>
                  <a:srgbClr val="000000"/>
                </a:solidFill>
                <a:latin typeface="Times New Roman"/>
                <a:ea typeface="Times New Roman"/>
              </a:rPr>
              <a:t>  boy  </a:t>
            </a:r>
            <a:r>
              <a:rPr lang="en-US" sz="3600" dirty="0" err="1">
                <a:solidFill>
                  <a:srgbClr val="000000"/>
                </a:solidFill>
                <a:latin typeface="Times New Roman"/>
                <a:ea typeface="Times New Roman"/>
              </a:rPr>
              <a:t>bo’lgan</a:t>
            </a:r>
            <a:r>
              <a:rPr lang="en-US" sz="3600" dirty="0">
                <a:solidFill>
                  <a:srgbClr val="000000"/>
                </a:solidFill>
                <a:latin typeface="Times New Roman"/>
                <a:ea typeface="Times New Roman"/>
              </a:rPr>
              <a:t>  </a:t>
            </a:r>
            <a:r>
              <a:rPr lang="en-US" sz="3600" b="1" dirty="0" err="1">
                <a:solidFill>
                  <a:srgbClr val="000000"/>
                </a:solidFill>
                <a:latin typeface="Times New Roman"/>
                <a:ea typeface="Times New Roman"/>
              </a:rPr>
              <a:t>O’rta</a:t>
            </a:r>
            <a:r>
              <a:rPr lang="en-US" sz="3600" b="1" dirty="0">
                <a:solidFill>
                  <a:srgbClr val="000000"/>
                </a:solidFill>
                <a:latin typeface="Times New Roman"/>
                <a:ea typeface="Times New Roman"/>
              </a:rPr>
              <a:t>  </a:t>
            </a:r>
            <a:r>
              <a:rPr lang="en-US" sz="3600" b="1" dirty="0" err="1">
                <a:solidFill>
                  <a:srgbClr val="000000"/>
                </a:solidFill>
                <a:latin typeface="Times New Roman"/>
                <a:ea typeface="Times New Roman"/>
              </a:rPr>
              <a:t>Osiyoda</a:t>
            </a:r>
            <a:r>
              <a:rPr lang="en-US" sz="3600" b="1" dirty="0">
                <a:solidFill>
                  <a:srgbClr val="000000"/>
                </a:solidFill>
                <a:latin typeface="Times New Roman"/>
                <a:ea typeface="Times New Roman"/>
              </a:rPr>
              <a:t> </a:t>
            </a:r>
            <a:r>
              <a:rPr lang="en-US" sz="3600" dirty="0" err="1" smtClean="0">
                <a:solidFill>
                  <a:srgbClr val="000000"/>
                </a:solidFill>
                <a:latin typeface="Times New Roman"/>
                <a:ea typeface="Times New Roman"/>
              </a:rPr>
              <a:t>mustaqillikka</a:t>
            </a:r>
            <a:r>
              <a:rPr lang="en-US" sz="3600" dirty="0" smtClean="0">
                <a:solidFill>
                  <a:srgbClr val="000000"/>
                </a:solidFill>
                <a:latin typeface="Times New Roman"/>
                <a:ea typeface="Times New Roman"/>
              </a:rPr>
              <a:t> </a:t>
            </a:r>
            <a:r>
              <a:rPr lang="en-US" sz="3600" dirty="0" err="1">
                <a:solidFill>
                  <a:srgbClr val="000000"/>
                </a:solidFill>
                <a:latin typeface="Times New Roman"/>
                <a:ea typeface="Times New Roman"/>
              </a:rPr>
              <a:t>erishgan</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xalq</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bu</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davr</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ichida</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o’z</a:t>
            </a:r>
            <a:r>
              <a:rPr lang="en-US" sz="3600" dirty="0">
                <a:solidFill>
                  <a:srgbClr val="000000"/>
                </a:solidFill>
                <a:latin typeface="Times New Roman"/>
                <a:ea typeface="Times New Roman"/>
              </a:rPr>
              <a:t> </a:t>
            </a:r>
            <a:r>
              <a:rPr lang="en-US" sz="3600" b="1" dirty="0" err="1">
                <a:solidFill>
                  <a:srgbClr val="000000"/>
                </a:solidFill>
                <a:latin typeface="Times New Roman"/>
                <a:ea typeface="Times New Roman"/>
              </a:rPr>
              <a:t>madaniyatini</a:t>
            </a:r>
            <a:r>
              <a:rPr lang="en-US" sz="3600" b="1" dirty="0">
                <a:solidFill>
                  <a:srgbClr val="000000"/>
                </a:solidFill>
                <a:latin typeface="Times New Roman"/>
                <a:ea typeface="Times New Roman"/>
              </a:rPr>
              <a:t> </a:t>
            </a:r>
            <a:r>
              <a:rPr lang="en-US" sz="3600" b="1" dirty="0" err="1">
                <a:solidFill>
                  <a:srgbClr val="000000"/>
                </a:solidFill>
                <a:latin typeface="Times New Roman"/>
                <a:ea typeface="Times New Roman"/>
              </a:rPr>
              <a:t>yuksaklikka</a:t>
            </a:r>
            <a:r>
              <a:rPr lang="en-US" sz="3600" b="1" dirty="0">
                <a:solidFill>
                  <a:srgbClr val="000000"/>
                </a:solidFill>
                <a:latin typeface="Times New Roman"/>
                <a:ea typeface="Times New Roman"/>
              </a:rPr>
              <a:t> </a:t>
            </a:r>
            <a:r>
              <a:rPr lang="en-US" sz="3600" dirty="0" err="1">
                <a:solidFill>
                  <a:srgbClr val="000000"/>
                </a:solidFill>
                <a:latin typeface="Times New Roman"/>
                <a:ea typeface="Times New Roman"/>
              </a:rPr>
              <a:t>ko’tara</a:t>
            </a:r>
            <a:r>
              <a:rPr lang="en-US" sz="3600" dirty="0">
                <a:solidFill>
                  <a:srgbClr val="000000"/>
                </a:solidFill>
                <a:latin typeface="Times New Roman"/>
                <a:ea typeface="Times New Roman"/>
              </a:rPr>
              <a:t> </a:t>
            </a:r>
            <a:r>
              <a:rPr lang="en-US" sz="3600" dirty="0" err="1" smtClean="0">
                <a:solidFill>
                  <a:srgbClr val="000000"/>
                </a:solidFill>
                <a:latin typeface="Times New Roman"/>
                <a:ea typeface="Times New Roman"/>
              </a:rPr>
              <a:t>oldi</a:t>
            </a:r>
            <a:r>
              <a:rPr lang="en-US" sz="3600" dirty="0">
                <a:solidFill>
                  <a:srgbClr val="000000"/>
                </a:solidFill>
                <a:latin typeface="Times New Roman"/>
                <a:ea typeface="Times New Roman"/>
              </a:rPr>
              <a:t>. </a:t>
            </a:r>
            <a:r>
              <a:rPr lang="en-US" sz="3600" dirty="0" err="1" smtClean="0">
                <a:solidFill>
                  <a:srgbClr val="000000"/>
                </a:solidFill>
                <a:latin typeface="Times New Roman"/>
                <a:ea typeface="Times New Roman"/>
              </a:rPr>
              <a:t>Shaharlar</a:t>
            </a:r>
            <a:r>
              <a:rPr lang="en-US" sz="3600" dirty="0">
                <a:solidFill>
                  <a:srgbClr val="000000"/>
                </a:solidFill>
                <a:latin typeface="Times New Roman"/>
                <a:ea typeface="Times New Roman"/>
              </a:rPr>
              <a:t>, </a:t>
            </a:r>
            <a:r>
              <a:rPr lang="en-US" sz="3600" b="1" i="1" u="sng" dirty="0" err="1">
                <a:solidFill>
                  <a:srgbClr val="0000FF"/>
                </a:solidFill>
                <a:latin typeface="Times New Roman"/>
                <a:ea typeface="Times New Roman"/>
              </a:rPr>
              <a:t>shahar</a:t>
            </a:r>
            <a:r>
              <a:rPr lang="en-US" sz="3600" b="1" i="1" u="sng" dirty="0">
                <a:solidFill>
                  <a:srgbClr val="0000FF"/>
                </a:solidFill>
                <a:latin typeface="Times New Roman"/>
                <a:ea typeface="Times New Roman"/>
              </a:rPr>
              <a:t> </a:t>
            </a:r>
            <a:r>
              <a:rPr lang="en-US" sz="3600" b="1" i="1" u="sng" dirty="0" err="1">
                <a:solidFill>
                  <a:srgbClr val="0000FF"/>
                </a:solidFill>
                <a:latin typeface="Times New Roman"/>
                <a:ea typeface="Times New Roman"/>
              </a:rPr>
              <a:t>madaniyatining</a:t>
            </a:r>
            <a:r>
              <a:rPr lang="en-US" sz="3600" b="1" i="1" u="sng" dirty="0">
                <a:solidFill>
                  <a:srgbClr val="0000FF"/>
                </a:solidFill>
                <a:latin typeface="Times New Roman"/>
                <a:ea typeface="Times New Roman"/>
              </a:rPr>
              <a:t> </a:t>
            </a:r>
            <a:r>
              <a:rPr lang="en-US" sz="3600" b="1" i="1" u="sng" dirty="0" err="1">
                <a:solidFill>
                  <a:srgbClr val="0000FF"/>
                </a:solidFill>
                <a:latin typeface="Times New Roman"/>
                <a:ea typeface="Times New Roman"/>
              </a:rPr>
              <a:t>tez</a:t>
            </a:r>
            <a:r>
              <a:rPr lang="en-US" sz="3600" b="1" i="1" u="sng" dirty="0">
                <a:solidFill>
                  <a:srgbClr val="0000FF"/>
                </a:solidFill>
                <a:latin typeface="Times New Roman"/>
                <a:ea typeface="Times New Roman"/>
              </a:rPr>
              <a:t> </a:t>
            </a:r>
            <a:r>
              <a:rPr lang="en-US" sz="3600" b="1" i="1" u="sng" dirty="0" err="1">
                <a:solidFill>
                  <a:srgbClr val="0000FF"/>
                </a:solidFill>
                <a:latin typeface="Times New Roman"/>
                <a:ea typeface="Times New Roman"/>
              </a:rPr>
              <a:t>rivoji</a:t>
            </a:r>
            <a:r>
              <a:rPr lang="en-US" sz="3600" b="1" i="1" u="sng" dirty="0">
                <a:solidFill>
                  <a:srgbClr val="0000FF"/>
                </a:solidFill>
                <a:latin typeface="Times New Roman"/>
                <a:ea typeface="Times New Roman"/>
              </a:rPr>
              <a:t> </a:t>
            </a:r>
            <a:r>
              <a:rPr lang="en-US" sz="3600" dirty="0" err="1">
                <a:solidFill>
                  <a:srgbClr val="000000"/>
                </a:solidFill>
                <a:latin typeface="Times New Roman"/>
                <a:ea typeface="Times New Roman"/>
              </a:rPr>
              <a:t>hamda</a:t>
            </a:r>
            <a:r>
              <a:rPr lang="en-US" sz="3600" b="1" dirty="0">
                <a:solidFill>
                  <a:srgbClr val="000000"/>
                </a:solidFill>
                <a:latin typeface="Times New Roman"/>
                <a:ea typeface="Times New Roman"/>
              </a:rPr>
              <a:t> </a:t>
            </a:r>
            <a:r>
              <a:rPr lang="en-US" sz="3600" b="1" i="1" u="sng" dirty="0" err="1">
                <a:solidFill>
                  <a:srgbClr val="0000FF"/>
                </a:solidFill>
                <a:latin typeface="Times New Roman"/>
                <a:ea typeface="Times New Roman"/>
              </a:rPr>
              <a:t>madaniy</a:t>
            </a:r>
            <a:r>
              <a:rPr lang="en-US" sz="3600" b="1" i="1" u="sng" dirty="0">
                <a:solidFill>
                  <a:srgbClr val="0000FF"/>
                </a:solidFill>
                <a:latin typeface="Times New Roman"/>
                <a:ea typeface="Times New Roman"/>
              </a:rPr>
              <a:t> </a:t>
            </a:r>
            <a:r>
              <a:rPr lang="en-US" sz="3600" b="1" i="1" u="sng" dirty="0" err="1">
                <a:solidFill>
                  <a:srgbClr val="0000FF"/>
                </a:solidFill>
                <a:latin typeface="Times New Roman"/>
                <a:ea typeface="Times New Roman"/>
              </a:rPr>
              <a:t>aloqalarning</a:t>
            </a:r>
            <a:r>
              <a:rPr lang="en-US" sz="3600" b="1" i="1" u="sng" dirty="0">
                <a:solidFill>
                  <a:srgbClr val="0000FF"/>
                </a:solidFill>
                <a:latin typeface="Times New Roman"/>
                <a:ea typeface="Times New Roman"/>
              </a:rPr>
              <a:t> </a:t>
            </a:r>
            <a:r>
              <a:rPr lang="en-US" sz="3600" b="1" i="1" u="sng" dirty="0" err="1" smtClean="0">
                <a:solidFill>
                  <a:srgbClr val="0000FF"/>
                </a:solidFill>
                <a:latin typeface="Times New Roman"/>
                <a:ea typeface="Times New Roman"/>
              </a:rPr>
              <a:t>kuchayishi</a:t>
            </a:r>
            <a:r>
              <a:rPr lang="en-US" sz="3600" b="1" i="1" u="sng" dirty="0" smtClean="0">
                <a:solidFill>
                  <a:srgbClr val="0000FF"/>
                </a:solidFill>
                <a:latin typeface="Times New Roman"/>
                <a:ea typeface="Times New Roman"/>
              </a:rPr>
              <a:t> </a:t>
            </a:r>
            <a:r>
              <a:rPr lang="en-US" sz="3600" dirty="0" err="1">
                <a:solidFill>
                  <a:srgbClr val="000000"/>
                </a:solidFill>
                <a:latin typeface="Times New Roman"/>
                <a:ea typeface="Times New Roman"/>
              </a:rPr>
              <a:t>samarasi</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bo’lgan</a:t>
            </a:r>
            <a:r>
              <a:rPr lang="en-US" sz="3600" dirty="0">
                <a:solidFill>
                  <a:srgbClr val="000000"/>
                </a:solidFill>
                <a:latin typeface="Times New Roman"/>
                <a:ea typeface="Times New Roman"/>
              </a:rPr>
              <a:t> </a:t>
            </a:r>
            <a:r>
              <a:rPr lang="en-US" sz="3600" b="1" dirty="0" err="1">
                <a:solidFill>
                  <a:srgbClr val="0000FF"/>
                </a:solidFill>
                <a:latin typeface="Times New Roman"/>
                <a:ea typeface="Times New Roman"/>
              </a:rPr>
              <a:t>Uyg’onish</a:t>
            </a:r>
            <a:r>
              <a:rPr lang="en-US" sz="3600" b="1" dirty="0">
                <a:solidFill>
                  <a:srgbClr val="0000FF"/>
                </a:solidFill>
                <a:latin typeface="Times New Roman"/>
                <a:ea typeface="Times New Roman"/>
              </a:rPr>
              <a:t>, </a:t>
            </a:r>
            <a:r>
              <a:rPr lang="en-US" sz="3600" b="1" dirty="0" err="1">
                <a:solidFill>
                  <a:srgbClr val="0000FF"/>
                </a:solidFill>
                <a:latin typeface="Times New Roman"/>
                <a:ea typeface="Times New Roman"/>
              </a:rPr>
              <a:t>Renessans</a:t>
            </a:r>
            <a:r>
              <a:rPr lang="en-US" sz="3600" b="1" dirty="0">
                <a:solidFill>
                  <a:srgbClr val="0000FF"/>
                </a:solidFill>
                <a:latin typeface="Times New Roman"/>
                <a:ea typeface="Times New Roman"/>
              </a:rPr>
              <a:t> </a:t>
            </a:r>
            <a:r>
              <a:rPr lang="en-US" sz="3600" dirty="0" err="1">
                <a:solidFill>
                  <a:srgbClr val="000000"/>
                </a:solidFill>
                <a:latin typeface="Times New Roman"/>
                <a:ea typeface="Times New Roman"/>
              </a:rPr>
              <a:t>shu</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davrda</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boshlandi</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O’rta</a:t>
            </a:r>
            <a:r>
              <a:rPr lang="en-US" sz="3600" dirty="0">
                <a:solidFill>
                  <a:srgbClr val="000000"/>
                </a:solidFill>
                <a:latin typeface="Times New Roman"/>
                <a:ea typeface="Times New Roman"/>
              </a:rPr>
              <a:t> </a:t>
            </a:r>
            <a:r>
              <a:rPr lang="en-US" sz="3600" dirty="0" err="1" smtClean="0">
                <a:solidFill>
                  <a:srgbClr val="000000"/>
                </a:solidFill>
                <a:latin typeface="Times New Roman"/>
                <a:ea typeface="Times New Roman"/>
              </a:rPr>
              <a:t>Osiyo</a:t>
            </a:r>
            <a:r>
              <a:rPr lang="en-US" sz="3600" dirty="0" smtClean="0">
                <a:solidFill>
                  <a:srgbClr val="000000"/>
                </a:solidFill>
                <a:latin typeface="Times New Roman"/>
                <a:ea typeface="Times New Roman"/>
              </a:rPr>
              <a:t> </a:t>
            </a:r>
            <a:r>
              <a:rPr lang="en-US" sz="3600" dirty="0" err="1">
                <a:solidFill>
                  <a:srgbClr val="000000"/>
                </a:solidFill>
                <a:latin typeface="Times New Roman"/>
                <a:ea typeface="Times New Roman"/>
              </a:rPr>
              <a:t>ilm</a:t>
            </a:r>
            <a:r>
              <a:rPr lang="en-US" sz="3600" dirty="0">
                <a:solidFill>
                  <a:srgbClr val="000000"/>
                </a:solidFill>
                <a:latin typeface="Times New Roman"/>
                <a:ea typeface="Times New Roman"/>
              </a:rPr>
              <a:t>–fan, </a:t>
            </a:r>
            <a:r>
              <a:rPr lang="en-US" sz="3600" dirty="0" err="1">
                <a:solidFill>
                  <a:srgbClr val="000000"/>
                </a:solidFill>
                <a:latin typeface="Times New Roman"/>
                <a:ea typeface="Times New Roman"/>
              </a:rPr>
              <a:t>ma’naviyat</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tarixda</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misli</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ko’rilmagan</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namunalar</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yaratdi</a:t>
            </a:r>
            <a:r>
              <a:rPr lang="en-US" sz="3600" dirty="0">
                <a:solidFill>
                  <a:srgbClr val="000000"/>
                </a:solidFill>
                <a:latin typeface="Times New Roman"/>
                <a:ea typeface="Times New Roman"/>
              </a:rPr>
              <a:t>.</a:t>
            </a:r>
            <a:endParaRPr lang="ru-RU" sz="3600" dirty="0"/>
          </a:p>
        </p:txBody>
      </p:sp>
    </p:spTree>
    <p:extLst>
      <p:ext uri="{BB962C8B-B14F-4D97-AF65-F5344CB8AC3E}">
        <p14:creationId xmlns:p14="http://schemas.microsoft.com/office/powerpoint/2010/main" val="14347905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5678478"/>
          </a:xfrm>
          <a:prstGeom prst="rect">
            <a:avLst/>
          </a:prstGeom>
        </p:spPr>
        <p:txBody>
          <a:bodyPr wrap="square">
            <a:spAutoFit/>
          </a:bodyPr>
          <a:lstStyle/>
          <a:p>
            <a:pPr algn="just"/>
            <a:r>
              <a:rPr lang="en-US" sz="3300" dirty="0" smtClean="0">
                <a:solidFill>
                  <a:srgbClr val="000000"/>
                </a:solidFill>
                <a:latin typeface="Times New Roman"/>
                <a:ea typeface="Times New Roman"/>
              </a:rPr>
              <a:t>	</a:t>
            </a:r>
            <a:r>
              <a:rPr lang="en-US" sz="3300" b="1" i="1" dirty="0" err="1" smtClean="0">
                <a:solidFill>
                  <a:srgbClr val="0000FF"/>
                </a:solidFill>
                <a:latin typeface="Times New Roman"/>
                <a:ea typeface="Times New Roman"/>
              </a:rPr>
              <a:t>Forobiy</a:t>
            </a:r>
            <a:r>
              <a:rPr lang="en-US" sz="3300" b="1" i="1" dirty="0">
                <a:solidFill>
                  <a:srgbClr val="0000FF"/>
                </a:solidFill>
                <a:latin typeface="Times New Roman"/>
                <a:ea typeface="Times New Roman"/>
              </a:rPr>
              <a:t>, </a:t>
            </a:r>
            <a:r>
              <a:rPr lang="en-US" sz="3300" b="1" i="1" dirty="0" err="1">
                <a:solidFill>
                  <a:srgbClr val="0000FF"/>
                </a:solidFill>
                <a:latin typeface="Times New Roman"/>
                <a:ea typeface="Times New Roman"/>
              </a:rPr>
              <a:t>Ibn</a:t>
            </a:r>
            <a:r>
              <a:rPr lang="en-US" sz="3300" b="1" i="1" dirty="0">
                <a:solidFill>
                  <a:srgbClr val="0000FF"/>
                </a:solidFill>
                <a:latin typeface="Times New Roman"/>
                <a:ea typeface="Times New Roman"/>
              </a:rPr>
              <a:t> Sino, </a:t>
            </a:r>
            <a:r>
              <a:rPr lang="en-US" sz="3300" b="1" i="1" dirty="0" err="1">
                <a:solidFill>
                  <a:srgbClr val="0000FF"/>
                </a:solidFill>
                <a:latin typeface="Times New Roman"/>
                <a:ea typeface="Times New Roman"/>
              </a:rPr>
              <a:t>Beruniy</a:t>
            </a:r>
            <a:r>
              <a:rPr lang="en-US" sz="3300" b="1" i="1" dirty="0">
                <a:solidFill>
                  <a:srgbClr val="0000FF"/>
                </a:solidFill>
                <a:latin typeface="Times New Roman"/>
                <a:ea typeface="Times New Roman"/>
              </a:rPr>
              <a:t>, </a:t>
            </a:r>
            <a:r>
              <a:rPr lang="en-US" sz="3300" b="1" i="1" dirty="0" err="1">
                <a:solidFill>
                  <a:srgbClr val="0000FF"/>
                </a:solidFill>
                <a:latin typeface="Times New Roman"/>
                <a:ea typeface="Times New Roman"/>
              </a:rPr>
              <a:t>Firdavsiy</a:t>
            </a:r>
            <a:r>
              <a:rPr lang="en-US" sz="3300" b="1" i="1" dirty="0">
                <a:solidFill>
                  <a:srgbClr val="0000FF"/>
                </a:solidFill>
                <a:latin typeface="Times New Roman"/>
                <a:ea typeface="Times New Roman"/>
              </a:rPr>
              <a:t>, </a:t>
            </a:r>
            <a:r>
              <a:rPr lang="en-US" sz="3300" b="1" i="1" dirty="0" err="1">
                <a:solidFill>
                  <a:srgbClr val="0000FF"/>
                </a:solidFill>
                <a:latin typeface="Times New Roman"/>
                <a:ea typeface="Times New Roman"/>
              </a:rPr>
              <a:t>Rudakiy</a:t>
            </a:r>
            <a:r>
              <a:rPr lang="en-US" sz="3300" b="1" i="1" dirty="0">
                <a:solidFill>
                  <a:srgbClr val="0000FF"/>
                </a:solidFill>
                <a:latin typeface="Times New Roman"/>
                <a:ea typeface="Times New Roman"/>
              </a:rPr>
              <a:t>, </a:t>
            </a:r>
            <a:r>
              <a:rPr lang="en-US" sz="3300" b="1" i="1" dirty="0" err="1">
                <a:solidFill>
                  <a:srgbClr val="0000FF"/>
                </a:solidFill>
                <a:latin typeface="Times New Roman"/>
                <a:ea typeface="Times New Roman"/>
              </a:rPr>
              <a:t>Imom</a:t>
            </a:r>
            <a:r>
              <a:rPr lang="en-US" sz="3300" b="1" i="1" dirty="0">
                <a:solidFill>
                  <a:srgbClr val="0000FF"/>
                </a:solidFill>
                <a:latin typeface="Times New Roman"/>
                <a:ea typeface="Times New Roman"/>
              </a:rPr>
              <a:t> al-</a:t>
            </a:r>
            <a:r>
              <a:rPr lang="en-US" sz="3300" b="1" i="1" dirty="0" err="1">
                <a:solidFill>
                  <a:srgbClr val="0000FF"/>
                </a:solidFill>
                <a:latin typeface="Times New Roman"/>
                <a:ea typeface="Times New Roman"/>
              </a:rPr>
              <a:t>Buxoriy</a:t>
            </a:r>
            <a:r>
              <a:rPr lang="en-US" sz="3300" b="1" i="1" dirty="0">
                <a:solidFill>
                  <a:srgbClr val="0000FF"/>
                </a:solidFill>
                <a:latin typeface="Times New Roman"/>
                <a:ea typeface="Times New Roman"/>
              </a:rPr>
              <a:t>, Ahmad </a:t>
            </a:r>
            <a:r>
              <a:rPr lang="en-US" sz="3300" b="1" i="1" dirty="0" err="1" smtClean="0">
                <a:solidFill>
                  <a:srgbClr val="0000FF"/>
                </a:solidFill>
                <a:latin typeface="Times New Roman"/>
                <a:ea typeface="Times New Roman"/>
              </a:rPr>
              <a:t>Yugnakiy</a:t>
            </a:r>
            <a:r>
              <a:rPr lang="en-US" sz="3300" b="1" i="1" dirty="0">
                <a:solidFill>
                  <a:srgbClr val="0000FF"/>
                </a:solidFill>
                <a:latin typeface="Times New Roman"/>
                <a:ea typeface="Times New Roman"/>
              </a:rPr>
              <a:t>,  Mahmud  </a:t>
            </a:r>
            <a:r>
              <a:rPr lang="en-US" sz="3300" b="1" i="1" dirty="0" err="1">
                <a:solidFill>
                  <a:srgbClr val="0000FF"/>
                </a:solidFill>
                <a:latin typeface="Times New Roman"/>
                <a:ea typeface="Times New Roman"/>
              </a:rPr>
              <a:t>Koshg’ariy</a:t>
            </a:r>
            <a:r>
              <a:rPr lang="en-US" sz="3300" b="1" i="1" dirty="0">
                <a:solidFill>
                  <a:srgbClr val="0000FF"/>
                </a:solidFill>
                <a:latin typeface="Times New Roman"/>
                <a:ea typeface="Times New Roman"/>
              </a:rPr>
              <a:t>,  </a:t>
            </a:r>
            <a:r>
              <a:rPr lang="en-US" sz="3300" b="1" i="1" dirty="0" err="1">
                <a:solidFill>
                  <a:srgbClr val="0000FF"/>
                </a:solidFill>
                <a:latin typeface="Times New Roman"/>
                <a:ea typeface="Times New Roman"/>
              </a:rPr>
              <a:t>Zamaxshariy</a:t>
            </a:r>
            <a:r>
              <a:rPr lang="en-US" sz="3300" b="1" i="1" dirty="0">
                <a:solidFill>
                  <a:srgbClr val="0000FF"/>
                </a:solidFill>
                <a:latin typeface="Times New Roman"/>
                <a:ea typeface="Times New Roman"/>
              </a:rPr>
              <a:t>  </a:t>
            </a:r>
            <a:r>
              <a:rPr lang="en-US" sz="3300" dirty="0" err="1">
                <a:solidFill>
                  <a:srgbClr val="000000"/>
                </a:solidFill>
                <a:latin typeface="Times New Roman"/>
                <a:ea typeface="Times New Roman"/>
              </a:rPr>
              <a:t>kabilar</a:t>
            </a:r>
            <a:r>
              <a:rPr lang="en-US" sz="3300" dirty="0">
                <a:solidFill>
                  <a:srgbClr val="000000"/>
                </a:solidFill>
                <a:latin typeface="Times New Roman"/>
                <a:ea typeface="Times New Roman"/>
              </a:rPr>
              <a:t>  </a:t>
            </a:r>
            <a:r>
              <a:rPr lang="en-US" sz="3300" dirty="0" err="1">
                <a:solidFill>
                  <a:srgbClr val="000000"/>
                </a:solidFill>
                <a:latin typeface="Times New Roman"/>
                <a:ea typeface="Times New Roman"/>
              </a:rPr>
              <a:t>shu</a:t>
            </a:r>
            <a:r>
              <a:rPr lang="en-US" sz="3300" dirty="0">
                <a:solidFill>
                  <a:srgbClr val="000000"/>
                </a:solidFill>
                <a:latin typeface="Times New Roman"/>
                <a:ea typeface="Times New Roman"/>
              </a:rPr>
              <a:t> </a:t>
            </a:r>
            <a:r>
              <a:rPr lang="en-US" sz="3300" dirty="0" err="1" smtClean="0">
                <a:solidFill>
                  <a:srgbClr val="000000"/>
                </a:solidFill>
                <a:latin typeface="Times New Roman"/>
                <a:ea typeface="Times New Roman"/>
              </a:rPr>
              <a:t>davr</a:t>
            </a:r>
            <a:r>
              <a:rPr lang="en-US" sz="3300" dirty="0" smtClean="0">
                <a:solidFill>
                  <a:srgbClr val="000000"/>
                </a:solidFill>
                <a:latin typeface="Times New Roman"/>
                <a:ea typeface="Times New Roman"/>
              </a:rPr>
              <a:t> </a:t>
            </a:r>
            <a:r>
              <a:rPr lang="en-US" sz="3300" dirty="0" err="1" smtClean="0">
                <a:solidFill>
                  <a:srgbClr val="000000"/>
                </a:solidFill>
                <a:latin typeface="Times New Roman"/>
                <a:ea typeface="Times New Roman"/>
              </a:rPr>
              <a:t>madaniy</a:t>
            </a:r>
            <a:r>
              <a:rPr lang="en-US" sz="3300" dirty="0" smtClean="0">
                <a:solidFill>
                  <a:srgbClr val="000000"/>
                </a:solidFill>
                <a:latin typeface="Times New Roman"/>
                <a:ea typeface="Times New Roman"/>
              </a:rPr>
              <a:t> </a:t>
            </a:r>
            <a:r>
              <a:rPr lang="en-US" sz="3300" dirty="0" err="1" smtClean="0">
                <a:solidFill>
                  <a:srgbClr val="000000"/>
                </a:solidFill>
                <a:latin typeface="Times New Roman"/>
                <a:ea typeface="Times New Roman"/>
              </a:rPr>
              <a:t>yuksalishining</a:t>
            </a:r>
            <a:r>
              <a:rPr lang="en-US" sz="3300" dirty="0" smtClean="0">
                <a:solidFill>
                  <a:srgbClr val="000000"/>
                </a:solidFill>
                <a:latin typeface="Times New Roman"/>
                <a:ea typeface="Times New Roman"/>
              </a:rPr>
              <a:t>  </a:t>
            </a:r>
            <a:r>
              <a:rPr lang="en-US" sz="3300" dirty="0" err="1">
                <a:solidFill>
                  <a:srgbClr val="000000"/>
                </a:solidFill>
                <a:latin typeface="Times New Roman"/>
                <a:ea typeface="Times New Roman"/>
              </a:rPr>
              <a:t>cho’qqilaridir</a:t>
            </a:r>
            <a:r>
              <a:rPr lang="en-US" sz="3300" dirty="0">
                <a:solidFill>
                  <a:srgbClr val="000000"/>
                </a:solidFill>
                <a:latin typeface="Times New Roman"/>
                <a:ea typeface="Times New Roman"/>
              </a:rPr>
              <a:t>. </a:t>
            </a:r>
            <a:r>
              <a:rPr lang="en-US" sz="3300" dirty="0" err="1" smtClean="0">
                <a:solidFill>
                  <a:srgbClr val="000000"/>
                </a:solidFill>
                <a:latin typeface="Times New Roman"/>
                <a:ea typeface="Times New Roman"/>
              </a:rPr>
              <a:t>Hattoki</a:t>
            </a:r>
            <a:r>
              <a:rPr lang="en-US" sz="3300" dirty="0">
                <a:solidFill>
                  <a:srgbClr val="000000"/>
                </a:solidFill>
                <a:latin typeface="Times New Roman"/>
                <a:ea typeface="Times New Roman"/>
              </a:rPr>
              <a:t>,  </a:t>
            </a:r>
            <a:r>
              <a:rPr lang="en-US" sz="3300" b="1" dirty="0" err="1">
                <a:solidFill>
                  <a:srgbClr val="000000"/>
                </a:solidFill>
                <a:latin typeface="Times New Roman"/>
                <a:ea typeface="Times New Roman"/>
              </a:rPr>
              <a:t>arab</a:t>
            </a:r>
            <a:r>
              <a:rPr lang="en-US" sz="3300" b="1" dirty="0">
                <a:solidFill>
                  <a:srgbClr val="000000"/>
                </a:solidFill>
                <a:latin typeface="Times New Roman"/>
                <a:ea typeface="Times New Roman"/>
              </a:rPr>
              <a:t>  </a:t>
            </a:r>
            <a:r>
              <a:rPr lang="en-US" sz="3300" b="1" dirty="0" err="1">
                <a:solidFill>
                  <a:srgbClr val="000000"/>
                </a:solidFill>
                <a:latin typeface="Times New Roman"/>
                <a:ea typeface="Times New Roman"/>
              </a:rPr>
              <a:t>xalifasi</a:t>
            </a:r>
            <a:r>
              <a:rPr lang="en-US" sz="3300" b="1" dirty="0">
                <a:solidFill>
                  <a:srgbClr val="000000"/>
                </a:solidFill>
                <a:latin typeface="Times New Roman"/>
                <a:ea typeface="Times New Roman"/>
              </a:rPr>
              <a:t>  </a:t>
            </a:r>
            <a:r>
              <a:rPr lang="en-US" sz="3300" b="1" dirty="0" err="1">
                <a:solidFill>
                  <a:srgbClr val="0000FF"/>
                </a:solidFill>
                <a:latin typeface="Times New Roman"/>
                <a:ea typeface="Times New Roman"/>
              </a:rPr>
              <a:t>Ma’mun</a:t>
            </a:r>
            <a:r>
              <a:rPr lang="en-US" sz="3300" b="1" dirty="0">
                <a:solidFill>
                  <a:srgbClr val="000000"/>
                </a:solidFill>
                <a:latin typeface="Times New Roman"/>
                <a:ea typeface="Times New Roman"/>
              </a:rPr>
              <a:t>  </a:t>
            </a:r>
            <a:r>
              <a:rPr lang="en-US" sz="3300" dirty="0" err="1">
                <a:solidFill>
                  <a:srgbClr val="000000"/>
                </a:solidFill>
                <a:latin typeface="Times New Roman"/>
                <a:ea typeface="Times New Roman"/>
              </a:rPr>
              <a:t>O’rta</a:t>
            </a:r>
            <a:r>
              <a:rPr lang="en-US" sz="3300" dirty="0">
                <a:solidFill>
                  <a:srgbClr val="000000"/>
                </a:solidFill>
                <a:latin typeface="Times New Roman"/>
                <a:ea typeface="Times New Roman"/>
              </a:rPr>
              <a:t>  </a:t>
            </a:r>
            <a:r>
              <a:rPr lang="en-US" sz="3300" dirty="0" err="1">
                <a:solidFill>
                  <a:srgbClr val="000000"/>
                </a:solidFill>
                <a:latin typeface="Times New Roman"/>
                <a:ea typeface="Times New Roman"/>
              </a:rPr>
              <a:t>Osiyo</a:t>
            </a:r>
            <a:r>
              <a:rPr lang="en-US" sz="3300" dirty="0">
                <a:solidFill>
                  <a:srgbClr val="000000"/>
                </a:solidFill>
                <a:latin typeface="Times New Roman"/>
                <a:ea typeface="Times New Roman"/>
              </a:rPr>
              <a:t> </a:t>
            </a:r>
            <a:r>
              <a:rPr lang="en-US" sz="3300" dirty="0" err="1" smtClean="0">
                <a:solidFill>
                  <a:srgbClr val="000000"/>
                </a:solidFill>
                <a:latin typeface="Times New Roman"/>
                <a:ea typeface="Times New Roman"/>
              </a:rPr>
              <a:t>olimlarini</a:t>
            </a:r>
            <a:r>
              <a:rPr lang="en-US" sz="3300" dirty="0" smtClean="0">
                <a:solidFill>
                  <a:srgbClr val="000000"/>
                </a:solidFill>
                <a:latin typeface="Times New Roman"/>
                <a:ea typeface="Times New Roman"/>
              </a:rPr>
              <a:t>  </a:t>
            </a:r>
            <a:r>
              <a:rPr lang="en-US" sz="3300" dirty="0" err="1">
                <a:solidFill>
                  <a:srgbClr val="000000"/>
                </a:solidFill>
                <a:latin typeface="Times New Roman"/>
                <a:ea typeface="Times New Roman"/>
              </a:rPr>
              <a:t>xalifalikning</a:t>
            </a:r>
            <a:r>
              <a:rPr lang="en-US" sz="3300" dirty="0">
                <a:solidFill>
                  <a:srgbClr val="000000"/>
                </a:solidFill>
                <a:latin typeface="Times New Roman"/>
                <a:ea typeface="Times New Roman"/>
              </a:rPr>
              <a:t>  </a:t>
            </a:r>
            <a:r>
              <a:rPr lang="en-US" sz="3300" dirty="0" err="1">
                <a:solidFill>
                  <a:srgbClr val="000000"/>
                </a:solidFill>
                <a:latin typeface="Times New Roman"/>
                <a:ea typeface="Times New Roman"/>
              </a:rPr>
              <a:t>markaziga</a:t>
            </a:r>
            <a:r>
              <a:rPr lang="en-US" sz="3300" dirty="0">
                <a:solidFill>
                  <a:srgbClr val="000000"/>
                </a:solidFill>
                <a:latin typeface="Times New Roman"/>
                <a:ea typeface="Times New Roman"/>
              </a:rPr>
              <a:t>  </a:t>
            </a:r>
            <a:r>
              <a:rPr lang="en-US" sz="3300" dirty="0" err="1">
                <a:solidFill>
                  <a:srgbClr val="000000"/>
                </a:solidFill>
                <a:latin typeface="Times New Roman"/>
                <a:ea typeface="Times New Roman"/>
              </a:rPr>
              <a:t>olib</a:t>
            </a:r>
            <a:r>
              <a:rPr lang="en-US" sz="3300" dirty="0">
                <a:solidFill>
                  <a:srgbClr val="000000"/>
                </a:solidFill>
                <a:latin typeface="Times New Roman"/>
                <a:ea typeface="Times New Roman"/>
              </a:rPr>
              <a:t>  </a:t>
            </a:r>
            <a:r>
              <a:rPr lang="en-US" sz="3300" dirty="0" err="1">
                <a:solidFill>
                  <a:srgbClr val="000000"/>
                </a:solidFill>
                <a:latin typeface="Times New Roman"/>
                <a:ea typeface="Times New Roman"/>
              </a:rPr>
              <a:t>ketgani</a:t>
            </a:r>
            <a:r>
              <a:rPr lang="en-US" sz="3300" dirty="0">
                <a:solidFill>
                  <a:srgbClr val="000000"/>
                </a:solidFill>
                <a:latin typeface="Times New Roman"/>
                <a:ea typeface="Times New Roman"/>
              </a:rPr>
              <a:t>  </a:t>
            </a:r>
            <a:r>
              <a:rPr lang="en-US" sz="3300" dirty="0" err="1">
                <a:solidFill>
                  <a:srgbClr val="000000"/>
                </a:solidFill>
                <a:latin typeface="Times New Roman"/>
                <a:ea typeface="Times New Roman"/>
              </a:rPr>
              <a:t>va</a:t>
            </a:r>
            <a:r>
              <a:rPr lang="en-US" sz="3300" dirty="0">
                <a:solidFill>
                  <a:srgbClr val="000000"/>
                </a:solidFill>
                <a:latin typeface="Times New Roman"/>
                <a:ea typeface="Times New Roman"/>
              </a:rPr>
              <a:t>  </a:t>
            </a:r>
            <a:r>
              <a:rPr lang="en-US" sz="3300" dirty="0" err="1">
                <a:solidFill>
                  <a:srgbClr val="000000"/>
                </a:solidFill>
                <a:latin typeface="Times New Roman"/>
                <a:ea typeface="Times New Roman"/>
              </a:rPr>
              <a:t>ular</a:t>
            </a:r>
            <a:r>
              <a:rPr lang="en-US" sz="3300" dirty="0">
                <a:solidFill>
                  <a:srgbClr val="000000"/>
                </a:solidFill>
                <a:latin typeface="Times New Roman"/>
                <a:ea typeface="Times New Roman"/>
              </a:rPr>
              <a:t>  </a:t>
            </a:r>
            <a:r>
              <a:rPr lang="en-US" sz="3300" b="1" i="1" dirty="0" err="1">
                <a:solidFill>
                  <a:srgbClr val="0000FF"/>
                </a:solidFill>
                <a:latin typeface="Times New Roman"/>
                <a:ea typeface="Times New Roman"/>
              </a:rPr>
              <a:t>Bog’dod</a:t>
            </a:r>
            <a:r>
              <a:rPr lang="en-US" sz="3300" b="1" i="1" dirty="0">
                <a:solidFill>
                  <a:srgbClr val="0000FF"/>
                </a:solidFill>
                <a:latin typeface="Times New Roman"/>
                <a:ea typeface="Times New Roman"/>
              </a:rPr>
              <a:t> </a:t>
            </a:r>
            <a:r>
              <a:rPr lang="en-US" sz="3300" b="1" i="1" dirty="0" err="1" smtClean="0">
                <a:solidFill>
                  <a:srgbClr val="0000FF"/>
                </a:solidFill>
                <a:latin typeface="Times New Roman"/>
                <a:ea typeface="Times New Roman"/>
              </a:rPr>
              <a:t>akademiyasining</a:t>
            </a:r>
            <a:r>
              <a:rPr lang="en-US" sz="3300" b="1" i="1" dirty="0" smtClean="0">
                <a:solidFill>
                  <a:srgbClr val="0000FF"/>
                </a:solidFill>
                <a:latin typeface="Times New Roman"/>
                <a:ea typeface="Times New Roman"/>
              </a:rPr>
              <a:t> </a:t>
            </a:r>
            <a:r>
              <a:rPr lang="en-US" sz="3300" b="1" i="1" dirty="0" err="1">
                <a:solidFill>
                  <a:srgbClr val="0000FF"/>
                </a:solidFill>
                <a:latin typeface="Times New Roman"/>
                <a:ea typeface="Times New Roman"/>
              </a:rPr>
              <a:t>ko’rki</a:t>
            </a:r>
            <a:r>
              <a:rPr lang="en-US" sz="3300" b="1" i="1" dirty="0">
                <a:solidFill>
                  <a:srgbClr val="0000FF"/>
                </a:solidFill>
                <a:latin typeface="Times New Roman"/>
                <a:ea typeface="Times New Roman"/>
              </a:rPr>
              <a:t> </a:t>
            </a:r>
            <a:r>
              <a:rPr lang="en-US" sz="3300" dirty="0" err="1">
                <a:solidFill>
                  <a:srgbClr val="000000"/>
                </a:solidFill>
                <a:latin typeface="Times New Roman"/>
                <a:ea typeface="Times New Roman"/>
              </a:rPr>
              <a:t>bo’lib</a:t>
            </a:r>
            <a:r>
              <a:rPr lang="en-US" sz="3300" dirty="0">
                <a:solidFill>
                  <a:srgbClr val="000000"/>
                </a:solidFill>
                <a:latin typeface="Times New Roman"/>
                <a:ea typeface="Times New Roman"/>
              </a:rPr>
              <a:t>, </a:t>
            </a:r>
            <a:r>
              <a:rPr lang="en-US" sz="3300" dirty="0" err="1">
                <a:solidFill>
                  <a:srgbClr val="000000"/>
                </a:solidFill>
                <a:latin typeface="Times New Roman"/>
                <a:ea typeface="Times New Roman"/>
              </a:rPr>
              <a:t>ilm</a:t>
            </a:r>
            <a:r>
              <a:rPr lang="en-US" sz="3300" dirty="0">
                <a:solidFill>
                  <a:srgbClr val="000000"/>
                </a:solidFill>
                <a:latin typeface="Times New Roman"/>
                <a:ea typeface="Times New Roman"/>
              </a:rPr>
              <a:t> </a:t>
            </a:r>
            <a:r>
              <a:rPr lang="en-US" sz="3300" dirty="0" err="1">
                <a:solidFill>
                  <a:srgbClr val="000000"/>
                </a:solidFill>
                <a:latin typeface="Times New Roman"/>
                <a:ea typeface="Times New Roman"/>
              </a:rPr>
              <a:t>uchun</a:t>
            </a:r>
            <a:r>
              <a:rPr lang="en-US" sz="3300" dirty="0">
                <a:solidFill>
                  <a:srgbClr val="000000"/>
                </a:solidFill>
                <a:latin typeface="Times New Roman"/>
                <a:ea typeface="Times New Roman"/>
              </a:rPr>
              <a:t> </a:t>
            </a:r>
            <a:r>
              <a:rPr lang="en-US" sz="3300" dirty="0" err="1">
                <a:solidFill>
                  <a:srgbClr val="000000"/>
                </a:solidFill>
                <a:latin typeface="Times New Roman"/>
                <a:ea typeface="Times New Roman"/>
              </a:rPr>
              <a:t>xizmat</a:t>
            </a:r>
            <a:r>
              <a:rPr lang="en-US" sz="3300" dirty="0">
                <a:solidFill>
                  <a:srgbClr val="000000"/>
                </a:solidFill>
                <a:latin typeface="Times New Roman"/>
                <a:ea typeface="Times New Roman"/>
              </a:rPr>
              <a:t> </a:t>
            </a:r>
            <a:r>
              <a:rPr lang="en-US" sz="3300" dirty="0" err="1">
                <a:solidFill>
                  <a:srgbClr val="000000"/>
                </a:solidFill>
                <a:latin typeface="Times New Roman"/>
                <a:ea typeface="Times New Roman"/>
              </a:rPr>
              <a:t>qilganliklari</a:t>
            </a:r>
            <a:r>
              <a:rPr lang="en-US" sz="3300" dirty="0">
                <a:solidFill>
                  <a:srgbClr val="000000"/>
                </a:solidFill>
                <a:latin typeface="Times New Roman"/>
                <a:ea typeface="Times New Roman"/>
              </a:rPr>
              <a:t> </a:t>
            </a:r>
            <a:r>
              <a:rPr lang="en-US" sz="3300" dirty="0" err="1">
                <a:solidFill>
                  <a:srgbClr val="000000"/>
                </a:solidFill>
                <a:latin typeface="Times New Roman"/>
                <a:ea typeface="Times New Roman"/>
              </a:rPr>
              <a:t>tarixdan</a:t>
            </a:r>
            <a:r>
              <a:rPr lang="en-US" sz="3300" dirty="0">
                <a:solidFill>
                  <a:srgbClr val="000000"/>
                </a:solidFill>
                <a:latin typeface="Times New Roman"/>
                <a:ea typeface="Times New Roman"/>
              </a:rPr>
              <a:t> </a:t>
            </a:r>
            <a:r>
              <a:rPr lang="en-US" sz="3300" dirty="0" err="1">
                <a:solidFill>
                  <a:srgbClr val="000000"/>
                </a:solidFill>
                <a:latin typeface="Times New Roman"/>
                <a:ea typeface="Times New Roman"/>
              </a:rPr>
              <a:t>ma’lum</a:t>
            </a:r>
            <a:r>
              <a:rPr lang="en-US" sz="3300" dirty="0">
                <a:solidFill>
                  <a:srgbClr val="000000"/>
                </a:solidFill>
                <a:latin typeface="Times New Roman"/>
                <a:ea typeface="Times New Roman"/>
              </a:rPr>
              <a:t>. </a:t>
            </a:r>
            <a:r>
              <a:rPr lang="en-US" sz="3300" b="1" i="1" dirty="0" smtClean="0">
                <a:solidFill>
                  <a:srgbClr val="0000FF"/>
                </a:solidFill>
                <a:latin typeface="Times New Roman"/>
                <a:ea typeface="Times New Roman"/>
              </a:rPr>
              <a:t>Muhammad  </a:t>
            </a:r>
            <a:r>
              <a:rPr lang="en-US" sz="3300" b="1" i="1" dirty="0" err="1">
                <a:solidFill>
                  <a:srgbClr val="0000FF"/>
                </a:solidFill>
                <a:latin typeface="Times New Roman"/>
                <a:ea typeface="Times New Roman"/>
              </a:rPr>
              <a:t>Xorazmiy</a:t>
            </a:r>
            <a:r>
              <a:rPr lang="en-US" sz="3300" b="1" i="1" dirty="0">
                <a:solidFill>
                  <a:srgbClr val="0000FF"/>
                </a:solidFill>
                <a:latin typeface="Times New Roman"/>
                <a:ea typeface="Times New Roman"/>
              </a:rPr>
              <a:t>,  Ahmad  </a:t>
            </a:r>
            <a:r>
              <a:rPr lang="en-US" sz="3300" b="1" i="1" dirty="0" err="1">
                <a:solidFill>
                  <a:srgbClr val="0000FF"/>
                </a:solidFill>
                <a:latin typeface="Times New Roman"/>
                <a:ea typeface="Times New Roman"/>
              </a:rPr>
              <a:t>Farg’oniy</a:t>
            </a:r>
            <a:r>
              <a:rPr lang="en-US" sz="3300" b="1" i="1" dirty="0">
                <a:solidFill>
                  <a:srgbClr val="0000FF"/>
                </a:solidFill>
                <a:latin typeface="Times New Roman"/>
                <a:ea typeface="Times New Roman"/>
              </a:rPr>
              <a:t>,  </a:t>
            </a:r>
            <a:r>
              <a:rPr lang="en-US" sz="3300" b="1" i="1" dirty="0" err="1">
                <a:solidFill>
                  <a:srgbClr val="0000FF"/>
                </a:solidFill>
                <a:latin typeface="Times New Roman"/>
                <a:ea typeface="Times New Roman"/>
              </a:rPr>
              <a:t>Javhariy</a:t>
            </a:r>
            <a:r>
              <a:rPr lang="en-US" sz="3300" b="1" i="1" dirty="0">
                <a:solidFill>
                  <a:srgbClr val="0000FF"/>
                </a:solidFill>
                <a:latin typeface="Times New Roman"/>
                <a:ea typeface="Times New Roman"/>
              </a:rPr>
              <a:t>,  </a:t>
            </a:r>
            <a:r>
              <a:rPr lang="en-US" sz="3300" b="1" i="1" dirty="0" err="1">
                <a:solidFill>
                  <a:srgbClr val="0000FF"/>
                </a:solidFill>
                <a:latin typeface="Times New Roman"/>
                <a:ea typeface="Times New Roman"/>
              </a:rPr>
              <a:t>Ibn</a:t>
            </a:r>
            <a:r>
              <a:rPr lang="en-US" sz="3300" b="1" i="1" dirty="0">
                <a:solidFill>
                  <a:srgbClr val="0000FF"/>
                </a:solidFill>
                <a:latin typeface="Times New Roman"/>
                <a:ea typeface="Times New Roman"/>
              </a:rPr>
              <a:t>  Mansur  </a:t>
            </a:r>
            <a:r>
              <a:rPr lang="en-US" sz="3300" b="1" i="1" dirty="0" err="1">
                <a:solidFill>
                  <a:srgbClr val="0000FF"/>
                </a:solidFill>
                <a:latin typeface="Times New Roman"/>
                <a:ea typeface="Times New Roman"/>
              </a:rPr>
              <a:t>Marvarudiy</a:t>
            </a:r>
            <a:r>
              <a:rPr lang="en-US" sz="3300" b="1" i="1" dirty="0">
                <a:solidFill>
                  <a:srgbClr val="0000FF"/>
                </a:solidFill>
                <a:latin typeface="Times New Roman"/>
                <a:ea typeface="Times New Roman"/>
              </a:rPr>
              <a:t> </a:t>
            </a:r>
            <a:r>
              <a:rPr lang="en-US" sz="3300" dirty="0" err="1" smtClean="0">
                <a:solidFill>
                  <a:srgbClr val="000000"/>
                </a:solidFill>
                <a:latin typeface="Times New Roman"/>
                <a:ea typeface="Times New Roman"/>
              </a:rPr>
              <a:t>kabi</a:t>
            </a:r>
            <a:r>
              <a:rPr lang="en-US" sz="3300" dirty="0" smtClean="0">
                <a:solidFill>
                  <a:srgbClr val="000000"/>
                </a:solidFill>
                <a:latin typeface="Times New Roman"/>
                <a:ea typeface="Times New Roman"/>
              </a:rPr>
              <a:t> </a:t>
            </a:r>
            <a:r>
              <a:rPr lang="en-US" sz="3300" dirty="0" err="1">
                <a:solidFill>
                  <a:srgbClr val="000000"/>
                </a:solidFill>
                <a:latin typeface="Times New Roman"/>
                <a:ea typeface="Times New Roman"/>
              </a:rPr>
              <a:t>olimlar</a:t>
            </a:r>
            <a:r>
              <a:rPr lang="en-US" sz="3300" dirty="0">
                <a:solidFill>
                  <a:srgbClr val="000000"/>
                </a:solidFill>
                <a:latin typeface="Times New Roman"/>
                <a:ea typeface="Times New Roman"/>
              </a:rPr>
              <a:t> </a:t>
            </a:r>
            <a:r>
              <a:rPr lang="en-US" sz="3300" dirty="0" err="1">
                <a:solidFill>
                  <a:srgbClr val="000000"/>
                </a:solidFill>
                <a:latin typeface="Times New Roman"/>
                <a:ea typeface="Times New Roman"/>
              </a:rPr>
              <a:t>shular</a:t>
            </a:r>
            <a:r>
              <a:rPr lang="en-US" sz="3300" dirty="0">
                <a:solidFill>
                  <a:srgbClr val="000000"/>
                </a:solidFill>
                <a:latin typeface="Times New Roman"/>
                <a:ea typeface="Times New Roman"/>
              </a:rPr>
              <a:t> </a:t>
            </a:r>
            <a:r>
              <a:rPr lang="en-US" sz="3300" dirty="0" err="1">
                <a:solidFill>
                  <a:srgbClr val="000000"/>
                </a:solidFill>
                <a:latin typeface="Times New Roman"/>
                <a:ea typeface="Times New Roman"/>
              </a:rPr>
              <a:t>jumlasidan</a:t>
            </a:r>
            <a:r>
              <a:rPr lang="en-US" sz="3300" dirty="0">
                <a:solidFill>
                  <a:srgbClr val="000000"/>
                </a:solidFill>
                <a:latin typeface="Times New Roman"/>
                <a:ea typeface="Times New Roman"/>
              </a:rPr>
              <a:t>.</a:t>
            </a:r>
            <a:endParaRPr lang="ru-RU" sz="3300" dirty="0"/>
          </a:p>
        </p:txBody>
      </p:sp>
    </p:spTree>
    <p:extLst>
      <p:ext uri="{BB962C8B-B14F-4D97-AF65-F5344CB8AC3E}">
        <p14:creationId xmlns:p14="http://schemas.microsoft.com/office/powerpoint/2010/main" val="38780931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Номер слайда 5"/>
          <p:cNvSpPr>
            <a:spLocks noGrp="1"/>
          </p:cNvSpPr>
          <p:nvPr>
            <p:ph type="sldNum" sz="quarter" idx="12"/>
          </p:nvPr>
        </p:nvSpPr>
        <p:spPr bwMode="auto">
          <a:ln>
            <a:miter lim="800000"/>
            <a:headEnd/>
            <a:tailEnd/>
          </a:ln>
        </p:spPr>
        <p:txBody>
          <a:bodyPr/>
          <a:lstStyle/>
          <a:p>
            <a:pPr>
              <a:defRPr/>
            </a:pPr>
            <a:fld id="{64957991-305F-4FF1-B529-AF01FA2EE548}" type="slidenum">
              <a:rPr lang="en-US">
                <a:latin typeface="Times New Roman" pitchFamily="18" charset="0"/>
                <a:cs typeface="Times New Roman" pitchFamily="18" charset="0"/>
              </a:rPr>
              <a:pPr>
                <a:defRPr/>
              </a:pPr>
              <a:t>2</a:t>
            </a:fld>
            <a:endParaRPr lang="en-US">
              <a:latin typeface="Times New Roman" pitchFamily="18" charset="0"/>
              <a:cs typeface="Times New Roman" pitchFamily="18" charset="0"/>
            </a:endParaRPr>
          </a:p>
        </p:txBody>
      </p:sp>
      <p:sp>
        <p:nvSpPr>
          <p:cNvPr id="7" name="Прямоугольник 6"/>
          <p:cNvSpPr/>
          <p:nvPr/>
        </p:nvSpPr>
        <p:spPr>
          <a:xfrm>
            <a:off x="251520" y="764704"/>
            <a:ext cx="8784976" cy="6093976"/>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fontAlgn="auto">
              <a:spcBef>
                <a:spcPts val="0"/>
              </a:spcBef>
              <a:spcAft>
                <a:spcPts val="0"/>
              </a:spcAft>
              <a:defRPr/>
            </a:pPr>
            <a:r>
              <a:rPr lang="en-US" sz="2600" b="1" spc="50" dirty="0">
                <a:ln w="11430"/>
                <a:solidFill>
                  <a:srgbClr val="0000FF"/>
                </a:solidFill>
                <a:latin typeface="Times New Roman" pitchFamily="18" charset="0"/>
                <a:cs typeface="Times New Roman" pitchFamily="18" charset="0"/>
              </a:rPr>
              <a:t>REJA:</a:t>
            </a:r>
          </a:p>
          <a:p>
            <a:pPr algn="just" fontAlgn="auto">
              <a:spcBef>
                <a:spcPts val="0"/>
              </a:spcBef>
              <a:spcAft>
                <a:spcPts val="0"/>
              </a:spcAft>
              <a:defRPr/>
            </a:pPr>
            <a:r>
              <a:rPr lang="en-US" sz="2600" b="1" spc="50" dirty="0">
                <a:ln w="11430"/>
                <a:solidFill>
                  <a:srgbClr val="0000FF"/>
                </a:solidFill>
                <a:latin typeface="Times New Roman" pitchFamily="18" charset="0"/>
                <a:cs typeface="Times New Roman" pitchFamily="18" charset="0"/>
              </a:rPr>
              <a:t>1.	</a:t>
            </a:r>
            <a:r>
              <a:rPr lang="en-US" sz="2600" b="1" spc="50" dirty="0">
                <a:ln w="11430"/>
                <a:solidFill>
                  <a:srgbClr val="0000FF"/>
                </a:solidFill>
                <a:latin typeface="Times New Roman" pitchFamily="18" charset="0"/>
                <a:cs typeface="Times New Roman" pitchFamily="18" charset="0"/>
              </a:rPr>
              <a:t>1.	</a:t>
            </a:r>
            <a:r>
              <a:rPr lang="en-US" sz="2600" b="1" spc="50" dirty="0" err="1">
                <a:ln w="11430"/>
                <a:solidFill>
                  <a:srgbClr val="0000FF"/>
                </a:solidFill>
                <a:latin typeface="Times New Roman" pitchFamily="18" charset="0"/>
                <a:cs typeface="Times New Roman" pitchFamily="18" charset="0"/>
              </a:rPr>
              <a:t>Renissans</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tushunchasi</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va</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uning</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mazmun</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mohiyati</a:t>
            </a:r>
            <a:r>
              <a:rPr lang="en-US" sz="2600" b="1" spc="50" dirty="0">
                <a:ln w="11430"/>
                <a:solidFill>
                  <a:srgbClr val="0000FF"/>
                </a:solidFill>
                <a:latin typeface="Times New Roman" pitchFamily="18" charset="0"/>
                <a:cs typeface="Times New Roman" pitchFamily="18" charset="0"/>
              </a:rPr>
              <a:t>. </a:t>
            </a:r>
          </a:p>
          <a:p>
            <a:pPr algn="just" fontAlgn="auto">
              <a:spcBef>
                <a:spcPts val="0"/>
              </a:spcBef>
              <a:spcAft>
                <a:spcPts val="0"/>
              </a:spcAft>
              <a:defRPr/>
            </a:pPr>
            <a:r>
              <a:rPr lang="en-US" sz="2600" b="1" spc="50" dirty="0">
                <a:ln w="11430"/>
                <a:solidFill>
                  <a:srgbClr val="0000FF"/>
                </a:solidFill>
                <a:latin typeface="Times New Roman" pitchFamily="18" charset="0"/>
                <a:cs typeface="Times New Roman" pitchFamily="18" charset="0"/>
              </a:rPr>
              <a:t>2.	</a:t>
            </a:r>
            <a:r>
              <a:rPr lang="en-US" sz="2600" b="1" spc="50" dirty="0" err="1">
                <a:ln w="11430"/>
                <a:solidFill>
                  <a:srgbClr val="0000FF"/>
                </a:solidFill>
                <a:latin typeface="Times New Roman" pitchFamily="18" charset="0"/>
                <a:cs typeface="Times New Roman" pitchFamily="18" charset="0"/>
              </a:rPr>
              <a:t>Moddiy</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va</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ma’naviy</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madaniyatning</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yuksalishini</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ta’minlagan</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shart-sharoitlar</a:t>
            </a:r>
            <a:r>
              <a:rPr lang="en-US" sz="2600" b="1" spc="50" dirty="0">
                <a:ln w="11430"/>
                <a:solidFill>
                  <a:srgbClr val="0000FF"/>
                </a:solidFill>
                <a:latin typeface="Times New Roman" pitchFamily="18" charset="0"/>
                <a:cs typeface="Times New Roman" pitchFamily="18" charset="0"/>
              </a:rPr>
              <a:t>. </a:t>
            </a:r>
          </a:p>
          <a:p>
            <a:pPr algn="just" fontAlgn="auto">
              <a:spcBef>
                <a:spcPts val="0"/>
              </a:spcBef>
              <a:spcAft>
                <a:spcPts val="0"/>
              </a:spcAft>
              <a:defRPr/>
            </a:pPr>
            <a:r>
              <a:rPr lang="en-US" sz="2600" b="1" spc="50" dirty="0">
                <a:ln w="11430"/>
                <a:solidFill>
                  <a:srgbClr val="0000FF"/>
                </a:solidFill>
                <a:latin typeface="Times New Roman" pitchFamily="18" charset="0"/>
                <a:cs typeface="Times New Roman" pitchFamily="18" charset="0"/>
              </a:rPr>
              <a:t>3.	</a:t>
            </a:r>
            <a:r>
              <a:rPr lang="en-US" sz="2600" b="1" spc="50" dirty="0" err="1">
                <a:ln w="11430"/>
                <a:solidFill>
                  <a:srgbClr val="0000FF"/>
                </a:solidFill>
                <a:latin typeface="Times New Roman" pitchFamily="18" charset="0"/>
                <a:cs typeface="Times New Roman" pitchFamily="18" charset="0"/>
              </a:rPr>
              <a:t>Buyuk</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Ipak</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yo’lining</a:t>
            </a:r>
            <a:r>
              <a:rPr lang="en-US" sz="2600" b="1" spc="50" dirty="0">
                <a:ln w="11430"/>
                <a:solidFill>
                  <a:srgbClr val="0000FF"/>
                </a:solidFill>
                <a:latin typeface="Times New Roman" pitchFamily="18" charset="0"/>
                <a:cs typeface="Times New Roman" pitchFamily="18" charset="0"/>
              </a:rPr>
              <a:t> fan </a:t>
            </a:r>
            <a:r>
              <a:rPr lang="en-US" sz="2600" b="1" spc="50" dirty="0" err="1">
                <a:ln w="11430"/>
                <a:solidFill>
                  <a:srgbClr val="0000FF"/>
                </a:solidFill>
                <a:latin typeface="Times New Roman" pitchFamily="18" charset="0"/>
                <a:cs typeface="Times New Roman" pitchFamily="18" charset="0"/>
              </a:rPr>
              <a:t>va</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madaniyat</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ravnaqidagi</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tutgan</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urni</a:t>
            </a:r>
            <a:r>
              <a:rPr lang="en-US" sz="2600" b="1" spc="50" dirty="0">
                <a:ln w="11430"/>
                <a:solidFill>
                  <a:srgbClr val="0000FF"/>
                </a:solidFill>
                <a:latin typeface="Times New Roman" pitchFamily="18" charset="0"/>
                <a:cs typeface="Times New Roman" pitchFamily="18" charset="0"/>
              </a:rPr>
              <a:t>.</a:t>
            </a:r>
          </a:p>
          <a:p>
            <a:pPr algn="just" fontAlgn="auto">
              <a:spcBef>
                <a:spcPts val="0"/>
              </a:spcBef>
              <a:spcAft>
                <a:spcPts val="0"/>
              </a:spcAft>
              <a:defRPr/>
            </a:pPr>
            <a:r>
              <a:rPr lang="en-US" sz="2600" b="1" spc="50" dirty="0">
                <a:ln w="11430"/>
                <a:solidFill>
                  <a:srgbClr val="0000FF"/>
                </a:solidFill>
                <a:latin typeface="Times New Roman" pitchFamily="18" charset="0"/>
                <a:cs typeface="Times New Roman" pitchFamily="18" charset="0"/>
              </a:rPr>
              <a:t>4.	</a:t>
            </a:r>
            <a:r>
              <a:rPr lang="en-US" sz="2600" b="1" spc="50" dirty="0" err="1">
                <a:ln w="11430"/>
                <a:solidFill>
                  <a:srgbClr val="0000FF"/>
                </a:solidFill>
                <a:latin typeface="Times New Roman" pitchFamily="18" charset="0"/>
                <a:cs typeface="Times New Roman" pitchFamily="18" charset="0"/>
              </a:rPr>
              <a:t>Xorazmdagi</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Ma’mun</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akademiyasi</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va</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uning</a:t>
            </a:r>
            <a:r>
              <a:rPr lang="en-US" sz="2600" b="1" spc="50" dirty="0">
                <a:ln w="11430"/>
                <a:solidFill>
                  <a:srgbClr val="0000FF"/>
                </a:solidFill>
                <a:latin typeface="Times New Roman" pitchFamily="18" charset="0"/>
                <a:cs typeface="Times New Roman" pitchFamily="18" charset="0"/>
              </a:rPr>
              <a:t> fan </a:t>
            </a:r>
            <a:r>
              <a:rPr lang="en-US" sz="2600" b="1" spc="50" dirty="0" err="1">
                <a:ln w="11430"/>
                <a:solidFill>
                  <a:srgbClr val="0000FF"/>
                </a:solidFill>
                <a:latin typeface="Times New Roman" pitchFamily="18" charset="0"/>
                <a:cs typeface="Times New Roman" pitchFamily="18" charset="0"/>
              </a:rPr>
              <a:t>rivojidagi</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ahamiyati</a:t>
            </a:r>
            <a:r>
              <a:rPr lang="en-US" sz="2600" b="1" spc="50" dirty="0">
                <a:ln w="11430"/>
                <a:solidFill>
                  <a:srgbClr val="0000FF"/>
                </a:solidFill>
                <a:latin typeface="Times New Roman" pitchFamily="18" charset="0"/>
                <a:cs typeface="Times New Roman" pitchFamily="18" charset="0"/>
              </a:rPr>
              <a:t>.</a:t>
            </a:r>
          </a:p>
          <a:p>
            <a:pPr algn="just" fontAlgn="auto">
              <a:spcBef>
                <a:spcPts val="0"/>
              </a:spcBef>
              <a:spcAft>
                <a:spcPts val="0"/>
              </a:spcAft>
              <a:defRPr/>
            </a:pPr>
            <a:r>
              <a:rPr lang="en-US" sz="2600" b="1" spc="50" dirty="0">
                <a:ln w="11430"/>
                <a:solidFill>
                  <a:srgbClr val="0000FF"/>
                </a:solidFill>
                <a:latin typeface="Times New Roman" pitchFamily="18" charset="0"/>
                <a:cs typeface="Times New Roman" pitchFamily="18" charset="0"/>
              </a:rPr>
              <a:t>5.	</a:t>
            </a:r>
            <a:r>
              <a:rPr lang="en-US" sz="2600" b="1" spc="50" dirty="0" err="1">
                <a:ln w="11430"/>
                <a:solidFill>
                  <a:srgbClr val="0000FF"/>
                </a:solidFill>
                <a:latin typeface="Times New Roman" pitchFamily="18" charset="0"/>
                <a:cs typeface="Times New Roman" pitchFamily="18" charset="0"/>
              </a:rPr>
              <a:t>Fanlarni</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tasniflash</a:t>
            </a:r>
            <a:endParaRPr lang="en-US" sz="2600" b="1" spc="50" dirty="0">
              <a:ln w="11430"/>
              <a:solidFill>
                <a:srgbClr val="0000FF"/>
              </a:solidFill>
              <a:latin typeface="Times New Roman" pitchFamily="18" charset="0"/>
              <a:cs typeface="Times New Roman" pitchFamily="18" charset="0"/>
            </a:endParaRPr>
          </a:p>
          <a:p>
            <a:pPr algn="just" fontAlgn="auto">
              <a:spcBef>
                <a:spcPts val="0"/>
              </a:spcBef>
              <a:spcAft>
                <a:spcPts val="0"/>
              </a:spcAft>
              <a:defRPr/>
            </a:pPr>
            <a:r>
              <a:rPr lang="en-US" sz="2600" b="1" spc="50" dirty="0">
                <a:ln w="11430"/>
                <a:solidFill>
                  <a:srgbClr val="0000FF"/>
                </a:solidFill>
                <a:latin typeface="Times New Roman" pitchFamily="18" charset="0"/>
                <a:cs typeface="Times New Roman" pitchFamily="18" charset="0"/>
              </a:rPr>
              <a:t>6.	</a:t>
            </a:r>
            <a:r>
              <a:rPr lang="en-US" sz="2600" b="1" spc="50" dirty="0" err="1">
                <a:ln w="11430"/>
                <a:solidFill>
                  <a:srgbClr val="0000FF"/>
                </a:solidFill>
                <a:latin typeface="Times New Roman" pitchFamily="18" charset="0"/>
                <a:cs typeface="Times New Roman" pitchFamily="18" charset="0"/>
              </a:rPr>
              <a:t>Muso</a:t>
            </a:r>
            <a:r>
              <a:rPr lang="en-US" sz="2600" b="1" spc="50" dirty="0">
                <a:ln w="11430"/>
                <a:solidFill>
                  <a:srgbClr val="0000FF"/>
                </a:solidFill>
                <a:latin typeface="Times New Roman" pitchFamily="18" charset="0"/>
                <a:cs typeface="Times New Roman" pitchFamily="18" charset="0"/>
              </a:rPr>
              <a:t> al-</a:t>
            </a:r>
            <a:r>
              <a:rPr lang="en-US" sz="2600" b="1" spc="50" dirty="0" err="1">
                <a:ln w="11430"/>
                <a:solidFill>
                  <a:srgbClr val="0000FF"/>
                </a:solidFill>
                <a:latin typeface="Times New Roman" pitchFamily="18" charset="0"/>
                <a:cs typeface="Times New Roman" pitchFamily="18" charset="0"/>
              </a:rPr>
              <a:t>Xorazmiy</a:t>
            </a:r>
            <a:r>
              <a:rPr lang="en-US" sz="2600" b="1" spc="50" dirty="0">
                <a:ln w="11430"/>
                <a:solidFill>
                  <a:srgbClr val="0000FF"/>
                </a:solidFill>
                <a:latin typeface="Times New Roman" pitchFamily="18" charset="0"/>
                <a:cs typeface="Times New Roman" pitchFamily="18" charset="0"/>
              </a:rPr>
              <a:t>, Ahmad al-</a:t>
            </a:r>
            <a:r>
              <a:rPr lang="en-US" sz="2600" b="1" spc="50" dirty="0" err="1">
                <a:ln w="11430"/>
                <a:solidFill>
                  <a:srgbClr val="0000FF"/>
                </a:solidFill>
                <a:latin typeface="Times New Roman" pitchFamily="18" charset="0"/>
                <a:cs typeface="Times New Roman" pitchFamily="18" charset="0"/>
              </a:rPr>
              <a:t>Farg’oniy</a:t>
            </a:r>
            <a:endParaRPr lang="en-US" sz="2600" b="1" spc="50" dirty="0">
              <a:ln w="11430"/>
              <a:solidFill>
                <a:srgbClr val="0000FF"/>
              </a:solidFill>
              <a:latin typeface="Times New Roman" pitchFamily="18" charset="0"/>
              <a:cs typeface="Times New Roman" pitchFamily="18" charset="0"/>
            </a:endParaRPr>
          </a:p>
          <a:p>
            <a:pPr algn="just" fontAlgn="auto">
              <a:spcBef>
                <a:spcPts val="0"/>
              </a:spcBef>
              <a:spcAft>
                <a:spcPts val="0"/>
              </a:spcAft>
              <a:defRPr/>
            </a:pPr>
            <a:r>
              <a:rPr lang="en-US" sz="2600" b="1" spc="50" dirty="0">
                <a:ln w="11430"/>
                <a:solidFill>
                  <a:srgbClr val="0000FF"/>
                </a:solidFill>
                <a:latin typeface="Times New Roman" pitchFamily="18" charset="0"/>
                <a:cs typeface="Times New Roman" pitchFamily="18" charset="0"/>
              </a:rPr>
              <a:t>7.	Abu Nasr </a:t>
            </a:r>
            <a:r>
              <a:rPr lang="en-US" sz="2600" b="1" spc="50" dirty="0" err="1">
                <a:ln w="11430"/>
                <a:solidFill>
                  <a:srgbClr val="0000FF"/>
                </a:solidFill>
                <a:latin typeface="Times New Roman" pitchFamily="18" charset="0"/>
                <a:cs typeface="Times New Roman" pitchFamily="18" charset="0"/>
              </a:rPr>
              <a:t>Farobiy</a:t>
            </a:r>
            <a:r>
              <a:rPr lang="en-US" sz="2600" b="1" spc="50" dirty="0">
                <a:ln w="11430"/>
                <a:solidFill>
                  <a:srgbClr val="0000FF"/>
                </a:solidFill>
                <a:latin typeface="Times New Roman" pitchFamily="18" charset="0"/>
                <a:cs typeface="Times New Roman" pitchFamily="18" charset="0"/>
              </a:rPr>
              <a:t>, Abu </a:t>
            </a:r>
            <a:r>
              <a:rPr lang="en-US" sz="2600" b="1" spc="50" dirty="0" err="1">
                <a:ln w="11430"/>
                <a:solidFill>
                  <a:srgbClr val="0000FF"/>
                </a:solidFill>
                <a:latin typeface="Times New Roman" pitchFamily="18" charset="0"/>
                <a:cs typeface="Times New Roman" pitchFamily="18" charset="0"/>
              </a:rPr>
              <a:t>Rayhon</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Beruniy</a:t>
            </a:r>
            <a:r>
              <a:rPr lang="en-US" sz="2600" b="1" spc="50" dirty="0">
                <a:ln w="11430"/>
                <a:solidFill>
                  <a:srgbClr val="0000FF"/>
                </a:solidFill>
                <a:latin typeface="Times New Roman" pitchFamily="18" charset="0"/>
                <a:cs typeface="Times New Roman" pitchFamily="18" charset="0"/>
              </a:rPr>
              <a:t>, Abu Ali </a:t>
            </a:r>
            <a:r>
              <a:rPr lang="en-US" sz="2600" b="1" spc="50" dirty="0" err="1">
                <a:ln w="11430"/>
                <a:solidFill>
                  <a:srgbClr val="0000FF"/>
                </a:solidFill>
                <a:latin typeface="Times New Roman" pitchFamily="18" charset="0"/>
                <a:cs typeface="Times New Roman" pitchFamily="18" charset="0"/>
              </a:rPr>
              <a:t>ibn</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Sinolarning</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faoliyati</a:t>
            </a:r>
            <a:r>
              <a:rPr lang="en-US" sz="2600" b="1" spc="50" dirty="0">
                <a:ln w="11430"/>
                <a:solidFill>
                  <a:srgbClr val="0000FF"/>
                </a:solidFill>
                <a:latin typeface="Times New Roman" pitchFamily="18" charset="0"/>
                <a:cs typeface="Times New Roman" pitchFamily="18" charset="0"/>
              </a:rPr>
              <a:t>.</a:t>
            </a:r>
          </a:p>
          <a:p>
            <a:pPr algn="just" fontAlgn="auto">
              <a:spcBef>
                <a:spcPts val="0"/>
              </a:spcBef>
              <a:spcAft>
                <a:spcPts val="0"/>
              </a:spcAft>
              <a:defRPr/>
            </a:pPr>
            <a:r>
              <a:rPr lang="en-US" sz="2600" b="1" spc="50" dirty="0">
                <a:ln w="11430"/>
                <a:solidFill>
                  <a:srgbClr val="0000FF"/>
                </a:solidFill>
                <a:latin typeface="Times New Roman" pitchFamily="18" charset="0"/>
                <a:cs typeface="Times New Roman" pitchFamily="18" charset="0"/>
              </a:rPr>
              <a:t>8.	</a:t>
            </a:r>
            <a:r>
              <a:rPr lang="en-US" sz="2600" b="1" spc="50" dirty="0" err="1">
                <a:ln w="11430"/>
                <a:solidFill>
                  <a:srgbClr val="0000FF"/>
                </a:solidFill>
                <a:latin typeface="Times New Roman" pitchFamily="18" charset="0"/>
                <a:cs typeface="Times New Roman" pitchFamily="18" charset="0"/>
              </a:rPr>
              <a:t>Qadimgi</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Yunon</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mutafakkirlarining</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asarlarining</a:t>
            </a:r>
            <a:r>
              <a:rPr lang="en-US" sz="2600" b="1" spc="50" dirty="0">
                <a:ln w="11430"/>
                <a:solidFill>
                  <a:srgbClr val="0000FF"/>
                </a:solidFill>
                <a:latin typeface="Times New Roman" pitchFamily="18" charset="0"/>
                <a:cs typeface="Times New Roman" pitchFamily="18" charset="0"/>
              </a:rPr>
              <a:t> </a:t>
            </a:r>
            <a:r>
              <a:rPr lang="en-US" sz="2600" b="1" spc="50" dirty="0" err="1">
                <a:ln w="11430"/>
                <a:solidFill>
                  <a:srgbClr val="0000FF"/>
                </a:solidFill>
                <a:latin typeface="Times New Roman" pitchFamily="18" charset="0"/>
                <a:cs typeface="Times New Roman" pitchFamily="18" charset="0"/>
              </a:rPr>
              <a:t>o’rganilishi</a:t>
            </a:r>
            <a:r>
              <a:rPr lang="en-US" sz="2600" b="1" spc="50" dirty="0">
                <a:ln w="11430"/>
                <a:solidFill>
                  <a:srgbClr val="0000FF"/>
                </a:solidFill>
                <a:latin typeface="Times New Roman" pitchFamily="18" charset="0"/>
                <a:cs typeface="Times New Roman" pitchFamily="18" charset="0"/>
              </a:rPr>
              <a:t>.</a:t>
            </a:r>
            <a:endParaRPr lang="en-US" sz="2600" b="1" spc="50" dirty="0">
              <a:ln w="11430"/>
              <a:solidFill>
                <a:srgbClr val="0000FF"/>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5632311"/>
          </a:xfrm>
          <a:prstGeom prst="rect">
            <a:avLst/>
          </a:prstGeom>
        </p:spPr>
        <p:txBody>
          <a:bodyPr wrap="square">
            <a:spAutoFit/>
          </a:bodyPr>
          <a:lstStyle/>
          <a:p>
            <a:pPr algn="just"/>
            <a:r>
              <a:rPr lang="en-US" sz="3600" dirty="0" smtClean="0">
                <a:solidFill>
                  <a:srgbClr val="000000"/>
                </a:solidFill>
                <a:latin typeface="Times New Roman"/>
                <a:ea typeface="Times New Roman"/>
              </a:rPr>
              <a:t>	</a:t>
            </a:r>
            <a:r>
              <a:rPr lang="en-US" sz="3600" dirty="0" err="1" smtClean="0">
                <a:solidFill>
                  <a:srgbClr val="000000"/>
                </a:solidFill>
                <a:latin typeface="Times New Roman"/>
                <a:ea typeface="Times New Roman"/>
              </a:rPr>
              <a:t>O’rta</a:t>
            </a:r>
            <a:r>
              <a:rPr lang="en-US" sz="3600" dirty="0" smtClean="0">
                <a:solidFill>
                  <a:srgbClr val="000000"/>
                </a:solidFill>
                <a:latin typeface="Times New Roman"/>
                <a:ea typeface="Times New Roman"/>
              </a:rPr>
              <a:t> </a:t>
            </a:r>
            <a:r>
              <a:rPr lang="en-US" sz="3600" dirty="0" err="1">
                <a:solidFill>
                  <a:srgbClr val="000000"/>
                </a:solidFill>
                <a:latin typeface="Times New Roman"/>
                <a:ea typeface="Times New Roman"/>
              </a:rPr>
              <a:t>Osiyoning</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buyuk</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o’g’lonlari</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nomi</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dunyo</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madaniyati</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sahifasida</a:t>
            </a:r>
            <a:r>
              <a:rPr lang="en-US" sz="3600" dirty="0">
                <a:solidFill>
                  <a:srgbClr val="000000"/>
                </a:solidFill>
                <a:latin typeface="Times New Roman"/>
                <a:ea typeface="Times New Roman"/>
              </a:rPr>
              <a:t> </a:t>
            </a:r>
            <a:r>
              <a:rPr lang="en-US" sz="3600" b="1" dirty="0" err="1">
                <a:solidFill>
                  <a:srgbClr val="000000"/>
                </a:solidFill>
                <a:latin typeface="Times New Roman"/>
                <a:ea typeface="Times New Roman"/>
              </a:rPr>
              <a:t>oltin</a:t>
            </a:r>
            <a:r>
              <a:rPr lang="en-US" sz="3600" b="1" dirty="0">
                <a:solidFill>
                  <a:srgbClr val="000000"/>
                </a:solidFill>
                <a:latin typeface="Times New Roman"/>
                <a:ea typeface="Times New Roman"/>
              </a:rPr>
              <a:t> </a:t>
            </a:r>
            <a:r>
              <a:rPr lang="en-US" sz="3600" b="1" dirty="0" err="1" smtClean="0">
                <a:solidFill>
                  <a:srgbClr val="000000"/>
                </a:solidFill>
                <a:latin typeface="Times New Roman"/>
                <a:ea typeface="Times New Roman"/>
              </a:rPr>
              <a:t>satrlar</a:t>
            </a:r>
            <a:r>
              <a:rPr lang="en-US" sz="3600" b="1" dirty="0" smtClean="0">
                <a:solidFill>
                  <a:srgbClr val="000000"/>
                </a:solidFill>
                <a:latin typeface="Times New Roman"/>
                <a:ea typeface="Times New Roman"/>
              </a:rPr>
              <a:t>  </a:t>
            </a:r>
            <a:r>
              <a:rPr lang="en-US" sz="3600" dirty="0" err="1">
                <a:solidFill>
                  <a:srgbClr val="000000"/>
                </a:solidFill>
                <a:latin typeface="Times New Roman"/>
                <a:ea typeface="Times New Roman"/>
              </a:rPr>
              <a:t>bilan</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yozib</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qoldirilgan</a:t>
            </a:r>
            <a:r>
              <a:rPr lang="en-US" sz="3600" dirty="0">
                <a:solidFill>
                  <a:srgbClr val="000000"/>
                </a:solidFill>
                <a:latin typeface="Times New Roman"/>
                <a:ea typeface="Times New Roman"/>
              </a:rPr>
              <a:t>.  </a:t>
            </a:r>
            <a:r>
              <a:rPr lang="en-US" sz="3600" b="1" dirty="0" err="1">
                <a:solidFill>
                  <a:srgbClr val="0000FF"/>
                </a:solidFill>
                <a:latin typeface="Times New Roman"/>
                <a:ea typeface="Times New Roman"/>
              </a:rPr>
              <a:t>Sotsial</a:t>
            </a:r>
            <a:r>
              <a:rPr lang="en-US" sz="3600" b="1" dirty="0">
                <a:solidFill>
                  <a:srgbClr val="0000FF"/>
                </a:solidFill>
                <a:latin typeface="Times New Roman"/>
                <a:ea typeface="Times New Roman"/>
              </a:rPr>
              <a:t>  </a:t>
            </a:r>
            <a:r>
              <a:rPr lang="en-US" sz="3600" b="1" dirty="0" err="1">
                <a:solidFill>
                  <a:srgbClr val="0000FF"/>
                </a:solidFill>
                <a:latin typeface="Times New Roman"/>
                <a:ea typeface="Times New Roman"/>
              </a:rPr>
              <a:t>utopiya</a:t>
            </a:r>
            <a:r>
              <a:rPr lang="en-US" sz="3600" b="1" dirty="0">
                <a:solidFill>
                  <a:srgbClr val="0000FF"/>
                </a:solidFill>
                <a:latin typeface="Times New Roman"/>
                <a:ea typeface="Times New Roman"/>
              </a:rPr>
              <a:t>  </a:t>
            </a:r>
            <a:r>
              <a:rPr lang="en-US" sz="3600" dirty="0" err="1">
                <a:solidFill>
                  <a:srgbClr val="000000"/>
                </a:solidFill>
                <a:latin typeface="Times New Roman"/>
                <a:ea typeface="Times New Roman"/>
              </a:rPr>
              <a:t>shu</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davrda</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shakllandi</a:t>
            </a:r>
            <a:r>
              <a:rPr lang="en-US" sz="3600" dirty="0">
                <a:solidFill>
                  <a:srgbClr val="000000"/>
                </a:solidFill>
                <a:latin typeface="Times New Roman"/>
                <a:ea typeface="Times New Roman"/>
              </a:rPr>
              <a:t>.  </a:t>
            </a:r>
            <a:r>
              <a:rPr lang="en-US" sz="3600" b="1" dirty="0" err="1">
                <a:solidFill>
                  <a:srgbClr val="0000FF"/>
                </a:solidFill>
                <a:latin typeface="Times New Roman"/>
                <a:ea typeface="Times New Roman"/>
              </a:rPr>
              <a:t>Forobiy</a:t>
            </a:r>
            <a:r>
              <a:rPr lang="en-US" sz="3600" dirty="0">
                <a:solidFill>
                  <a:srgbClr val="000000"/>
                </a:solidFill>
                <a:latin typeface="Times New Roman"/>
                <a:ea typeface="Times New Roman"/>
              </a:rPr>
              <a:t> </a:t>
            </a:r>
            <a:r>
              <a:rPr lang="en-US" sz="3600" dirty="0" err="1" smtClean="0">
                <a:solidFill>
                  <a:srgbClr val="000000"/>
                </a:solidFill>
                <a:latin typeface="Times New Roman"/>
                <a:ea typeface="Times New Roman"/>
              </a:rPr>
              <a:t>asarlaridagi</a:t>
            </a:r>
            <a:r>
              <a:rPr lang="en-US" sz="3600" dirty="0" smtClean="0">
                <a:solidFill>
                  <a:srgbClr val="000000"/>
                </a:solidFill>
                <a:latin typeface="Times New Roman"/>
                <a:ea typeface="Times New Roman"/>
              </a:rPr>
              <a:t> </a:t>
            </a:r>
            <a:r>
              <a:rPr lang="en-US" sz="3600" b="1" i="1" dirty="0" err="1">
                <a:solidFill>
                  <a:srgbClr val="0000FF"/>
                </a:solidFill>
                <a:latin typeface="Times New Roman"/>
                <a:ea typeface="Times New Roman"/>
              </a:rPr>
              <a:t>yetuk</a:t>
            </a:r>
            <a:r>
              <a:rPr lang="en-US" sz="3600" b="1" i="1" dirty="0">
                <a:solidFill>
                  <a:srgbClr val="0000FF"/>
                </a:solidFill>
                <a:latin typeface="Times New Roman"/>
                <a:ea typeface="Times New Roman"/>
              </a:rPr>
              <a:t>, </a:t>
            </a:r>
            <a:r>
              <a:rPr lang="en-US" sz="3600" b="1" i="1" dirty="0" err="1">
                <a:solidFill>
                  <a:srgbClr val="0000FF"/>
                </a:solidFill>
                <a:latin typeface="Times New Roman"/>
                <a:ea typeface="Times New Roman"/>
              </a:rPr>
              <a:t>yuksak</a:t>
            </a:r>
            <a:r>
              <a:rPr lang="en-US" sz="3600" b="1" i="1" dirty="0">
                <a:solidFill>
                  <a:srgbClr val="0000FF"/>
                </a:solidFill>
                <a:latin typeface="Times New Roman"/>
                <a:ea typeface="Times New Roman"/>
              </a:rPr>
              <a:t> </a:t>
            </a:r>
            <a:r>
              <a:rPr lang="en-US" sz="3600" b="1" i="1" dirty="0" err="1">
                <a:solidFill>
                  <a:srgbClr val="0000FF"/>
                </a:solidFill>
                <a:latin typeface="Times New Roman"/>
                <a:ea typeface="Times New Roman"/>
              </a:rPr>
              <a:t>jamoa</a:t>
            </a:r>
            <a:r>
              <a:rPr lang="en-US" sz="3600" b="1" i="1" dirty="0">
                <a:solidFill>
                  <a:srgbClr val="0000FF"/>
                </a:solidFill>
                <a:latin typeface="Times New Roman"/>
                <a:ea typeface="Times New Roman"/>
              </a:rPr>
              <a:t> </a:t>
            </a:r>
            <a:r>
              <a:rPr lang="en-US" sz="3600" b="1" i="1" dirty="0" err="1">
                <a:solidFill>
                  <a:srgbClr val="0000FF"/>
                </a:solidFill>
                <a:latin typeface="Times New Roman"/>
                <a:ea typeface="Times New Roman"/>
              </a:rPr>
              <a:t>va</a:t>
            </a:r>
            <a:r>
              <a:rPr lang="en-US" sz="3600" b="1" i="1" dirty="0">
                <a:solidFill>
                  <a:srgbClr val="0000FF"/>
                </a:solidFill>
                <a:latin typeface="Times New Roman"/>
                <a:ea typeface="Times New Roman"/>
              </a:rPr>
              <a:t> </a:t>
            </a:r>
            <a:r>
              <a:rPr lang="en-US" sz="3600" b="1" i="1" dirty="0" err="1">
                <a:solidFill>
                  <a:srgbClr val="0000FF"/>
                </a:solidFill>
                <a:latin typeface="Times New Roman"/>
                <a:ea typeface="Times New Roman"/>
              </a:rPr>
              <a:t>komil</a:t>
            </a:r>
            <a:r>
              <a:rPr lang="en-US" sz="3600" b="1" i="1" dirty="0">
                <a:solidFill>
                  <a:srgbClr val="0000FF"/>
                </a:solidFill>
                <a:latin typeface="Times New Roman"/>
                <a:ea typeface="Times New Roman"/>
              </a:rPr>
              <a:t> </a:t>
            </a:r>
            <a:r>
              <a:rPr lang="en-US" sz="3600" b="1" i="1" dirty="0" err="1">
                <a:solidFill>
                  <a:srgbClr val="0000FF"/>
                </a:solidFill>
                <a:latin typeface="Times New Roman"/>
                <a:ea typeface="Times New Roman"/>
              </a:rPr>
              <a:t>inson</a:t>
            </a:r>
            <a:r>
              <a:rPr lang="en-US" sz="3600" b="1" i="1" dirty="0">
                <a:solidFill>
                  <a:srgbClr val="0000FF"/>
                </a:solidFill>
                <a:latin typeface="Times New Roman"/>
                <a:ea typeface="Times New Roman"/>
              </a:rPr>
              <a:t> </a:t>
            </a:r>
            <a:r>
              <a:rPr lang="en-US" sz="3600" dirty="0" err="1">
                <a:solidFill>
                  <a:srgbClr val="000000"/>
                </a:solidFill>
                <a:latin typeface="Times New Roman"/>
                <a:ea typeface="Times New Roman"/>
              </a:rPr>
              <a:t>haqidagi</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fikr</a:t>
            </a:r>
            <a:r>
              <a:rPr lang="en-US" sz="3600" dirty="0">
                <a:solidFill>
                  <a:srgbClr val="000000"/>
                </a:solidFill>
                <a:latin typeface="Times New Roman"/>
                <a:ea typeface="Times New Roman"/>
              </a:rPr>
              <a:t>–</a:t>
            </a:r>
            <a:r>
              <a:rPr lang="en-US" sz="3600" dirty="0" err="1">
                <a:solidFill>
                  <a:srgbClr val="000000"/>
                </a:solidFill>
                <a:latin typeface="Times New Roman"/>
                <a:ea typeface="Times New Roman"/>
              </a:rPr>
              <a:t>xayollar</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shu</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davr</a:t>
            </a:r>
            <a:r>
              <a:rPr lang="en-US" sz="3600" dirty="0">
                <a:solidFill>
                  <a:srgbClr val="000000"/>
                </a:solidFill>
                <a:latin typeface="Times New Roman"/>
                <a:ea typeface="Times New Roman"/>
              </a:rPr>
              <a:t> </a:t>
            </a:r>
            <a:r>
              <a:rPr lang="en-US" sz="3600" dirty="0" err="1" smtClean="0">
                <a:solidFill>
                  <a:srgbClr val="000000"/>
                </a:solidFill>
                <a:latin typeface="Times New Roman"/>
                <a:ea typeface="Times New Roman"/>
              </a:rPr>
              <a:t>mahsulidir</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O’rta</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Osiyoda</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bu</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davrda</a:t>
            </a:r>
            <a:r>
              <a:rPr lang="en-US" sz="3600" dirty="0">
                <a:solidFill>
                  <a:srgbClr val="000000"/>
                </a:solidFill>
                <a:latin typeface="Times New Roman"/>
                <a:ea typeface="Times New Roman"/>
              </a:rPr>
              <a:t>  </a:t>
            </a:r>
            <a:r>
              <a:rPr lang="en-US" sz="3600" b="1" dirty="0" err="1">
                <a:solidFill>
                  <a:srgbClr val="000000"/>
                </a:solidFill>
                <a:latin typeface="Times New Roman"/>
                <a:ea typeface="Times New Roman"/>
              </a:rPr>
              <a:t>uch</a:t>
            </a:r>
            <a:r>
              <a:rPr lang="en-US" sz="3600" b="1" dirty="0">
                <a:solidFill>
                  <a:srgbClr val="000000"/>
                </a:solidFill>
                <a:latin typeface="Times New Roman"/>
                <a:ea typeface="Times New Roman"/>
              </a:rPr>
              <a:t>  </a:t>
            </a:r>
            <a:r>
              <a:rPr lang="en-US" sz="3600" b="1" dirty="0" err="1">
                <a:solidFill>
                  <a:srgbClr val="000000"/>
                </a:solidFill>
                <a:latin typeface="Times New Roman"/>
                <a:ea typeface="Times New Roman"/>
              </a:rPr>
              <a:t>tilda</a:t>
            </a:r>
            <a:r>
              <a:rPr lang="en-US" sz="3600" b="1" dirty="0">
                <a:solidFill>
                  <a:srgbClr val="000000"/>
                </a:solidFill>
                <a:latin typeface="Times New Roman"/>
                <a:ea typeface="Times New Roman"/>
              </a:rPr>
              <a:t>:  </a:t>
            </a:r>
            <a:r>
              <a:rPr lang="en-US" sz="3600" b="1" dirty="0" err="1">
                <a:solidFill>
                  <a:srgbClr val="0000FF"/>
                </a:solidFill>
                <a:latin typeface="Times New Roman"/>
                <a:ea typeface="Times New Roman"/>
              </a:rPr>
              <a:t>arab</a:t>
            </a:r>
            <a:r>
              <a:rPr lang="en-US" sz="3600" b="1" dirty="0">
                <a:solidFill>
                  <a:srgbClr val="0000FF"/>
                </a:solidFill>
                <a:latin typeface="Times New Roman"/>
                <a:ea typeface="Times New Roman"/>
              </a:rPr>
              <a:t>,  </a:t>
            </a:r>
            <a:r>
              <a:rPr lang="en-US" sz="3600" b="1" dirty="0" err="1">
                <a:solidFill>
                  <a:srgbClr val="0000FF"/>
                </a:solidFill>
                <a:latin typeface="Times New Roman"/>
                <a:ea typeface="Times New Roman"/>
              </a:rPr>
              <a:t>fors</a:t>
            </a:r>
            <a:r>
              <a:rPr lang="en-US" sz="3600" b="1" dirty="0">
                <a:solidFill>
                  <a:srgbClr val="0000FF"/>
                </a:solidFill>
                <a:latin typeface="Times New Roman"/>
                <a:ea typeface="Times New Roman"/>
              </a:rPr>
              <a:t>,  </a:t>
            </a:r>
            <a:r>
              <a:rPr lang="en-US" sz="3600" b="1" dirty="0" err="1">
                <a:solidFill>
                  <a:srgbClr val="0000FF"/>
                </a:solidFill>
                <a:latin typeface="Times New Roman"/>
                <a:ea typeface="Times New Roman"/>
              </a:rPr>
              <a:t>turkiy</a:t>
            </a:r>
            <a:r>
              <a:rPr lang="en-US" sz="3600" b="1" dirty="0">
                <a:solidFill>
                  <a:srgbClr val="0000FF"/>
                </a:solidFill>
                <a:latin typeface="Times New Roman"/>
                <a:ea typeface="Times New Roman"/>
              </a:rPr>
              <a:t>  </a:t>
            </a:r>
            <a:r>
              <a:rPr lang="en-US" sz="3600" dirty="0" err="1">
                <a:solidFill>
                  <a:srgbClr val="000000"/>
                </a:solidFill>
                <a:latin typeface="Times New Roman"/>
                <a:ea typeface="Times New Roman"/>
              </a:rPr>
              <a:t>tillarda</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ijod</a:t>
            </a:r>
            <a:r>
              <a:rPr lang="en-US" sz="3600" dirty="0">
                <a:solidFill>
                  <a:srgbClr val="000000"/>
                </a:solidFill>
                <a:latin typeface="Times New Roman"/>
                <a:ea typeface="Times New Roman"/>
              </a:rPr>
              <a:t> </a:t>
            </a:r>
            <a:r>
              <a:rPr lang="en-US" sz="3600" dirty="0" err="1" smtClean="0">
                <a:solidFill>
                  <a:srgbClr val="000000"/>
                </a:solidFill>
                <a:latin typeface="Times New Roman"/>
                <a:ea typeface="Times New Roman"/>
              </a:rPr>
              <a:t>etildi</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tafakkur</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mevalari</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yozuvlarga</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muhrlanib</a:t>
            </a:r>
            <a:r>
              <a:rPr lang="en-US" sz="3600" dirty="0">
                <a:solidFill>
                  <a:srgbClr val="000000"/>
                </a:solidFill>
                <a:latin typeface="Times New Roman"/>
                <a:ea typeface="Times New Roman"/>
              </a:rPr>
              <a:t>,  </a:t>
            </a:r>
            <a:r>
              <a:rPr lang="en-US" sz="3600" dirty="0" err="1" smtClean="0">
                <a:solidFill>
                  <a:srgbClr val="000000"/>
                </a:solidFill>
                <a:latin typeface="Times New Roman"/>
                <a:ea typeface="Times New Roman"/>
              </a:rPr>
              <a:t>Sharqning</a:t>
            </a:r>
            <a:r>
              <a:rPr lang="en-US" sz="3600" dirty="0" smtClean="0">
                <a:solidFill>
                  <a:srgbClr val="000000"/>
                </a:solidFill>
                <a:latin typeface="Times New Roman"/>
                <a:ea typeface="Times New Roman"/>
              </a:rPr>
              <a:t>  </a:t>
            </a:r>
            <a:r>
              <a:rPr lang="en-US" sz="3600" dirty="0" err="1">
                <a:solidFill>
                  <a:srgbClr val="000000"/>
                </a:solidFill>
                <a:latin typeface="Times New Roman"/>
                <a:ea typeface="Times New Roman"/>
              </a:rPr>
              <a:t>turli</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burchaklariga</a:t>
            </a:r>
            <a:r>
              <a:rPr lang="en-US" sz="3600" dirty="0">
                <a:solidFill>
                  <a:srgbClr val="000000"/>
                </a:solidFill>
                <a:latin typeface="Times New Roman"/>
                <a:ea typeface="Times New Roman"/>
              </a:rPr>
              <a:t> </a:t>
            </a:r>
            <a:r>
              <a:rPr lang="en-US" sz="3600" dirty="0" smtClean="0">
                <a:solidFill>
                  <a:srgbClr val="000000"/>
                </a:solidFill>
                <a:latin typeface="Times New Roman"/>
                <a:ea typeface="Times New Roman"/>
              </a:rPr>
              <a:t> </a:t>
            </a:r>
            <a:r>
              <a:rPr lang="en-US" sz="3600" dirty="0" err="1" smtClean="0">
                <a:solidFill>
                  <a:srgbClr val="000000"/>
                </a:solidFill>
                <a:latin typeface="Times New Roman"/>
                <a:ea typeface="Times New Roman"/>
              </a:rPr>
              <a:t>yetib</a:t>
            </a:r>
            <a:r>
              <a:rPr lang="en-US" sz="3600" dirty="0" smtClean="0">
                <a:solidFill>
                  <a:srgbClr val="000000"/>
                </a:solidFill>
                <a:latin typeface="Times New Roman"/>
                <a:ea typeface="Times New Roman"/>
              </a:rPr>
              <a:t> </a:t>
            </a:r>
            <a:r>
              <a:rPr lang="en-US" sz="3600" dirty="0" err="1">
                <a:solidFill>
                  <a:srgbClr val="000000"/>
                </a:solidFill>
                <a:latin typeface="Times New Roman"/>
                <a:ea typeface="Times New Roman"/>
              </a:rPr>
              <a:t>bordi</a:t>
            </a:r>
            <a:r>
              <a:rPr lang="en-US" sz="3600" dirty="0">
                <a:solidFill>
                  <a:srgbClr val="000000"/>
                </a:solidFill>
                <a:latin typeface="Times New Roman"/>
                <a:ea typeface="Times New Roman"/>
              </a:rPr>
              <a:t>.</a:t>
            </a:r>
            <a:endParaRPr lang="ru-RU" sz="3600" dirty="0"/>
          </a:p>
        </p:txBody>
      </p:sp>
    </p:spTree>
    <p:extLst>
      <p:ext uri="{BB962C8B-B14F-4D97-AF65-F5344CB8AC3E}">
        <p14:creationId xmlns:p14="http://schemas.microsoft.com/office/powerpoint/2010/main" val="14397355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5632311"/>
          </a:xfrm>
          <a:prstGeom prst="rect">
            <a:avLst/>
          </a:prstGeom>
        </p:spPr>
        <p:txBody>
          <a:bodyPr wrap="square">
            <a:spAutoFit/>
          </a:bodyPr>
          <a:lstStyle/>
          <a:p>
            <a:pPr algn="just"/>
            <a:r>
              <a:rPr lang="en-US" sz="3600" dirty="0">
                <a:solidFill>
                  <a:srgbClr val="000000"/>
                </a:solidFill>
                <a:latin typeface="Times New Roman"/>
                <a:ea typeface="Times New Roman"/>
              </a:rPr>
              <a:t> </a:t>
            </a:r>
            <a:r>
              <a:rPr lang="en-US" sz="3600" dirty="0" smtClean="0">
                <a:solidFill>
                  <a:srgbClr val="000000"/>
                </a:solidFill>
                <a:latin typeface="Times New Roman"/>
                <a:ea typeface="Times New Roman"/>
              </a:rPr>
              <a:t>	Bu </a:t>
            </a:r>
            <a:r>
              <a:rPr lang="en-US" sz="3600" dirty="0" err="1">
                <a:solidFill>
                  <a:srgbClr val="000000"/>
                </a:solidFill>
                <a:latin typeface="Times New Roman"/>
                <a:ea typeface="Times New Roman"/>
              </a:rPr>
              <a:t>davr</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madaniyati</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o’zining</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kuchli</a:t>
            </a:r>
            <a:r>
              <a:rPr lang="en-US" sz="3600" dirty="0">
                <a:solidFill>
                  <a:srgbClr val="000000"/>
                </a:solidFill>
                <a:latin typeface="Times New Roman"/>
                <a:ea typeface="Times New Roman"/>
              </a:rPr>
              <a:t> </a:t>
            </a:r>
            <a:r>
              <a:rPr lang="en-US" sz="3600" b="1" i="1" u="sng" dirty="0" err="1">
                <a:solidFill>
                  <a:srgbClr val="0000FF"/>
                </a:solidFill>
                <a:latin typeface="Times New Roman"/>
                <a:ea typeface="Times New Roman"/>
              </a:rPr>
              <a:t>gumanistik</a:t>
            </a:r>
            <a:r>
              <a:rPr lang="en-US" sz="3600" b="1" i="1" u="sng" dirty="0">
                <a:solidFill>
                  <a:srgbClr val="0000FF"/>
                </a:solidFill>
                <a:latin typeface="Times New Roman"/>
                <a:ea typeface="Times New Roman"/>
              </a:rPr>
              <a:t> </a:t>
            </a:r>
            <a:r>
              <a:rPr lang="en-US" sz="3600" b="1" i="1" u="sng" dirty="0" err="1">
                <a:solidFill>
                  <a:srgbClr val="0000FF"/>
                </a:solidFill>
                <a:latin typeface="Times New Roman"/>
                <a:ea typeface="Times New Roman"/>
              </a:rPr>
              <a:t>ruhi</a:t>
            </a:r>
            <a:r>
              <a:rPr lang="en-US" sz="3600" b="1" i="1" u="sng" dirty="0">
                <a:solidFill>
                  <a:srgbClr val="0000FF"/>
                </a:solidFill>
                <a:latin typeface="Times New Roman"/>
                <a:ea typeface="Times New Roman"/>
              </a:rPr>
              <a:t>, </a:t>
            </a:r>
            <a:r>
              <a:rPr lang="en-US" sz="3600" b="1" i="1" u="sng" dirty="0" err="1">
                <a:solidFill>
                  <a:srgbClr val="0000FF"/>
                </a:solidFill>
                <a:latin typeface="Times New Roman"/>
                <a:ea typeface="Times New Roman"/>
              </a:rPr>
              <a:t>insonparvarlik</a:t>
            </a:r>
            <a:r>
              <a:rPr lang="en-US" sz="3600" b="1" i="1" u="sng" dirty="0">
                <a:solidFill>
                  <a:srgbClr val="0000FF"/>
                </a:solidFill>
                <a:latin typeface="Times New Roman"/>
                <a:ea typeface="Times New Roman"/>
              </a:rPr>
              <a:t> </a:t>
            </a:r>
            <a:r>
              <a:rPr lang="en-US" sz="3600" b="1" i="1" u="sng" dirty="0" err="1">
                <a:solidFill>
                  <a:srgbClr val="0000FF"/>
                </a:solidFill>
                <a:latin typeface="Times New Roman"/>
                <a:ea typeface="Times New Roman"/>
              </a:rPr>
              <a:t>nafasi</a:t>
            </a:r>
            <a:r>
              <a:rPr lang="en-US" sz="3600" b="1" i="1" u="sng" dirty="0">
                <a:solidFill>
                  <a:srgbClr val="0000FF"/>
                </a:solidFill>
                <a:latin typeface="Times New Roman"/>
                <a:ea typeface="Times New Roman"/>
              </a:rPr>
              <a:t>, </a:t>
            </a:r>
            <a:r>
              <a:rPr lang="en-US" sz="3600" b="1" i="1" u="sng" dirty="0" err="1" smtClean="0">
                <a:solidFill>
                  <a:srgbClr val="0000FF"/>
                </a:solidFill>
                <a:latin typeface="Times New Roman"/>
                <a:ea typeface="Times New Roman"/>
              </a:rPr>
              <a:t>odamlarni</a:t>
            </a:r>
            <a:r>
              <a:rPr lang="en-US" sz="3600" b="1" i="1" u="sng" dirty="0" smtClean="0">
                <a:solidFill>
                  <a:srgbClr val="0000FF"/>
                </a:solidFill>
                <a:latin typeface="Times New Roman"/>
                <a:ea typeface="Times New Roman"/>
              </a:rPr>
              <a:t>  </a:t>
            </a:r>
            <a:r>
              <a:rPr lang="en-US" sz="3600" b="1" i="1" u="sng" dirty="0" err="1">
                <a:solidFill>
                  <a:srgbClr val="0000FF"/>
                </a:solidFill>
                <a:latin typeface="Times New Roman"/>
                <a:ea typeface="Times New Roman"/>
              </a:rPr>
              <a:t>o’zaro</a:t>
            </a:r>
            <a:r>
              <a:rPr lang="en-US" sz="3600" b="1" i="1" u="sng" dirty="0">
                <a:solidFill>
                  <a:srgbClr val="0000FF"/>
                </a:solidFill>
                <a:latin typeface="Times New Roman"/>
                <a:ea typeface="Times New Roman"/>
              </a:rPr>
              <a:t>  </a:t>
            </a:r>
            <a:r>
              <a:rPr lang="en-US" sz="3600" b="1" i="1" u="sng" dirty="0" err="1">
                <a:solidFill>
                  <a:srgbClr val="0000FF"/>
                </a:solidFill>
                <a:latin typeface="Times New Roman"/>
                <a:ea typeface="Times New Roman"/>
              </a:rPr>
              <a:t>do’stlikka</a:t>
            </a:r>
            <a:r>
              <a:rPr lang="en-US" sz="3600" b="1" i="1" u="sng" dirty="0">
                <a:solidFill>
                  <a:srgbClr val="0000FF"/>
                </a:solidFill>
                <a:latin typeface="Times New Roman"/>
                <a:ea typeface="Times New Roman"/>
              </a:rPr>
              <a:t>  </a:t>
            </a:r>
            <a:r>
              <a:rPr lang="en-US" sz="3600" b="1" i="1" u="sng" dirty="0" err="1">
                <a:solidFill>
                  <a:srgbClr val="0000FF"/>
                </a:solidFill>
                <a:latin typeface="Times New Roman"/>
                <a:ea typeface="Times New Roman"/>
              </a:rPr>
              <a:t>chaqirish</a:t>
            </a:r>
            <a:r>
              <a:rPr lang="en-US" sz="3600" b="1" i="1" u="sng" dirty="0">
                <a:solidFill>
                  <a:srgbClr val="0000FF"/>
                </a:solidFill>
                <a:latin typeface="Times New Roman"/>
                <a:ea typeface="Times New Roman"/>
              </a:rPr>
              <a:t>,  </a:t>
            </a:r>
            <a:r>
              <a:rPr lang="en-US" sz="3600" b="1" i="1" u="sng" dirty="0" err="1">
                <a:solidFill>
                  <a:srgbClr val="0000FF"/>
                </a:solidFill>
                <a:latin typeface="Times New Roman"/>
                <a:ea typeface="Times New Roman"/>
              </a:rPr>
              <a:t>aqlni</a:t>
            </a:r>
            <a:r>
              <a:rPr lang="en-US" sz="3600" b="1" i="1" u="sng" dirty="0">
                <a:solidFill>
                  <a:srgbClr val="0000FF"/>
                </a:solidFill>
                <a:latin typeface="Times New Roman"/>
                <a:ea typeface="Times New Roman"/>
              </a:rPr>
              <a:t>  </a:t>
            </a:r>
            <a:r>
              <a:rPr lang="en-US" sz="3600" b="1" i="1" u="sng" dirty="0" err="1">
                <a:solidFill>
                  <a:srgbClr val="0000FF"/>
                </a:solidFill>
                <a:latin typeface="Times New Roman"/>
                <a:ea typeface="Times New Roman"/>
              </a:rPr>
              <a:t>e’zozlashi</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bilan</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umuminsoniy</a:t>
            </a:r>
            <a:r>
              <a:rPr lang="en-US" sz="3600" dirty="0">
                <a:solidFill>
                  <a:srgbClr val="000000"/>
                </a:solidFill>
                <a:latin typeface="Times New Roman"/>
                <a:ea typeface="Times New Roman"/>
              </a:rPr>
              <a:t> </a:t>
            </a:r>
            <a:r>
              <a:rPr lang="en-US" sz="3600" dirty="0" err="1" smtClean="0">
                <a:solidFill>
                  <a:srgbClr val="000000"/>
                </a:solidFill>
                <a:latin typeface="Times New Roman"/>
                <a:ea typeface="Times New Roman"/>
              </a:rPr>
              <a:t>qadriyatlarni</a:t>
            </a:r>
            <a:r>
              <a:rPr lang="en-US" sz="3600" dirty="0" smtClean="0">
                <a:solidFill>
                  <a:srgbClr val="000000"/>
                </a:solidFill>
                <a:latin typeface="Times New Roman"/>
                <a:ea typeface="Times New Roman"/>
              </a:rPr>
              <a:t>  </a:t>
            </a:r>
            <a:r>
              <a:rPr lang="en-US" sz="3600" dirty="0" err="1">
                <a:solidFill>
                  <a:srgbClr val="000000"/>
                </a:solidFill>
                <a:latin typeface="Times New Roman"/>
                <a:ea typeface="Times New Roman"/>
              </a:rPr>
              <a:t>yuksaklikka</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ko’tardi</a:t>
            </a:r>
            <a:r>
              <a:rPr lang="en-US" sz="3600" dirty="0">
                <a:solidFill>
                  <a:srgbClr val="000000"/>
                </a:solidFill>
                <a:latin typeface="Times New Roman"/>
                <a:ea typeface="Times New Roman"/>
              </a:rPr>
              <a:t>. </a:t>
            </a:r>
            <a:r>
              <a:rPr lang="en-US" sz="3600" b="1" i="1" dirty="0" err="1">
                <a:solidFill>
                  <a:srgbClr val="000000"/>
                </a:solidFill>
                <a:latin typeface="Times New Roman"/>
                <a:ea typeface="Times New Roman"/>
              </a:rPr>
              <a:t>O’rta</a:t>
            </a:r>
            <a:r>
              <a:rPr lang="en-US" sz="3600" b="1" i="1" dirty="0">
                <a:solidFill>
                  <a:srgbClr val="000000"/>
                </a:solidFill>
                <a:latin typeface="Times New Roman"/>
                <a:ea typeface="Times New Roman"/>
              </a:rPr>
              <a:t> </a:t>
            </a:r>
            <a:r>
              <a:rPr lang="en-US" sz="3600" b="1" i="1" dirty="0" err="1">
                <a:solidFill>
                  <a:srgbClr val="000000"/>
                </a:solidFill>
                <a:latin typeface="Times New Roman"/>
                <a:ea typeface="Times New Roman"/>
              </a:rPr>
              <a:t>Osiyo</a:t>
            </a:r>
            <a:r>
              <a:rPr lang="en-US" sz="3600" b="1" i="1" dirty="0">
                <a:solidFill>
                  <a:srgbClr val="000000"/>
                </a:solidFill>
                <a:latin typeface="Times New Roman"/>
                <a:ea typeface="Times New Roman"/>
              </a:rPr>
              <a:t>  </a:t>
            </a:r>
            <a:r>
              <a:rPr lang="en-US" sz="3600" b="1" i="1" dirty="0" err="1">
                <a:solidFill>
                  <a:srgbClr val="000000"/>
                </a:solidFill>
                <a:latin typeface="Times New Roman"/>
                <a:ea typeface="Times New Roman"/>
              </a:rPr>
              <a:t>madaniyati</a:t>
            </a:r>
            <a:r>
              <a:rPr lang="en-US" sz="3600" b="1" i="1" dirty="0">
                <a:solidFill>
                  <a:srgbClr val="000000"/>
                </a:solidFill>
                <a:latin typeface="Times New Roman"/>
                <a:ea typeface="Times New Roman"/>
              </a:rPr>
              <a:t>  </a:t>
            </a:r>
            <a:r>
              <a:rPr lang="en-US" sz="3600" b="1" i="1" dirty="0" err="1">
                <a:solidFill>
                  <a:srgbClr val="000000"/>
                </a:solidFill>
                <a:latin typeface="Times New Roman"/>
                <a:ea typeface="Times New Roman"/>
              </a:rPr>
              <a:t>tarixida</a:t>
            </a:r>
            <a:r>
              <a:rPr lang="en-US" sz="3600" b="1" i="1" dirty="0">
                <a:solidFill>
                  <a:srgbClr val="000000"/>
                </a:solidFill>
                <a:latin typeface="Times New Roman"/>
                <a:ea typeface="Times New Roman"/>
              </a:rPr>
              <a:t> </a:t>
            </a:r>
            <a:r>
              <a:rPr lang="en-US" sz="3600" b="1" i="1" dirty="0" err="1">
                <a:solidFill>
                  <a:srgbClr val="000000"/>
                </a:solidFill>
                <a:latin typeface="Times New Roman"/>
                <a:ea typeface="Times New Roman"/>
              </a:rPr>
              <a:t>Uyg’onish</a:t>
            </a:r>
            <a:r>
              <a:rPr lang="en-US" sz="3600" b="1" i="1" dirty="0">
                <a:solidFill>
                  <a:srgbClr val="000000"/>
                </a:solidFill>
                <a:latin typeface="Times New Roman"/>
                <a:ea typeface="Times New Roman"/>
              </a:rPr>
              <a:t>, </a:t>
            </a:r>
            <a:r>
              <a:rPr lang="en-US" sz="3600" b="1" i="1" dirty="0" err="1" smtClean="0">
                <a:solidFill>
                  <a:srgbClr val="000000"/>
                </a:solidFill>
                <a:latin typeface="Times New Roman"/>
                <a:ea typeface="Times New Roman"/>
              </a:rPr>
              <a:t>birinchi</a:t>
            </a:r>
            <a:r>
              <a:rPr lang="en-US" sz="3600" b="1" i="1" dirty="0" smtClean="0">
                <a:solidFill>
                  <a:srgbClr val="000000"/>
                </a:solidFill>
                <a:latin typeface="Times New Roman"/>
                <a:ea typeface="Times New Roman"/>
              </a:rPr>
              <a:t>  </a:t>
            </a:r>
            <a:r>
              <a:rPr lang="en-US" sz="3600" b="1" i="1" dirty="0" err="1">
                <a:solidFill>
                  <a:srgbClr val="000000"/>
                </a:solidFill>
                <a:latin typeface="Times New Roman"/>
                <a:ea typeface="Times New Roman"/>
              </a:rPr>
              <a:t>navbatda</a:t>
            </a:r>
            <a:r>
              <a:rPr lang="en-US" sz="3600" b="1" i="1" dirty="0">
                <a:solidFill>
                  <a:srgbClr val="000000"/>
                </a:solidFill>
                <a:latin typeface="Times New Roman"/>
                <a:ea typeface="Times New Roman"/>
              </a:rPr>
              <a:t>,  </a:t>
            </a:r>
            <a:r>
              <a:rPr lang="en-US" sz="3600" b="1" i="1" dirty="0" err="1">
                <a:solidFill>
                  <a:srgbClr val="000000"/>
                </a:solidFill>
                <a:latin typeface="Times New Roman"/>
                <a:ea typeface="Times New Roman"/>
              </a:rPr>
              <a:t>qaramlikdan</a:t>
            </a:r>
            <a:r>
              <a:rPr lang="en-US" sz="3600" b="1" i="1" dirty="0">
                <a:solidFill>
                  <a:srgbClr val="000000"/>
                </a:solidFill>
                <a:latin typeface="Times New Roman"/>
                <a:ea typeface="Times New Roman"/>
              </a:rPr>
              <a:t>  </a:t>
            </a:r>
            <a:r>
              <a:rPr lang="en-US" sz="3600" b="1" i="1" dirty="0" err="1">
                <a:solidFill>
                  <a:srgbClr val="000000"/>
                </a:solidFill>
                <a:latin typeface="Times New Roman"/>
                <a:ea typeface="Times New Roman"/>
              </a:rPr>
              <a:t>qutulish</a:t>
            </a:r>
            <a:r>
              <a:rPr lang="en-US" sz="3600" b="1" i="1" dirty="0">
                <a:solidFill>
                  <a:srgbClr val="000000"/>
                </a:solidFill>
                <a:latin typeface="Times New Roman"/>
                <a:ea typeface="Times New Roman"/>
              </a:rPr>
              <a:t>,  </a:t>
            </a:r>
            <a:r>
              <a:rPr lang="en-US" sz="3600" b="1" i="1" dirty="0" err="1">
                <a:solidFill>
                  <a:srgbClr val="000000"/>
                </a:solidFill>
                <a:latin typeface="Times New Roman"/>
                <a:ea typeface="Times New Roman"/>
              </a:rPr>
              <a:t>mustaqil</a:t>
            </a:r>
            <a:r>
              <a:rPr lang="en-US" sz="3600" b="1" i="1" dirty="0">
                <a:solidFill>
                  <a:srgbClr val="000000"/>
                </a:solidFill>
                <a:latin typeface="Times New Roman"/>
                <a:ea typeface="Times New Roman"/>
              </a:rPr>
              <a:t>  </a:t>
            </a:r>
            <a:r>
              <a:rPr lang="en-US" sz="3600" b="1" i="1" dirty="0" err="1">
                <a:solidFill>
                  <a:srgbClr val="000000"/>
                </a:solidFill>
                <a:latin typeface="Times New Roman"/>
                <a:ea typeface="Times New Roman"/>
              </a:rPr>
              <a:t>tafakkur</a:t>
            </a:r>
            <a:r>
              <a:rPr lang="en-US" sz="3600" b="1" i="1" dirty="0">
                <a:solidFill>
                  <a:srgbClr val="000000"/>
                </a:solidFill>
                <a:latin typeface="Times New Roman"/>
                <a:ea typeface="Times New Roman"/>
              </a:rPr>
              <a:t>,  </a:t>
            </a:r>
            <a:r>
              <a:rPr lang="en-US" sz="3600" b="1" i="1" dirty="0" err="1">
                <a:solidFill>
                  <a:srgbClr val="000000"/>
                </a:solidFill>
                <a:latin typeface="Times New Roman"/>
                <a:ea typeface="Times New Roman"/>
              </a:rPr>
              <a:t>mustaqil</a:t>
            </a:r>
            <a:r>
              <a:rPr lang="en-US" sz="3600" b="1" i="1" dirty="0">
                <a:solidFill>
                  <a:srgbClr val="000000"/>
                </a:solidFill>
                <a:latin typeface="Times New Roman"/>
                <a:ea typeface="Times New Roman"/>
              </a:rPr>
              <a:t>  </a:t>
            </a:r>
            <a:r>
              <a:rPr lang="en-US" sz="3600" b="1" i="1" dirty="0" err="1">
                <a:solidFill>
                  <a:srgbClr val="000000"/>
                </a:solidFill>
                <a:latin typeface="Times New Roman"/>
                <a:ea typeface="Times New Roman"/>
              </a:rPr>
              <a:t>ijod</a:t>
            </a:r>
            <a:r>
              <a:rPr lang="en-US" sz="3600" b="1" i="1" dirty="0">
                <a:solidFill>
                  <a:srgbClr val="000000"/>
                </a:solidFill>
                <a:latin typeface="Times New Roman"/>
                <a:ea typeface="Times New Roman"/>
              </a:rPr>
              <a:t>, </a:t>
            </a:r>
            <a:r>
              <a:rPr lang="en-US" sz="3600" b="1" i="1" dirty="0" err="1" smtClean="0">
                <a:solidFill>
                  <a:srgbClr val="000000"/>
                </a:solidFill>
                <a:latin typeface="Times New Roman"/>
                <a:ea typeface="Times New Roman"/>
              </a:rPr>
              <a:t>mustaqil</a:t>
            </a:r>
            <a:r>
              <a:rPr lang="en-US" sz="3600" b="1" i="1" dirty="0" smtClean="0">
                <a:solidFill>
                  <a:srgbClr val="000000"/>
                </a:solidFill>
                <a:latin typeface="Times New Roman"/>
                <a:ea typeface="Times New Roman"/>
              </a:rPr>
              <a:t> </a:t>
            </a:r>
            <a:r>
              <a:rPr lang="en-US" sz="3600" b="1" i="1" dirty="0" err="1">
                <a:solidFill>
                  <a:srgbClr val="000000"/>
                </a:solidFill>
                <a:latin typeface="Times New Roman"/>
                <a:ea typeface="Times New Roman"/>
              </a:rPr>
              <a:t>ma’naviylik</a:t>
            </a:r>
            <a:r>
              <a:rPr lang="en-US" sz="3600" b="1" i="1" dirty="0">
                <a:solidFill>
                  <a:srgbClr val="000000"/>
                </a:solidFill>
                <a:latin typeface="Times New Roman"/>
                <a:ea typeface="Times New Roman"/>
              </a:rPr>
              <a:t> – </a:t>
            </a:r>
            <a:r>
              <a:rPr lang="en-US" sz="3600" b="1" i="1" dirty="0" err="1">
                <a:solidFill>
                  <a:srgbClr val="000000"/>
                </a:solidFill>
                <a:latin typeface="Times New Roman"/>
                <a:ea typeface="Times New Roman"/>
              </a:rPr>
              <a:t>mustaqillikning</a:t>
            </a:r>
            <a:r>
              <a:rPr lang="en-US" sz="3600" b="1" i="1" dirty="0">
                <a:solidFill>
                  <a:srgbClr val="000000"/>
                </a:solidFill>
                <a:latin typeface="Times New Roman"/>
                <a:ea typeface="Times New Roman"/>
              </a:rPr>
              <a:t> </a:t>
            </a:r>
            <a:r>
              <a:rPr lang="en-US" sz="3600" b="1" i="1" dirty="0" err="1">
                <a:solidFill>
                  <a:srgbClr val="000000"/>
                </a:solidFill>
                <a:latin typeface="Times New Roman"/>
                <a:ea typeface="Times New Roman"/>
              </a:rPr>
              <a:t>samarasi</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bo’ldi</a:t>
            </a:r>
            <a:r>
              <a:rPr lang="en-US" sz="3600" dirty="0">
                <a:solidFill>
                  <a:srgbClr val="000000"/>
                </a:solidFill>
                <a:latin typeface="Times New Roman"/>
                <a:ea typeface="Times New Roman"/>
              </a:rPr>
              <a:t>.</a:t>
            </a:r>
            <a:endParaRPr lang="ru-RU" sz="3600" dirty="0"/>
          </a:p>
        </p:txBody>
      </p:sp>
    </p:spTree>
    <p:extLst>
      <p:ext uri="{BB962C8B-B14F-4D97-AF65-F5344CB8AC3E}">
        <p14:creationId xmlns:p14="http://schemas.microsoft.com/office/powerpoint/2010/main" val="31739595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5816977"/>
          </a:xfrm>
          <a:prstGeom prst="rect">
            <a:avLst/>
          </a:prstGeom>
        </p:spPr>
        <p:txBody>
          <a:bodyPr wrap="square">
            <a:spAutoFit/>
          </a:bodyPr>
          <a:lstStyle/>
          <a:p>
            <a:pPr algn="just"/>
            <a:r>
              <a:rPr lang="en-US" sz="3100" dirty="0" smtClean="0">
                <a:solidFill>
                  <a:srgbClr val="000000"/>
                </a:solidFill>
                <a:latin typeface="Times New Roman"/>
                <a:ea typeface="Times New Roman"/>
              </a:rPr>
              <a:t>	</a:t>
            </a:r>
            <a:r>
              <a:rPr lang="en-US" sz="3100" dirty="0" err="1" smtClean="0">
                <a:solidFill>
                  <a:srgbClr val="000000"/>
                </a:solidFill>
                <a:latin typeface="Times New Roman"/>
                <a:ea typeface="Times New Roman"/>
              </a:rPr>
              <a:t>O’rta</a:t>
            </a:r>
            <a:r>
              <a:rPr lang="en-US" sz="3100" dirty="0" smtClean="0">
                <a:solidFill>
                  <a:srgbClr val="000000"/>
                </a:solidFill>
                <a:latin typeface="Times New Roman"/>
                <a:ea typeface="Times New Roman"/>
              </a:rPr>
              <a:t> </a:t>
            </a:r>
            <a:r>
              <a:rPr lang="en-US" sz="3100" dirty="0" err="1">
                <a:solidFill>
                  <a:srgbClr val="000000"/>
                </a:solidFill>
                <a:latin typeface="Times New Roman"/>
                <a:ea typeface="Times New Roman"/>
              </a:rPr>
              <a:t>Osiyoda</a:t>
            </a:r>
            <a:r>
              <a:rPr lang="en-US" sz="3100" dirty="0">
                <a:solidFill>
                  <a:srgbClr val="000000"/>
                </a:solidFill>
                <a:latin typeface="Times New Roman"/>
                <a:ea typeface="Times New Roman"/>
              </a:rPr>
              <a:t> </a:t>
            </a:r>
            <a:r>
              <a:rPr lang="en-US" sz="3100" b="1" dirty="0">
                <a:solidFill>
                  <a:srgbClr val="000000"/>
                </a:solidFill>
                <a:latin typeface="Times New Roman"/>
                <a:ea typeface="Times New Roman"/>
              </a:rPr>
              <a:t>IX - XII </a:t>
            </a:r>
            <a:r>
              <a:rPr lang="en-US" sz="3100" b="1" dirty="0" err="1" smtClean="0">
                <a:solidFill>
                  <a:srgbClr val="000000"/>
                </a:solidFill>
                <a:latin typeface="Times New Roman"/>
                <a:ea typeface="Times New Roman"/>
              </a:rPr>
              <a:t>asrlarda</a:t>
            </a:r>
            <a:r>
              <a:rPr lang="en-US" sz="3100" b="1" dirty="0" smtClean="0">
                <a:solidFill>
                  <a:srgbClr val="000000"/>
                </a:solidFill>
                <a:latin typeface="Times New Roman"/>
                <a:ea typeface="Times New Roman"/>
              </a:rPr>
              <a:t> </a:t>
            </a:r>
            <a:r>
              <a:rPr lang="en-US" sz="3100" dirty="0" err="1">
                <a:solidFill>
                  <a:srgbClr val="000000"/>
                </a:solidFill>
                <a:latin typeface="Times New Roman"/>
                <a:ea typeface="Times New Roman"/>
              </a:rPr>
              <a:t>hukm</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surgan</a:t>
            </a:r>
            <a:r>
              <a:rPr lang="en-US" sz="3100" dirty="0">
                <a:solidFill>
                  <a:srgbClr val="000000"/>
                </a:solidFill>
                <a:latin typeface="Times New Roman"/>
                <a:ea typeface="Times New Roman"/>
              </a:rPr>
              <a:t> </a:t>
            </a:r>
            <a:r>
              <a:rPr lang="en-US" sz="3100" b="1" dirty="0" err="1">
                <a:solidFill>
                  <a:srgbClr val="0000FF"/>
                </a:solidFill>
                <a:latin typeface="Times New Roman"/>
                <a:ea typeface="Times New Roman"/>
              </a:rPr>
              <a:t>somoniylar</a:t>
            </a:r>
            <a:r>
              <a:rPr lang="en-US" sz="3100" b="1" dirty="0">
                <a:solidFill>
                  <a:srgbClr val="0000FF"/>
                </a:solidFill>
                <a:latin typeface="Times New Roman"/>
                <a:ea typeface="Times New Roman"/>
              </a:rPr>
              <a:t>, </a:t>
            </a:r>
            <a:r>
              <a:rPr lang="en-US" sz="3100" b="1" dirty="0" err="1">
                <a:solidFill>
                  <a:srgbClr val="0000FF"/>
                </a:solidFill>
                <a:latin typeface="Times New Roman"/>
                <a:ea typeface="Times New Roman"/>
              </a:rPr>
              <a:t>qoraxoniylar</a:t>
            </a:r>
            <a:r>
              <a:rPr lang="en-US" sz="3100" b="1" dirty="0">
                <a:solidFill>
                  <a:srgbClr val="0000FF"/>
                </a:solidFill>
                <a:latin typeface="Times New Roman"/>
                <a:ea typeface="Times New Roman"/>
              </a:rPr>
              <a:t>, </a:t>
            </a:r>
            <a:r>
              <a:rPr lang="en-US" sz="3100" b="1" dirty="0" err="1">
                <a:solidFill>
                  <a:srgbClr val="0000FF"/>
                </a:solidFill>
                <a:latin typeface="Times New Roman"/>
                <a:ea typeface="Times New Roman"/>
              </a:rPr>
              <a:t>g’aznaviylar</a:t>
            </a:r>
            <a:r>
              <a:rPr lang="en-US" sz="3100" b="1" dirty="0">
                <a:solidFill>
                  <a:srgbClr val="0000FF"/>
                </a:solidFill>
                <a:latin typeface="Times New Roman"/>
                <a:ea typeface="Times New Roman"/>
              </a:rPr>
              <a:t> </a:t>
            </a:r>
            <a:r>
              <a:rPr lang="en-US" sz="3100" b="1" dirty="0" err="1">
                <a:solidFill>
                  <a:srgbClr val="0000FF"/>
                </a:solidFill>
                <a:latin typeface="Times New Roman"/>
                <a:ea typeface="Times New Roman"/>
              </a:rPr>
              <a:t>va</a:t>
            </a:r>
            <a:r>
              <a:rPr lang="en-US" sz="3100" b="1" dirty="0">
                <a:solidFill>
                  <a:srgbClr val="0000FF"/>
                </a:solidFill>
                <a:latin typeface="Times New Roman"/>
                <a:ea typeface="Times New Roman"/>
              </a:rPr>
              <a:t> </a:t>
            </a:r>
            <a:r>
              <a:rPr lang="en-US" sz="3100" b="1" dirty="0" err="1">
                <a:solidFill>
                  <a:srgbClr val="0000FF"/>
                </a:solidFill>
                <a:latin typeface="Times New Roman"/>
                <a:ea typeface="Times New Roman"/>
              </a:rPr>
              <a:t>xorazmshohlar</a:t>
            </a:r>
            <a:r>
              <a:rPr lang="en-US" sz="3100" b="1" dirty="0">
                <a:solidFill>
                  <a:srgbClr val="0000FF"/>
                </a:solidFill>
                <a:latin typeface="Times New Roman"/>
                <a:ea typeface="Times New Roman"/>
              </a:rPr>
              <a:t> </a:t>
            </a:r>
            <a:r>
              <a:rPr lang="en-US" sz="3100" dirty="0" err="1" smtClean="0">
                <a:solidFill>
                  <a:srgbClr val="000000"/>
                </a:solidFill>
                <a:latin typeface="Times New Roman"/>
                <a:ea typeface="Times New Roman"/>
              </a:rPr>
              <a:t>davlatlari</a:t>
            </a:r>
            <a:r>
              <a:rPr lang="en-US" sz="3100" dirty="0" smtClean="0">
                <a:solidFill>
                  <a:srgbClr val="000000"/>
                </a:solidFill>
                <a:latin typeface="Times New Roman"/>
                <a:ea typeface="Times New Roman"/>
              </a:rPr>
              <a:t> </a:t>
            </a:r>
            <a:r>
              <a:rPr lang="en-US" sz="3100" dirty="0" err="1">
                <a:solidFill>
                  <a:srgbClr val="000000"/>
                </a:solidFill>
                <a:latin typeface="Times New Roman"/>
                <a:ea typeface="Times New Roman"/>
              </a:rPr>
              <a:t>xalqaro</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maydonda</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o’z</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mavqei</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va</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tutgan</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o’rni</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jihatidan</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katta</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e’tibor</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va</a:t>
            </a:r>
            <a:r>
              <a:rPr lang="en-US" sz="3100" dirty="0">
                <a:solidFill>
                  <a:srgbClr val="000000"/>
                </a:solidFill>
                <a:latin typeface="Times New Roman"/>
                <a:ea typeface="Times New Roman"/>
              </a:rPr>
              <a:t> </a:t>
            </a:r>
            <a:r>
              <a:rPr lang="en-US" sz="3100" dirty="0" err="1" smtClean="0">
                <a:solidFill>
                  <a:srgbClr val="000000"/>
                </a:solidFill>
                <a:latin typeface="Times New Roman"/>
                <a:ea typeface="Times New Roman"/>
              </a:rPr>
              <a:t>nufuzga</a:t>
            </a:r>
            <a:r>
              <a:rPr lang="en-US" sz="3100" dirty="0" smtClean="0">
                <a:solidFill>
                  <a:srgbClr val="000000"/>
                </a:solidFill>
                <a:latin typeface="Times New Roman"/>
                <a:ea typeface="Times New Roman"/>
              </a:rPr>
              <a:t>  </a:t>
            </a:r>
            <a:r>
              <a:rPr lang="en-US" sz="3100" dirty="0" err="1">
                <a:solidFill>
                  <a:srgbClr val="000000"/>
                </a:solidFill>
                <a:latin typeface="Times New Roman"/>
                <a:ea typeface="Times New Roman"/>
              </a:rPr>
              <a:t>ega</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bo’ldilar</a:t>
            </a:r>
            <a:r>
              <a:rPr lang="en-US" sz="3100" dirty="0">
                <a:solidFill>
                  <a:srgbClr val="000000"/>
                </a:solidFill>
                <a:latin typeface="Times New Roman"/>
                <a:ea typeface="Times New Roman"/>
              </a:rPr>
              <a:t>. </a:t>
            </a:r>
            <a:r>
              <a:rPr lang="en-US" sz="3100" b="1" i="1" dirty="0" smtClean="0">
                <a:solidFill>
                  <a:srgbClr val="0000FF"/>
                </a:solidFill>
                <a:latin typeface="Times New Roman"/>
                <a:ea typeface="Times New Roman"/>
              </a:rPr>
              <a:t>Nasr </a:t>
            </a:r>
            <a:r>
              <a:rPr lang="en-US" sz="3100" b="1" i="1" dirty="0" err="1" smtClean="0">
                <a:solidFill>
                  <a:srgbClr val="0000FF"/>
                </a:solidFill>
                <a:latin typeface="Times New Roman"/>
                <a:ea typeface="Times New Roman"/>
              </a:rPr>
              <a:t>ibn</a:t>
            </a:r>
            <a:r>
              <a:rPr lang="en-US" sz="3100" b="1" i="1" dirty="0" smtClean="0">
                <a:solidFill>
                  <a:srgbClr val="0000FF"/>
                </a:solidFill>
                <a:latin typeface="Times New Roman"/>
                <a:ea typeface="Times New Roman"/>
              </a:rPr>
              <a:t> Ahmad,  </a:t>
            </a:r>
            <a:r>
              <a:rPr lang="en-US" sz="3100" b="1" i="1" dirty="0" err="1">
                <a:solidFill>
                  <a:srgbClr val="0000FF"/>
                </a:solidFill>
                <a:latin typeface="Times New Roman"/>
                <a:ea typeface="Times New Roman"/>
              </a:rPr>
              <a:t>Ismoil</a:t>
            </a:r>
            <a:r>
              <a:rPr lang="en-US" sz="3100" b="1" i="1" dirty="0">
                <a:solidFill>
                  <a:srgbClr val="0000FF"/>
                </a:solidFill>
                <a:latin typeface="Times New Roman"/>
                <a:ea typeface="Times New Roman"/>
              </a:rPr>
              <a:t>  </a:t>
            </a:r>
            <a:r>
              <a:rPr lang="en-US" sz="3100" b="1" i="1" dirty="0" err="1">
                <a:solidFill>
                  <a:srgbClr val="0000FF"/>
                </a:solidFill>
                <a:latin typeface="Times New Roman"/>
                <a:ea typeface="Times New Roman"/>
              </a:rPr>
              <a:t>Somoniy</a:t>
            </a:r>
            <a:r>
              <a:rPr lang="en-US" sz="3100" b="1" i="1" dirty="0">
                <a:solidFill>
                  <a:srgbClr val="0000FF"/>
                </a:solidFill>
                <a:latin typeface="Times New Roman"/>
                <a:ea typeface="Times New Roman"/>
              </a:rPr>
              <a:t>,  </a:t>
            </a:r>
            <a:r>
              <a:rPr lang="en-US" sz="3100" b="1" i="1" dirty="0" err="1">
                <a:solidFill>
                  <a:srgbClr val="0000FF"/>
                </a:solidFill>
                <a:latin typeface="Times New Roman"/>
                <a:ea typeface="Times New Roman"/>
              </a:rPr>
              <a:t>Alptakin</a:t>
            </a:r>
            <a:r>
              <a:rPr lang="en-US" sz="3100" b="1" i="1" dirty="0">
                <a:solidFill>
                  <a:srgbClr val="0000FF"/>
                </a:solidFill>
                <a:latin typeface="Times New Roman"/>
                <a:ea typeface="Times New Roman"/>
              </a:rPr>
              <a:t>,  Mahmud </a:t>
            </a:r>
            <a:r>
              <a:rPr lang="en-US" sz="3100" b="1" i="1" dirty="0" err="1" smtClean="0">
                <a:solidFill>
                  <a:srgbClr val="0000FF"/>
                </a:solidFill>
                <a:latin typeface="Times New Roman"/>
                <a:ea typeface="Times New Roman"/>
              </a:rPr>
              <a:t>G’aznaviy</a:t>
            </a:r>
            <a:r>
              <a:rPr lang="en-US" sz="3100" b="1" i="1" dirty="0">
                <a:solidFill>
                  <a:srgbClr val="0000FF"/>
                </a:solidFill>
                <a:latin typeface="Times New Roman"/>
                <a:ea typeface="Times New Roman"/>
              </a:rPr>
              <a:t>,  </a:t>
            </a:r>
            <a:r>
              <a:rPr lang="en-US" sz="3100" b="1" i="1" dirty="0" err="1">
                <a:solidFill>
                  <a:srgbClr val="0000FF"/>
                </a:solidFill>
                <a:latin typeface="Times New Roman"/>
                <a:ea typeface="Times New Roman"/>
              </a:rPr>
              <a:t>To’g’rulbek</a:t>
            </a:r>
            <a:r>
              <a:rPr lang="en-US" sz="3100" b="1" i="1" dirty="0">
                <a:solidFill>
                  <a:srgbClr val="0000FF"/>
                </a:solidFill>
                <a:latin typeface="Times New Roman"/>
                <a:ea typeface="Times New Roman"/>
              </a:rPr>
              <a:t>,  </a:t>
            </a:r>
            <a:r>
              <a:rPr lang="en-US" sz="3100" b="1" i="1" dirty="0" err="1">
                <a:solidFill>
                  <a:srgbClr val="0000FF"/>
                </a:solidFill>
                <a:latin typeface="Times New Roman"/>
                <a:ea typeface="Times New Roman"/>
              </a:rPr>
              <a:t>Sulton</a:t>
            </a:r>
            <a:r>
              <a:rPr lang="en-US" sz="3100" b="1" i="1" dirty="0">
                <a:solidFill>
                  <a:srgbClr val="0000FF"/>
                </a:solidFill>
                <a:latin typeface="Times New Roman"/>
                <a:ea typeface="Times New Roman"/>
              </a:rPr>
              <a:t>  </a:t>
            </a:r>
            <a:r>
              <a:rPr lang="en-US" sz="3100" b="1" i="1" dirty="0" err="1">
                <a:solidFill>
                  <a:srgbClr val="0000FF"/>
                </a:solidFill>
                <a:latin typeface="Times New Roman"/>
                <a:ea typeface="Times New Roman"/>
              </a:rPr>
              <a:t>Sanjar</a:t>
            </a:r>
            <a:r>
              <a:rPr lang="en-US" sz="3100" b="1" i="1" dirty="0">
                <a:solidFill>
                  <a:srgbClr val="0000FF"/>
                </a:solidFill>
                <a:latin typeface="Times New Roman"/>
                <a:ea typeface="Times New Roman"/>
              </a:rPr>
              <a:t>,  </a:t>
            </a:r>
            <a:r>
              <a:rPr lang="en-US" sz="3100" b="1" i="1" dirty="0" err="1">
                <a:solidFill>
                  <a:srgbClr val="0000FF"/>
                </a:solidFill>
                <a:latin typeface="Times New Roman"/>
                <a:ea typeface="Times New Roman"/>
              </a:rPr>
              <a:t>Otsiz</a:t>
            </a:r>
            <a:r>
              <a:rPr lang="en-US" sz="3100" b="1" i="1" dirty="0">
                <a:solidFill>
                  <a:srgbClr val="0000FF"/>
                </a:solidFill>
                <a:latin typeface="Times New Roman"/>
                <a:ea typeface="Times New Roman"/>
              </a:rPr>
              <a:t>,  </a:t>
            </a:r>
            <a:r>
              <a:rPr lang="en-US" sz="3100" b="1" i="1" dirty="0" err="1">
                <a:solidFill>
                  <a:srgbClr val="0000FF"/>
                </a:solidFill>
                <a:latin typeface="Times New Roman"/>
                <a:ea typeface="Times New Roman"/>
              </a:rPr>
              <a:t>Takash</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singari</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tadbirkor</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va</a:t>
            </a:r>
            <a:r>
              <a:rPr lang="en-US" sz="3100" dirty="0">
                <a:solidFill>
                  <a:srgbClr val="000000"/>
                </a:solidFill>
                <a:latin typeface="Times New Roman"/>
                <a:ea typeface="Times New Roman"/>
              </a:rPr>
              <a:t> </a:t>
            </a:r>
            <a:r>
              <a:rPr lang="en-US" sz="3100" dirty="0" err="1" smtClean="0">
                <a:solidFill>
                  <a:srgbClr val="000000"/>
                </a:solidFill>
                <a:latin typeface="Times New Roman"/>
                <a:ea typeface="Times New Roman"/>
              </a:rPr>
              <a:t>uzoqni</a:t>
            </a:r>
            <a:r>
              <a:rPr lang="en-US" sz="3100" dirty="0" smtClean="0">
                <a:solidFill>
                  <a:srgbClr val="000000"/>
                </a:solidFill>
                <a:latin typeface="Times New Roman"/>
                <a:ea typeface="Times New Roman"/>
              </a:rPr>
              <a:t> </a:t>
            </a:r>
            <a:r>
              <a:rPr lang="en-US" sz="3100" dirty="0" err="1">
                <a:solidFill>
                  <a:srgbClr val="000000"/>
                </a:solidFill>
                <a:latin typeface="Times New Roman"/>
                <a:ea typeface="Times New Roman"/>
              </a:rPr>
              <a:t>ko’ra</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oladigan</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davlat</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arboblari</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davrida</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O’rta</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Osiyoda</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hayotning</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barcha</a:t>
            </a:r>
            <a:r>
              <a:rPr lang="en-US" sz="3100" dirty="0">
                <a:solidFill>
                  <a:srgbClr val="000000"/>
                </a:solidFill>
                <a:latin typeface="Times New Roman"/>
                <a:ea typeface="Times New Roman"/>
              </a:rPr>
              <a:t> </a:t>
            </a:r>
            <a:r>
              <a:rPr lang="en-US" sz="3100" dirty="0" err="1" smtClean="0">
                <a:solidFill>
                  <a:srgbClr val="000000"/>
                </a:solidFill>
                <a:latin typeface="Times New Roman"/>
                <a:ea typeface="Times New Roman"/>
              </a:rPr>
              <a:t>jabhalarida</a:t>
            </a:r>
            <a:r>
              <a:rPr lang="en-US" sz="3100" dirty="0" smtClean="0">
                <a:solidFill>
                  <a:srgbClr val="000000"/>
                </a:solidFill>
                <a:latin typeface="Times New Roman"/>
                <a:ea typeface="Times New Roman"/>
              </a:rPr>
              <a:t>  </a:t>
            </a:r>
            <a:r>
              <a:rPr lang="en-US" sz="3100" dirty="0" err="1">
                <a:solidFill>
                  <a:srgbClr val="000000"/>
                </a:solidFill>
                <a:latin typeface="Times New Roman"/>
                <a:ea typeface="Times New Roman"/>
              </a:rPr>
              <a:t>yuksalishga</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erishildi</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davlat</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hokimiyati</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mustahkamlandi</a:t>
            </a:r>
            <a:r>
              <a:rPr lang="en-US" sz="3100" dirty="0">
                <a:solidFill>
                  <a:srgbClr val="000000"/>
                </a:solidFill>
                <a:latin typeface="Times New Roman"/>
                <a:ea typeface="Times New Roman"/>
              </a:rPr>
              <a:t>, </a:t>
            </a:r>
            <a:r>
              <a:rPr lang="en-US" sz="3100" dirty="0" err="1" smtClean="0">
                <a:solidFill>
                  <a:srgbClr val="000000"/>
                </a:solidFill>
                <a:latin typeface="Times New Roman"/>
                <a:ea typeface="Times New Roman"/>
              </a:rPr>
              <a:t>nisbatan</a:t>
            </a:r>
            <a:r>
              <a:rPr lang="en-US" sz="3100" dirty="0" smtClean="0">
                <a:solidFill>
                  <a:srgbClr val="000000"/>
                </a:solidFill>
                <a:latin typeface="Times New Roman"/>
                <a:ea typeface="Times New Roman"/>
              </a:rPr>
              <a:t> </a:t>
            </a:r>
            <a:r>
              <a:rPr lang="en-US" sz="3100" b="1" u="sng" dirty="0" err="1" smtClean="0">
                <a:solidFill>
                  <a:srgbClr val="0000FF"/>
                </a:solidFill>
                <a:latin typeface="Times New Roman"/>
                <a:ea typeface="Times New Roman"/>
              </a:rPr>
              <a:t>tinchlik</a:t>
            </a:r>
            <a:r>
              <a:rPr lang="en-US" sz="3100" b="1" u="sng" dirty="0">
                <a:solidFill>
                  <a:srgbClr val="0000FF"/>
                </a:solidFill>
                <a:latin typeface="Times New Roman"/>
                <a:ea typeface="Times New Roman"/>
              </a:rPr>
              <a:t>, </a:t>
            </a:r>
            <a:r>
              <a:rPr lang="en-US" sz="3100" b="1" u="sng" dirty="0" err="1">
                <a:solidFill>
                  <a:srgbClr val="0000FF"/>
                </a:solidFill>
                <a:latin typeface="Times New Roman"/>
                <a:ea typeface="Times New Roman"/>
              </a:rPr>
              <a:t>osoyishtalik</a:t>
            </a:r>
            <a:r>
              <a:rPr lang="en-US" sz="3100" b="1" u="sng" dirty="0">
                <a:solidFill>
                  <a:srgbClr val="0000FF"/>
                </a:solidFill>
                <a:latin typeface="Times New Roman"/>
                <a:ea typeface="Times New Roman"/>
              </a:rPr>
              <a:t> </a:t>
            </a:r>
            <a:r>
              <a:rPr lang="en-US" sz="3100" b="1" u="sng" dirty="0" err="1">
                <a:solidFill>
                  <a:srgbClr val="0000FF"/>
                </a:solidFill>
                <a:latin typeface="Times New Roman"/>
                <a:ea typeface="Times New Roman"/>
              </a:rPr>
              <a:t>va</a:t>
            </a:r>
            <a:r>
              <a:rPr lang="en-US" sz="3100" b="1" u="sng" dirty="0">
                <a:solidFill>
                  <a:srgbClr val="0000FF"/>
                </a:solidFill>
                <a:latin typeface="Times New Roman"/>
                <a:ea typeface="Times New Roman"/>
              </a:rPr>
              <a:t> </a:t>
            </a:r>
            <a:r>
              <a:rPr lang="en-US" sz="3100" b="1" u="sng" dirty="0" err="1">
                <a:solidFill>
                  <a:srgbClr val="0000FF"/>
                </a:solidFill>
                <a:latin typeface="Times New Roman"/>
                <a:ea typeface="Times New Roman"/>
              </a:rPr>
              <a:t>barqarorlik</a:t>
            </a:r>
            <a:r>
              <a:rPr lang="en-US" sz="3100" b="1" u="sng" dirty="0">
                <a:solidFill>
                  <a:srgbClr val="0000FF"/>
                </a:solidFill>
                <a:latin typeface="Times New Roman"/>
                <a:ea typeface="Times New Roman"/>
              </a:rPr>
              <a:t> </a:t>
            </a:r>
            <a:r>
              <a:rPr lang="en-US" sz="3100" dirty="0" err="1">
                <a:solidFill>
                  <a:srgbClr val="000000"/>
                </a:solidFill>
                <a:latin typeface="Times New Roman"/>
                <a:ea typeface="Times New Roman"/>
              </a:rPr>
              <a:t>vujudga</a:t>
            </a:r>
            <a:r>
              <a:rPr lang="en-US" sz="3100" dirty="0">
                <a:solidFill>
                  <a:srgbClr val="000000"/>
                </a:solidFill>
                <a:latin typeface="Times New Roman"/>
                <a:ea typeface="Times New Roman"/>
              </a:rPr>
              <a:t> </a:t>
            </a:r>
            <a:r>
              <a:rPr lang="en-US" sz="3100" dirty="0" err="1">
                <a:solidFill>
                  <a:srgbClr val="000000"/>
                </a:solidFill>
                <a:latin typeface="Times New Roman"/>
                <a:ea typeface="Times New Roman"/>
              </a:rPr>
              <a:t>keldi</a:t>
            </a:r>
            <a:r>
              <a:rPr lang="en-US" sz="3100" dirty="0">
                <a:solidFill>
                  <a:srgbClr val="000000"/>
                </a:solidFill>
                <a:latin typeface="Times New Roman"/>
                <a:ea typeface="Times New Roman"/>
              </a:rPr>
              <a:t>.</a:t>
            </a:r>
            <a:endParaRPr lang="ru-RU" sz="3100" dirty="0"/>
          </a:p>
        </p:txBody>
      </p:sp>
    </p:spTree>
    <p:extLst>
      <p:ext uri="{BB962C8B-B14F-4D97-AF65-F5344CB8AC3E}">
        <p14:creationId xmlns:p14="http://schemas.microsoft.com/office/powerpoint/2010/main" val="6396002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5355312"/>
          </a:xfrm>
          <a:prstGeom prst="rect">
            <a:avLst/>
          </a:prstGeom>
        </p:spPr>
        <p:txBody>
          <a:bodyPr wrap="square">
            <a:spAutoFit/>
          </a:bodyPr>
          <a:lstStyle/>
          <a:p>
            <a:pPr algn="just"/>
            <a:r>
              <a:rPr lang="en-US" sz="3800" dirty="0" smtClean="0">
                <a:solidFill>
                  <a:srgbClr val="000000"/>
                </a:solidFill>
                <a:latin typeface="Times New Roman"/>
                <a:ea typeface="Times New Roman"/>
              </a:rPr>
              <a:t>	</a:t>
            </a:r>
            <a:r>
              <a:rPr lang="en-US" sz="3800" dirty="0" err="1" smtClean="0">
                <a:solidFill>
                  <a:srgbClr val="000000"/>
                </a:solidFill>
                <a:latin typeface="Times New Roman"/>
                <a:ea typeface="Times New Roman"/>
              </a:rPr>
              <a:t>Tarixchi</a:t>
            </a:r>
            <a:r>
              <a:rPr lang="en-US" sz="3800" dirty="0" smtClean="0">
                <a:solidFill>
                  <a:srgbClr val="000000"/>
                </a:solidFill>
                <a:latin typeface="Times New Roman"/>
                <a:ea typeface="Times New Roman"/>
              </a:rPr>
              <a:t>  </a:t>
            </a:r>
            <a:r>
              <a:rPr lang="en-US" sz="3800" b="1" dirty="0">
                <a:solidFill>
                  <a:srgbClr val="0000FF"/>
                </a:solidFill>
                <a:latin typeface="Times New Roman"/>
                <a:ea typeface="Times New Roman"/>
              </a:rPr>
              <a:t>Abu  Mansur  as–</a:t>
            </a:r>
            <a:r>
              <a:rPr lang="en-US" sz="3800" b="1" dirty="0" err="1">
                <a:solidFill>
                  <a:srgbClr val="0000FF"/>
                </a:solidFill>
                <a:latin typeface="Times New Roman"/>
                <a:ea typeface="Times New Roman"/>
              </a:rPr>
              <a:t>Saolobiy</a:t>
            </a:r>
            <a:r>
              <a:rPr lang="en-US" sz="3800" dirty="0" err="1">
                <a:solidFill>
                  <a:srgbClr val="000000"/>
                </a:solidFill>
                <a:latin typeface="Times New Roman"/>
                <a:ea typeface="Times New Roman"/>
              </a:rPr>
              <a:t>ning</a:t>
            </a:r>
            <a:r>
              <a:rPr lang="en-US" sz="3800" dirty="0">
                <a:solidFill>
                  <a:srgbClr val="000000"/>
                </a:solidFill>
                <a:latin typeface="Times New Roman"/>
                <a:ea typeface="Times New Roman"/>
              </a:rPr>
              <a:t>  </a:t>
            </a:r>
            <a:r>
              <a:rPr lang="en-US" sz="3800" b="1" i="1" dirty="0" err="1">
                <a:solidFill>
                  <a:srgbClr val="000000"/>
                </a:solidFill>
                <a:latin typeface="Times New Roman"/>
                <a:ea typeface="Times New Roman"/>
              </a:rPr>
              <a:t>somoniylar</a:t>
            </a:r>
            <a:r>
              <a:rPr lang="en-US" sz="3800" b="1" i="1" dirty="0">
                <a:solidFill>
                  <a:srgbClr val="000000"/>
                </a:solidFill>
                <a:latin typeface="Times New Roman"/>
                <a:ea typeface="Times New Roman"/>
              </a:rPr>
              <a:t>  </a:t>
            </a:r>
            <a:r>
              <a:rPr lang="en-US" sz="3800" b="1" i="1" dirty="0" err="1">
                <a:solidFill>
                  <a:srgbClr val="000000"/>
                </a:solidFill>
                <a:latin typeface="Times New Roman"/>
                <a:ea typeface="Times New Roman"/>
              </a:rPr>
              <a:t>Buxorosiga</a:t>
            </a:r>
            <a:r>
              <a:rPr lang="en-US" sz="3800" b="1" i="1" dirty="0">
                <a:solidFill>
                  <a:srgbClr val="000000"/>
                </a:solidFill>
                <a:latin typeface="Times New Roman"/>
                <a:ea typeface="Times New Roman"/>
              </a:rPr>
              <a:t>  </a:t>
            </a:r>
            <a:r>
              <a:rPr lang="en-US" sz="3800" dirty="0" err="1">
                <a:solidFill>
                  <a:srgbClr val="000000"/>
                </a:solidFill>
                <a:latin typeface="Times New Roman"/>
                <a:ea typeface="Times New Roman"/>
              </a:rPr>
              <a:t>bergan</a:t>
            </a:r>
            <a:r>
              <a:rPr lang="en-US" sz="3800" dirty="0">
                <a:solidFill>
                  <a:srgbClr val="000000"/>
                </a:solidFill>
                <a:latin typeface="Times New Roman"/>
                <a:ea typeface="Times New Roman"/>
              </a:rPr>
              <a:t> </a:t>
            </a:r>
            <a:r>
              <a:rPr lang="en-US" sz="3800" dirty="0" err="1" smtClean="0">
                <a:solidFill>
                  <a:srgbClr val="000000"/>
                </a:solidFill>
                <a:latin typeface="Times New Roman"/>
                <a:ea typeface="Times New Roman"/>
              </a:rPr>
              <a:t>ma’lumotlari</a:t>
            </a:r>
            <a:r>
              <a:rPr lang="en-US" sz="3800" dirty="0" smtClean="0">
                <a:solidFill>
                  <a:srgbClr val="000000"/>
                </a:solidFill>
                <a:latin typeface="Times New Roman"/>
                <a:ea typeface="Times New Roman"/>
              </a:rPr>
              <a:t>  </a:t>
            </a:r>
            <a:r>
              <a:rPr lang="en-US" sz="3800" dirty="0" err="1">
                <a:solidFill>
                  <a:srgbClr val="000000"/>
                </a:solidFill>
                <a:latin typeface="Times New Roman"/>
                <a:ea typeface="Times New Roman"/>
              </a:rPr>
              <a:t>butun</a:t>
            </a:r>
            <a:r>
              <a:rPr lang="en-US" sz="3800" dirty="0">
                <a:solidFill>
                  <a:srgbClr val="000000"/>
                </a:solidFill>
                <a:latin typeface="Times New Roman"/>
                <a:ea typeface="Times New Roman"/>
              </a:rPr>
              <a:t>  </a:t>
            </a:r>
            <a:r>
              <a:rPr lang="en-US" sz="3800" dirty="0" err="1">
                <a:solidFill>
                  <a:srgbClr val="000000"/>
                </a:solidFill>
                <a:latin typeface="Times New Roman"/>
                <a:ea typeface="Times New Roman"/>
              </a:rPr>
              <a:t>O’rta</a:t>
            </a:r>
            <a:r>
              <a:rPr lang="en-US" sz="3800" dirty="0">
                <a:solidFill>
                  <a:srgbClr val="000000"/>
                </a:solidFill>
                <a:latin typeface="Times New Roman"/>
                <a:ea typeface="Times New Roman"/>
              </a:rPr>
              <a:t>  </a:t>
            </a:r>
            <a:r>
              <a:rPr lang="en-US" sz="3800" dirty="0" err="1">
                <a:solidFill>
                  <a:srgbClr val="000000"/>
                </a:solidFill>
                <a:latin typeface="Times New Roman"/>
                <a:ea typeface="Times New Roman"/>
              </a:rPr>
              <a:t>Osiyo</a:t>
            </a:r>
            <a:r>
              <a:rPr lang="en-US" sz="3800" dirty="0">
                <a:solidFill>
                  <a:srgbClr val="000000"/>
                </a:solidFill>
                <a:latin typeface="Times New Roman"/>
                <a:ea typeface="Times New Roman"/>
              </a:rPr>
              <a:t>  </a:t>
            </a:r>
            <a:r>
              <a:rPr lang="en-US" sz="3800" dirty="0" err="1">
                <a:solidFill>
                  <a:srgbClr val="000000"/>
                </a:solidFill>
                <a:latin typeface="Times New Roman"/>
                <a:ea typeface="Times New Roman"/>
              </a:rPr>
              <a:t>davlatlarining</a:t>
            </a:r>
            <a:r>
              <a:rPr lang="en-US" sz="3800" dirty="0">
                <a:solidFill>
                  <a:srgbClr val="000000"/>
                </a:solidFill>
                <a:latin typeface="Times New Roman"/>
                <a:ea typeface="Times New Roman"/>
              </a:rPr>
              <a:t>  </a:t>
            </a:r>
            <a:r>
              <a:rPr lang="en-US" sz="3800" b="1" dirty="0">
                <a:solidFill>
                  <a:srgbClr val="000000"/>
                </a:solidFill>
                <a:latin typeface="Times New Roman"/>
                <a:ea typeface="Times New Roman"/>
              </a:rPr>
              <a:t>IX-XII  </a:t>
            </a:r>
            <a:r>
              <a:rPr lang="en-US" sz="3800" b="1" dirty="0" err="1">
                <a:solidFill>
                  <a:srgbClr val="000000"/>
                </a:solidFill>
                <a:latin typeface="Times New Roman"/>
                <a:ea typeface="Times New Roman"/>
              </a:rPr>
              <a:t>asrlardagi</a:t>
            </a:r>
            <a:r>
              <a:rPr lang="en-US" sz="3800" dirty="0">
                <a:solidFill>
                  <a:srgbClr val="000000"/>
                </a:solidFill>
                <a:latin typeface="Times New Roman"/>
                <a:ea typeface="Times New Roman"/>
              </a:rPr>
              <a:t>  </a:t>
            </a:r>
            <a:r>
              <a:rPr lang="en-US" sz="3800" dirty="0" err="1">
                <a:solidFill>
                  <a:srgbClr val="000000"/>
                </a:solidFill>
                <a:latin typeface="Times New Roman"/>
                <a:ea typeface="Times New Roman"/>
              </a:rPr>
              <a:t>ahvoliga</a:t>
            </a:r>
            <a:r>
              <a:rPr lang="en-US" sz="3800" dirty="0">
                <a:solidFill>
                  <a:srgbClr val="000000"/>
                </a:solidFill>
                <a:latin typeface="Times New Roman"/>
                <a:ea typeface="Times New Roman"/>
              </a:rPr>
              <a:t> </a:t>
            </a:r>
            <a:r>
              <a:rPr lang="en-US" sz="3800" dirty="0" err="1" smtClean="0">
                <a:solidFill>
                  <a:srgbClr val="000000"/>
                </a:solidFill>
                <a:latin typeface="Times New Roman"/>
                <a:ea typeface="Times New Roman"/>
              </a:rPr>
              <a:t>tegishlidir</a:t>
            </a:r>
            <a:r>
              <a:rPr lang="en-US" sz="3800" dirty="0">
                <a:solidFill>
                  <a:srgbClr val="000000"/>
                </a:solidFill>
                <a:latin typeface="Times New Roman"/>
                <a:ea typeface="Times New Roman"/>
              </a:rPr>
              <a:t>:  </a:t>
            </a:r>
            <a:r>
              <a:rPr lang="en-US" sz="3800" b="1" i="1" u="sng" dirty="0">
                <a:solidFill>
                  <a:srgbClr val="0000FF"/>
                </a:solidFill>
                <a:latin typeface="Times New Roman"/>
                <a:ea typeface="Times New Roman"/>
              </a:rPr>
              <a:t>«</a:t>
            </a:r>
            <a:r>
              <a:rPr lang="en-US" sz="3800" b="1" i="1" u="sng" dirty="0" err="1">
                <a:solidFill>
                  <a:srgbClr val="0000FF"/>
                </a:solidFill>
                <a:latin typeface="Times New Roman"/>
                <a:ea typeface="Times New Roman"/>
              </a:rPr>
              <a:t>shon</a:t>
            </a:r>
            <a:r>
              <a:rPr lang="en-US" sz="3800" b="1" i="1" u="sng" dirty="0">
                <a:solidFill>
                  <a:srgbClr val="0000FF"/>
                </a:solidFill>
                <a:latin typeface="Times New Roman"/>
                <a:ea typeface="Times New Roman"/>
              </a:rPr>
              <a:t>–</a:t>
            </a:r>
            <a:r>
              <a:rPr lang="en-US" sz="3800" b="1" i="1" u="sng" dirty="0" err="1">
                <a:solidFill>
                  <a:srgbClr val="0000FF"/>
                </a:solidFill>
                <a:latin typeface="Times New Roman"/>
                <a:ea typeface="Times New Roman"/>
              </a:rPr>
              <a:t>shuhrat</a:t>
            </a:r>
            <a:r>
              <a:rPr lang="en-US" sz="3800" b="1" i="1" u="sng" dirty="0">
                <a:solidFill>
                  <a:srgbClr val="0000FF"/>
                </a:solidFill>
                <a:latin typeface="Times New Roman"/>
                <a:ea typeface="Times New Roman"/>
              </a:rPr>
              <a:t>  </a:t>
            </a:r>
            <a:r>
              <a:rPr lang="en-US" sz="3800" b="1" i="1" u="sng" dirty="0" err="1">
                <a:solidFill>
                  <a:srgbClr val="0000FF"/>
                </a:solidFill>
                <a:latin typeface="Times New Roman"/>
                <a:ea typeface="Times New Roman"/>
              </a:rPr>
              <a:t>makoni</a:t>
            </a:r>
            <a:r>
              <a:rPr lang="en-US" sz="3800" b="1" i="1" u="sng" dirty="0">
                <a:solidFill>
                  <a:srgbClr val="0000FF"/>
                </a:solidFill>
                <a:latin typeface="Times New Roman"/>
                <a:ea typeface="Times New Roman"/>
              </a:rPr>
              <a:t>,  </a:t>
            </a:r>
            <a:r>
              <a:rPr lang="en-US" sz="3800" b="1" i="1" u="sng" dirty="0" err="1">
                <a:solidFill>
                  <a:srgbClr val="0000FF"/>
                </a:solidFill>
                <a:latin typeface="Times New Roman"/>
                <a:ea typeface="Times New Roman"/>
              </a:rPr>
              <a:t>saltanat</a:t>
            </a:r>
            <a:r>
              <a:rPr lang="en-US" sz="3800" b="1" i="1" u="sng" dirty="0">
                <a:solidFill>
                  <a:srgbClr val="0000FF"/>
                </a:solidFill>
                <a:latin typeface="Times New Roman"/>
                <a:ea typeface="Times New Roman"/>
              </a:rPr>
              <a:t>  </a:t>
            </a:r>
            <a:r>
              <a:rPr lang="en-US" sz="3800" b="1" i="1" u="sng" dirty="0" err="1">
                <a:solidFill>
                  <a:srgbClr val="0000FF"/>
                </a:solidFill>
                <a:latin typeface="Times New Roman"/>
                <a:ea typeface="Times New Roman"/>
              </a:rPr>
              <a:t>ka’basi</a:t>
            </a:r>
            <a:r>
              <a:rPr lang="en-US" sz="3800" b="1" i="1" u="sng" dirty="0">
                <a:solidFill>
                  <a:srgbClr val="0000FF"/>
                </a:solidFill>
                <a:latin typeface="Times New Roman"/>
                <a:ea typeface="Times New Roman"/>
              </a:rPr>
              <a:t>  </a:t>
            </a:r>
            <a:r>
              <a:rPr lang="en-US" sz="3800" b="1" i="1" u="sng" dirty="0" err="1">
                <a:solidFill>
                  <a:srgbClr val="0000FF"/>
                </a:solidFill>
                <a:latin typeface="Times New Roman"/>
                <a:ea typeface="Times New Roman"/>
              </a:rPr>
              <a:t>va</a:t>
            </a:r>
            <a:r>
              <a:rPr lang="en-US" sz="3800" b="1" i="1" u="sng" dirty="0">
                <a:solidFill>
                  <a:srgbClr val="0000FF"/>
                </a:solidFill>
                <a:latin typeface="Times New Roman"/>
                <a:ea typeface="Times New Roman"/>
              </a:rPr>
              <a:t>  </a:t>
            </a:r>
            <a:r>
              <a:rPr lang="en-US" sz="3800" b="1" i="1" u="sng" dirty="0" err="1">
                <a:solidFill>
                  <a:srgbClr val="0000FF"/>
                </a:solidFill>
                <a:latin typeface="Times New Roman"/>
                <a:ea typeface="Times New Roman"/>
              </a:rPr>
              <a:t>zamonasining</a:t>
            </a:r>
            <a:r>
              <a:rPr lang="en-US" sz="3800" b="1" i="1" u="sng" dirty="0">
                <a:solidFill>
                  <a:srgbClr val="0000FF"/>
                </a:solidFill>
                <a:latin typeface="Times New Roman"/>
                <a:ea typeface="Times New Roman"/>
              </a:rPr>
              <a:t>  </a:t>
            </a:r>
            <a:r>
              <a:rPr lang="en-US" sz="3800" b="1" i="1" u="sng" dirty="0" err="1">
                <a:solidFill>
                  <a:srgbClr val="0000FF"/>
                </a:solidFill>
                <a:latin typeface="Times New Roman"/>
                <a:ea typeface="Times New Roman"/>
              </a:rPr>
              <a:t>ilg’or</a:t>
            </a:r>
            <a:r>
              <a:rPr lang="en-US" sz="3800" b="1" i="1" u="sng" dirty="0">
                <a:solidFill>
                  <a:srgbClr val="0000FF"/>
                </a:solidFill>
                <a:latin typeface="Times New Roman"/>
                <a:ea typeface="Times New Roman"/>
              </a:rPr>
              <a:t> </a:t>
            </a:r>
            <a:r>
              <a:rPr lang="en-US" sz="3800" b="1" i="1" u="sng" dirty="0" err="1" smtClean="0">
                <a:solidFill>
                  <a:srgbClr val="0000FF"/>
                </a:solidFill>
                <a:latin typeface="Times New Roman"/>
                <a:ea typeface="Times New Roman"/>
              </a:rPr>
              <a:t>kishilari</a:t>
            </a:r>
            <a:r>
              <a:rPr lang="en-US" sz="3800" b="1" i="1" u="sng" dirty="0" smtClean="0">
                <a:solidFill>
                  <a:srgbClr val="0000FF"/>
                </a:solidFill>
                <a:latin typeface="Times New Roman"/>
                <a:ea typeface="Times New Roman"/>
              </a:rPr>
              <a:t>  </a:t>
            </a:r>
            <a:r>
              <a:rPr lang="en-US" sz="3800" b="1" i="1" u="sng" dirty="0" err="1">
                <a:solidFill>
                  <a:srgbClr val="0000FF"/>
                </a:solidFill>
                <a:latin typeface="Times New Roman"/>
                <a:ea typeface="Times New Roman"/>
              </a:rPr>
              <a:t>jamlangan</a:t>
            </a:r>
            <a:r>
              <a:rPr lang="en-US" sz="3800" b="1" i="1" u="sng" dirty="0">
                <a:solidFill>
                  <a:srgbClr val="0000FF"/>
                </a:solidFill>
                <a:latin typeface="Times New Roman"/>
                <a:ea typeface="Times New Roman"/>
              </a:rPr>
              <a:t>,  </a:t>
            </a:r>
            <a:r>
              <a:rPr lang="en-US" sz="3800" b="1" i="1" u="sng" dirty="0" err="1">
                <a:solidFill>
                  <a:srgbClr val="0000FF"/>
                </a:solidFill>
                <a:latin typeface="Times New Roman"/>
                <a:ea typeface="Times New Roman"/>
              </a:rPr>
              <a:t>yer</a:t>
            </a:r>
            <a:r>
              <a:rPr lang="en-US" sz="3800" b="1" i="1" u="sng" dirty="0">
                <a:solidFill>
                  <a:srgbClr val="0000FF"/>
                </a:solidFill>
                <a:latin typeface="Times New Roman"/>
                <a:ea typeface="Times New Roman"/>
              </a:rPr>
              <a:t>  </a:t>
            </a:r>
            <a:r>
              <a:rPr lang="en-US" sz="3800" b="1" i="1" u="sng" dirty="0" err="1">
                <a:solidFill>
                  <a:srgbClr val="0000FF"/>
                </a:solidFill>
                <a:latin typeface="Times New Roman"/>
                <a:ea typeface="Times New Roman"/>
              </a:rPr>
              <a:t>yuzi</a:t>
            </a:r>
            <a:r>
              <a:rPr lang="en-US" sz="3800" b="1" i="1" u="sng" dirty="0">
                <a:solidFill>
                  <a:srgbClr val="0000FF"/>
                </a:solidFill>
                <a:latin typeface="Times New Roman"/>
                <a:ea typeface="Times New Roman"/>
              </a:rPr>
              <a:t>  </a:t>
            </a:r>
            <a:r>
              <a:rPr lang="en-US" sz="3800" b="1" i="1" u="sng" dirty="0" err="1">
                <a:solidFill>
                  <a:srgbClr val="0000FF"/>
                </a:solidFill>
                <a:latin typeface="Times New Roman"/>
                <a:ea typeface="Times New Roman"/>
              </a:rPr>
              <a:t>adiblarining</a:t>
            </a:r>
            <a:r>
              <a:rPr lang="en-US" sz="3800" b="1" i="1" u="sng" dirty="0">
                <a:solidFill>
                  <a:srgbClr val="0000FF"/>
                </a:solidFill>
                <a:latin typeface="Times New Roman"/>
                <a:ea typeface="Times New Roman"/>
              </a:rPr>
              <a:t>  </a:t>
            </a:r>
            <a:r>
              <a:rPr lang="en-US" sz="3800" b="1" i="1" u="sng" dirty="0" err="1">
                <a:solidFill>
                  <a:srgbClr val="0000FF"/>
                </a:solidFill>
                <a:latin typeface="Times New Roman"/>
                <a:ea typeface="Times New Roman"/>
              </a:rPr>
              <a:t>yulduzlari</a:t>
            </a:r>
            <a:r>
              <a:rPr lang="en-US" sz="3800" b="1" i="1" u="sng" dirty="0">
                <a:solidFill>
                  <a:srgbClr val="0000FF"/>
                </a:solidFill>
                <a:latin typeface="Times New Roman"/>
                <a:ea typeface="Times New Roman"/>
              </a:rPr>
              <a:t>  </a:t>
            </a:r>
            <a:r>
              <a:rPr lang="en-US" sz="3800" b="1" i="1" u="sng" dirty="0" err="1">
                <a:solidFill>
                  <a:srgbClr val="0000FF"/>
                </a:solidFill>
                <a:latin typeface="Times New Roman"/>
                <a:ea typeface="Times New Roman"/>
              </a:rPr>
              <a:t>porlagan</a:t>
            </a:r>
            <a:r>
              <a:rPr lang="en-US" sz="3800" b="1" i="1" u="sng" dirty="0">
                <a:solidFill>
                  <a:srgbClr val="0000FF"/>
                </a:solidFill>
                <a:latin typeface="Times New Roman"/>
                <a:ea typeface="Times New Roman"/>
              </a:rPr>
              <a:t>  </a:t>
            </a:r>
            <a:r>
              <a:rPr lang="en-US" sz="3800" b="1" i="1" u="sng" dirty="0" err="1">
                <a:solidFill>
                  <a:srgbClr val="0000FF"/>
                </a:solidFill>
                <a:latin typeface="Times New Roman"/>
                <a:ea typeface="Times New Roman"/>
              </a:rPr>
              <a:t>hamda</a:t>
            </a:r>
            <a:r>
              <a:rPr lang="en-US" sz="3800" b="1" i="1" u="sng" dirty="0">
                <a:solidFill>
                  <a:srgbClr val="0000FF"/>
                </a:solidFill>
                <a:latin typeface="Times New Roman"/>
                <a:ea typeface="Times New Roman"/>
              </a:rPr>
              <a:t>  </a:t>
            </a:r>
            <a:r>
              <a:rPr lang="en-US" sz="3800" b="1" i="1" u="sng" dirty="0" err="1">
                <a:solidFill>
                  <a:srgbClr val="0000FF"/>
                </a:solidFill>
                <a:latin typeface="Times New Roman"/>
                <a:ea typeface="Times New Roman"/>
              </a:rPr>
              <a:t>o’z</a:t>
            </a:r>
            <a:r>
              <a:rPr lang="en-US" sz="3800" b="1" i="1" u="sng" dirty="0">
                <a:solidFill>
                  <a:srgbClr val="0000FF"/>
                </a:solidFill>
                <a:latin typeface="Times New Roman"/>
                <a:ea typeface="Times New Roman"/>
              </a:rPr>
              <a:t> </a:t>
            </a:r>
            <a:r>
              <a:rPr lang="en-US" sz="3800" b="1" i="1" u="sng" dirty="0" err="1" smtClean="0">
                <a:solidFill>
                  <a:srgbClr val="0000FF"/>
                </a:solidFill>
                <a:latin typeface="Times New Roman"/>
                <a:ea typeface="Times New Roman"/>
              </a:rPr>
              <a:t>davrining</a:t>
            </a:r>
            <a:r>
              <a:rPr lang="en-US" sz="3800" b="1" i="1" u="sng" dirty="0" smtClean="0">
                <a:solidFill>
                  <a:srgbClr val="0000FF"/>
                </a:solidFill>
                <a:latin typeface="Times New Roman"/>
                <a:ea typeface="Times New Roman"/>
              </a:rPr>
              <a:t> </a:t>
            </a:r>
            <a:r>
              <a:rPr lang="en-US" sz="3800" b="1" i="1" u="sng" dirty="0" err="1">
                <a:solidFill>
                  <a:srgbClr val="0000FF"/>
                </a:solidFill>
                <a:latin typeface="Times New Roman"/>
                <a:ea typeface="Times New Roman"/>
              </a:rPr>
              <a:t>fozillari</a:t>
            </a:r>
            <a:r>
              <a:rPr lang="en-US" sz="3800" b="1" i="1" u="sng" dirty="0">
                <a:solidFill>
                  <a:srgbClr val="0000FF"/>
                </a:solidFill>
                <a:latin typeface="Times New Roman"/>
                <a:ea typeface="Times New Roman"/>
              </a:rPr>
              <a:t> </a:t>
            </a:r>
            <a:r>
              <a:rPr lang="en-US" sz="3800" b="1" i="1" u="sng" dirty="0" err="1">
                <a:solidFill>
                  <a:srgbClr val="0000FF"/>
                </a:solidFill>
                <a:latin typeface="Times New Roman"/>
                <a:ea typeface="Times New Roman"/>
              </a:rPr>
              <a:t>yig’ilgan</a:t>
            </a:r>
            <a:r>
              <a:rPr lang="en-US" sz="3800" b="1" i="1" u="sng" dirty="0">
                <a:solidFill>
                  <a:srgbClr val="0000FF"/>
                </a:solidFill>
                <a:latin typeface="Times New Roman"/>
                <a:ea typeface="Times New Roman"/>
              </a:rPr>
              <a:t> (joy) </a:t>
            </a:r>
            <a:r>
              <a:rPr lang="en-US" sz="3800" b="1" i="1" u="sng" dirty="0" err="1">
                <a:solidFill>
                  <a:srgbClr val="0000FF"/>
                </a:solidFill>
                <a:latin typeface="Times New Roman"/>
                <a:ea typeface="Times New Roman"/>
              </a:rPr>
              <a:t>edi</a:t>
            </a:r>
            <a:r>
              <a:rPr lang="en-US" sz="3800" b="1" i="1" u="sng" dirty="0">
                <a:solidFill>
                  <a:srgbClr val="0000FF"/>
                </a:solidFill>
                <a:latin typeface="Times New Roman"/>
                <a:ea typeface="Times New Roman"/>
              </a:rPr>
              <a:t>»</a:t>
            </a:r>
            <a:r>
              <a:rPr lang="en-US" sz="3800" dirty="0">
                <a:solidFill>
                  <a:srgbClr val="000000"/>
                </a:solidFill>
                <a:latin typeface="Times New Roman"/>
                <a:ea typeface="Times New Roman"/>
              </a:rPr>
              <a:t>. </a:t>
            </a:r>
            <a:endParaRPr lang="ru-RU" sz="3800" dirty="0"/>
          </a:p>
        </p:txBody>
      </p:sp>
    </p:spTree>
    <p:extLst>
      <p:ext uri="{BB962C8B-B14F-4D97-AF65-F5344CB8AC3E}">
        <p14:creationId xmlns:p14="http://schemas.microsoft.com/office/powerpoint/2010/main" val="12663874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6186309"/>
          </a:xfrm>
          <a:prstGeom prst="rect">
            <a:avLst/>
          </a:prstGeom>
        </p:spPr>
        <p:txBody>
          <a:bodyPr wrap="square">
            <a:spAutoFit/>
          </a:bodyPr>
          <a:lstStyle/>
          <a:p>
            <a:pPr algn="just"/>
            <a:r>
              <a:rPr lang="en-US" sz="3600" dirty="0" smtClean="0">
                <a:solidFill>
                  <a:srgbClr val="000000"/>
                </a:solidFill>
                <a:latin typeface="Times New Roman"/>
                <a:ea typeface="Times New Roman"/>
              </a:rPr>
              <a:t>	</a:t>
            </a:r>
            <a:r>
              <a:rPr lang="en-US" sz="3600" dirty="0" err="1" smtClean="0">
                <a:solidFill>
                  <a:srgbClr val="000000"/>
                </a:solidFill>
                <a:latin typeface="Times New Roman"/>
                <a:ea typeface="Times New Roman"/>
              </a:rPr>
              <a:t>O’rta</a:t>
            </a:r>
            <a:r>
              <a:rPr lang="en-US" sz="3600" dirty="0" smtClean="0">
                <a:solidFill>
                  <a:srgbClr val="000000"/>
                </a:solidFill>
                <a:latin typeface="Times New Roman"/>
                <a:ea typeface="Times New Roman"/>
              </a:rPr>
              <a:t>  </a:t>
            </a:r>
            <a:r>
              <a:rPr lang="en-US" sz="3600" dirty="0" err="1">
                <a:solidFill>
                  <a:srgbClr val="000000"/>
                </a:solidFill>
                <a:latin typeface="Times New Roman"/>
                <a:ea typeface="Times New Roman"/>
              </a:rPr>
              <a:t>Osiyo</a:t>
            </a:r>
            <a:r>
              <a:rPr lang="en-US" sz="3600" dirty="0">
                <a:solidFill>
                  <a:srgbClr val="000000"/>
                </a:solidFill>
                <a:latin typeface="Times New Roman"/>
                <a:ea typeface="Times New Roman"/>
              </a:rPr>
              <a:t>  </a:t>
            </a:r>
            <a:r>
              <a:rPr lang="en-US" sz="3600" b="1" dirty="0" err="1">
                <a:solidFill>
                  <a:srgbClr val="000000"/>
                </a:solidFill>
                <a:latin typeface="Times New Roman"/>
                <a:ea typeface="Times New Roman"/>
              </a:rPr>
              <a:t>hukmdorlari</a:t>
            </a:r>
            <a:r>
              <a:rPr lang="en-US" sz="3600" b="1" dirty="0">
                <a:solidFill>
                  <a:srgbClr val="000000"/>
                </a:solidFill>
                <a:latin typeface="Times New Roman"/>
                <a:ea typeface="Times New Roman"/>
              </a:rPr>
              <a:t> </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ilm</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ahli</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bilan</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yaqinlashdilar</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Mamlakatni</a:t>
            </a:r>
            <a:r>
              <a:rPr lang="en-US" sz="3600" dirty="0">
                <a:solidFill>
                  <a:srgbClr val="000000"/>
                </a:solidFill>
                <a:latin typeface="Times New Roman"/>
                <a:ea typeface="Times New Roman"/>
              </a:rPr>
              <a:t> </a:t>
            </a:r>
            <a:r>
              <a:rPr lang="en-US" sz="3600" dirty="0" err="1" smtClean="0">
                <a:solidFill>
                  <a:srgbClr val="000000"/>
                </a:solidFill>
                <a:latin typeface="Times New Roman"/>
                <a:ea typeface="Times New Roman"/>
              </a:rPr>
              <a:t>boshqarishda</a:t>
            </a:r>
            <a:r>
              <a:rPr lang="en-US" sz="3600" dirty="0" smtClean="0">
                <a:solidFill>
                  <a:srgbClr val="000000"/>
                </a:solidFill>
                <a:latin typeface="Times New Roman"/>
                <a:ea typeface="Times New Roman"/>
              </a:rPr>
              <a:t> </a:t>
            </a:r>
            <a:r>
              <a:rPr lang="en-US" sz="3600" dirty="0" err="1">
                <a:solidFill>
                  <a:srgbClr val="000000"/>
                </a:solidFill>
                <a:latin typeface="Times New Roman"/>
                <a:ea typeface="Times New Roman"/>
              </a:rPr>
              <a:t>ularning</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bilimi</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va</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maslahatlaridan</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foydalandilar</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Hukmdorlarning</a:t>
            </a:r>
            <a:r>
              <a:rPr lang="en-US" sz="3600" dirty="0">
                <a:solidFill>
                  <a:srgbClr val="000000"/>
                </a:solidFill>
                <a:latin typeface="Times New Roman"/>
                <a:ea typeface="Times New Roman"/>
              </a:rPr>
              <a:t> </a:t>
            </a:r>
            <a:r>
              <a:rPr lang="en-US" sz="3600" dirty="0" err="1" smtClean="0">
                <a:solidFill>
                  <a:srgbClr val="000000"/>
                </a:solidFill>
                <a:latin typeface="Times New Roman"/>
                <a:ea typeface="Times New Roman"/>
              </a:rPr>
              <a:t>aksariyati</a:t>
            </a:r>
            <a:r>
              <a:rPr lang="en-US" sz="3600" dirty="0" smtClean="0">
                <a:solidFill>
                  <a:srgbClr val="000000"/>
                </a:solidFill>
                <a:latin typeface="Times New Roman"/>
                <a:ea typeface="Times New Roman"/>
              </a:rPr>
              <a:t> </a:t>
            </a:r>
            <a:r>
              <a:rPr lang="en-US" sz="3600" dirty="0" err="1">
                <a:solidFill>
                  <a:srgbClr val="000000"/>
                </a:solidFill>
                <a:latin typeface="Times New Roman"/>
                <a:ea typeface="Times New Roman"/>
              </a:rPr>
              <a:t>bu</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davrda</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o’z</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saroylarida</a:t>
            </a:r>
            <a:r>
              <a:rPr lang="en-US" sz="3600" dirty="0">
                <a:solidFill>
                  <a:srgbClr val="000000"/>
                </a:solidFill>
                <a:latin typeface="Times New Roman"/>
                <a:ea typeface="Times New Roman"/>
              </a:rPr>
              <a:t> </a:t>
            </a:r>
            <a:r>
              <a:rPr lang="en-US" sz="3600" b="1" i="1" dirty="0" err="1">
                <a:solidFill>
                  <a:srgbClr val="0000FF"/>
                </a:solidFill>
                <a:latin typeface="Times New Roman"/>
                <a:ea typeface="Times New Roman"/>
              </a:rPr>
              <a:t>olim</a:t>
            </a:r>
            <a:r>
              <a:rPr lang="en-US" sz="3600" b="1" i="1" dirty="0">
                <a:solidFill>
                  <a:srgbClr val="0000FF"/>
                </a:solidFill>
                <a:latin typeface="Times New Roman"/>
                <a:ea typeface="Times New Roman"/>
              </a:rPr>
              <a:t>, </a:t>
            </a:r>
            <a:r>
              <a:rPr lang="en-US" sz="3600" b="1" i="1" dirty="0" err="1">
                <a:solidFill>
                  <a:srgbClr val="0000FF"/>
                </a:solidFill>
                <a:latin typeface="Times New Roman"/>
                <a:ea typeface="Times New Roman"/>
              </a:rPr>
              <a:t>shoir</a:t>
            </a:r>
            <a:r>
              <a:rPr lang="en-US" sz="3600" b="1" i="1" dirty="0">
                <a:solidFill>
                  <a:srgbClr val="0000FF"/>
                </a:solidFill>
                <a:latin typeface="Times New Roman"/>
                <a:ea typeface="Times New Roman"/>
              </a:rPr>
              <a:t> </a:t>
            </a:r>
            <a:r>
              <a:rPr lang="en-US" sz="3600" b="1" i="1" dirty="0" err="1">
                <a:solidFill>
                  <a:srgbClr val="0000FF"/>
                </a:solidFill>
                <a:latin typeface="Times New Roman"/>
                <a:ea typeface="Times New Roman"/>
              </a:rPr>
              <a:t>va</a:t>
            </a:r>
            <a:r>
              <a:rPr lang="en-US" sz="3600" b="1" i="1" dirty="0">
                <a:solidFill>
                  <a:srgbClr val="0000FF"/>
                </a:solidFill>
                <a:latin typeface="Times New Roman"/>
                <a:ea typeface="Times New Roman"/>
              </a:rPr>
              <a:t> </a:t>
            </a:r>
            <a:r>
              <a:rPr lang="en-US" sz="3600" b="1" i="1" dirty="0" err="1">
                <a:solidFill>
                  <a:srgbClr val="0000FF"/>
                </a:solidFill>
                <a:latin typeface="Times New Roman"/>
                <a:ea typeface="Times New Roman"/>
              </a:rPr>
              <a:t>usta</a:t>
            </a:r>
            <a:r>
              <a:rPr lang="en-US" sz="3600" b="1" i="1" dirty="0">
                <a:solidFill>
                  <a:srgbClr val="0000FF"/>
                </a:solidFill>
                <a:latin typeface="Times New Roman"/>
                <a:ea typeface="Times New Roman"/>
              </a:rPr>
              <a:t> </a:t>
            </a:r>
            <a:r>
              <a:rPr lang="en-US" sz="3600" b="1" i="1" dirty="0" err="1">
                <a:solidFill>
                  <a:srgbClr val="0000FF"/>
                </a:solidFill>
                <a:latin typeface="Times New Roman"/>
                <a:ea typeface="Times New Roman"/>
              </a:rPr>
              <a:t>san’atkorlar</a:t>
            </a:r>
            <a:r>
              <a:rPr lang="en-US" sz="3600" b="1" i="1" dirty="0">
                <a:solidFill>
                  <a:srgbClr val="0000FF"/>
                </a:solidFill>
                <a:latin typeface="Times New Roman"/>
                <a:ea typeface="Times New Roman"/>
              </a:rPr>
              <a:t>, </a:t>
            </a:r>
            <a:r>
              <a:rPr lang="en-US" sz="3600" b="1" i="1" dirty="0" err="1">
                <a:solidFill>
                  <a:srgbClr val="0000FF"/>
                </a:solidFill>
                <a:latin typeface="Times New Roman"/>
                <a:ea typeface="Times New Roman"/>
              </a:rPr>
              <a:t>turli</a:t>
            </a:r>
            <a:r>
              <a:rPr lang="en-US" sz="3600" b="1" i="1" dirty="0">
                <a:solidFill>
                  <a:srgbClr val="0000FF"/>
                </a:solidFill>
                <a:latin typeface="Times New Roman"/>
                <a:ea typeface="Times New Roman"/>
              </a:rPr>
              <a:t> </a:t>
            </a:r>
            <a:r>
              <a:rPr lang="en-US" sz="3600" b="1" i="1" dirty="0" err="1">
                <a:solidFill>
                  <a:srgbClr val="0000FF"/>
                </a:solidFill>
                <a:latin typeface="Times New Roman"/>
                <a:ea typeface="Times New Roman"/>
              </a:rPr>
              <a:t>sohalar</a:t>
            </a:r>
            <a:r>
              <a:rPr lang="en-US" sz="3600" b="1" i="1" dirty="0">
                <a:solidFill>
                  <a:srgbClr val="0000FF"/>
                </a:solidFill>
                <a:latin typeface="Times New Roman"/>
                <a:ea typeface="Times New Roman"/>
              </a:rPr>
              <a:t> </a:t>
            </a:r>
            <a:r>
              <a:rPr lang="en-US" sz="3600" b="1" i="1" dirty="0" err="1" smtClean="0">
                <a:solidFill>
                  <a:srgbClr val="0000FF"/>
                </a:solidFill>
                <a:latin typeface="Times New Roman"/>
                <a:ea typeface="Times New Roman"/>
              </a:rPr>
              <a:t>bo’yicha</a:t>
            </a:r>
            <a:r>
              <a:rPr lang="en-US" sz="3600" b="1" i="1" dirty="0" smtClean="0">
                <a:solidFill>
                  <a:srgbClr val="0000FF"/>
                </a:solidFill>
                <a:latin typeface="Times New Roman"/>
                <a:ea typeface="Times New Roman"/>
              </a:rPr>
              <a:t>  </a:t>
            </a:r>
            <a:r>
              <a:rPr lang="en-US" sz="3600" b="1" i="1" dirty="0" err="1">
                <a:solidFill>
                  <a:srgbClr val="0000FF"/>
                </a:solidFill>
                <a:latin typeface="Times New Roman"/>
                <a:ea typeface="Times New Roman"/>
              </a:rPr>
              <a:t>qimmatbaho</a:t>
            </a:r>
            <a:r>
              <a:rPr lang="en-US" sz="3600" b="1" i="1" dirty="0">
                <a:solidFill>
                  <a:srgbClr val="0000FF"/>
                </a:solidFill>
                <a:latin typeface="Times New Roman"/>
                <a:ea typeface="Times New Roman"/>
              </a:rPr>
              <a:t>  </a:t>
            </a:r>
            <a:r>
              <a:rPr lang="en-US" sz="3600" b="1" i="1" dirty="0" err="1">
                <a:solidFill>
                  <a:srgbClr val="0000FF"/>
                </a:solidFill>
                <a:latin typeface="Times New Roman"/>
                <a:ea typeface="Times New Roman"/>
              </a:rPr>
              <a:t>kitoblarni</a:t>
            </a:r>
            <a:r>
              <a:rPr lang="en-US" sz="3600" b="1" i="1" dirty="0">
                <a:solidFill>
                  <a:srgbClr val="0000FF"/>
                </a:solidFill>
                <a:latin typeface="Times New Roman"/>
                <a:ea typeface="Times New Roman"/>
              </a:rPr>
              <a:t>  </a:t>
            </a:r>
            <a:r>
              <a:rPr lang="en-US" sz="3600" b="1" i="1" dirty="0" err="1">
                <a:solidFill>
                  <a:srgbClr val="0000FF"/>
                </a:solidFill>
                <a:latin typeface="Times New Roman"/>
                <a:ea typeface="Times New Roman"/>
              </a:rPr>
              <a:t>to’plashga</a:t>
            </a:r>
            <a:r>
              <a:rPr lang="en-US" sz="3600" b="1" i="1" dirty="0">
                <a:solidFill>
                  <a:srgbClr val="0000FF"/>
                </a:solidFill>
                <a:latin typeface="Times New Roman"/>
                <a:ea typeface="Times New Roman"/>
              </a:rPr>
              <a:t> </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odatlandilar</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Saroyga</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jalb</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etilgan</a:t>
            </a:r>
            <a:r>
              <a:rPr lang="en-US" sz="3600" dirty="0">
                <a:solidFill>
                  <a:srgbClr val="000000"/>
                </a:solidFill>
                <a:latin typeface="Times New Roman"/>
                <a:ea typeface="Times New Roman"/>
              </a:rPr>
              <a:t> </a:t>
            </a:r>
            <a:r>
              <a:rPr lang="en-US" sz="3600" b="1" i="1" u="sng" dirty="0" err="1" smtClean="0">
                <a:solidFill>
                  <a:srgbClr val="000000"/>
                </a:solidFill>
                <a:latin typeface="Times New Roman"/>
                <a:ea typeface="Times New Roman"/>
              </a:rPr>
              <a:t>olim</a:t>
            </a:r>
            <a:r>
              <a:rPr lang="en-US" sz="3600" b="1" i="1" u="sng" dirty="0" smtClean="0">
                <a:solidFill>
                  <a:srgbClr val="000000"/>
                </a:solidFill>
                <a:latin typeface="Times New Roman"/>
                <a:ea typeface="Times New Roman"/>
              </a:rPr>
              <a:t>  </a:t>
            </a:r>
            <a:r>
              <a:rPr lang="en-US" sz="3600" b="1" i="1" u="sng" dirty="0" err="1">
                <a:solidFill>
                  <a:srgbClr val="000000"/>
                </a:solidFill>
                <a:latin typeface="Times New Roman"/>
                <a:ea typeface="Times New Roman"/>
              </a:rPr>
              <a:t>va</a:t>
            </a:r>
            <a:r>
              <a:rPr lang="en-US" sz="3600" b="1" i="1" u="sng" dirty="0">
                <a:solidFill>
                  <a:srgbClr val="000000"/>
                </a:solidFill>
                <a:latin typeface="Times New Roman"/>
                <a:ea typeface="Times New Roman"/>
              </a:rPr>
              <a:t>  </a:t>
            </a:r>
            <a:r>
              <a:rPr lang="en-US" sz="3600" b="1" i="1" u="sng" dirty="0" err="1">
                <a:solidFill>
                  <a:srgbClr val="000000"/>
                </a:solidFill>
                <a:latin typeface="Times New Roman"/>
                <a:ea typeface="Times New Roman"/>
              </a:rPr>
              <a:t>shoirlar</a:t>
            </a:r>
            <a:r>
              <a:rPr lang="en-US" sz="3600" b="1" i="1" u="sng" dirty="0">
                <a:solidFill>
                  <a:srgbClr val="000000"/>
                </a:solidFill>
                <a:latin typeface="Times New Roman"/>
                <a:ea typeface="Times New Roman"/>
              </a:rPr>
              <a:t>,  </a:t>
            </a:r>
            <a:r>
              <a:rPr lang="en-US" sz="3600" b="1" i="1" u="sng" dirty="0" err="1">
                <a:solidFill>
                  <a:srgbClr val="000000"/>
                </a:solidFill>
                <a:latin typeface="Times New Roman"/>
                <a:ea typeface="Times New Roman"/>
              </a:rPr>
              <a:t>kutubxonalardagi</a:t>
            </a:r>
            <a:r>
              <a:rPr lang="en-US" sz="3600" b="1" i="1" u="sng" dirty="0">
                <a:solidFill>
                  <a:srgbClr val="000000"/>
                </a:solidFill>
                <a:latin typeface="Times New Roman"/>
                <a:ea typeface="Times New Roman"/>
              </a:rPr>
              <a:t>  </a:t>
            </a:r>
            <a:r>
              <a:rPr lang="en-US" sz="3600" b="1" i="1" u="sng" dirty="0" err="1">
                <a:solidFill>
                  <a:srgbClr val="000000"/>
                </a:solidFill>
                <a:latin typeface="Times New Roman"/>
                <a:ea typeface="Times New Roman"/>
              </a:rPr>
              <a:t>nodir</a:t>
            </a:r>
            <a:r>
              <a:rPr lang="en-US" sz="3600" b="1" i="1" u="sng" dirty="0">
                <a:solidFill>
                  <a:srgbClr val="000000"/>
                </a:solidFill>
                <a:latin typeface="Times New Roman"/>
                <a:ea typeface="Times New Roman"/>
              </a:rPr>
              <a:t>  </a:t>
            </a:r>
            <a:r>
              <a:rPr lang="en-US" sz="3600" b="1" i="1" u="sng" dirty="0" err="1">
                <a:solidFill>
                  <a:srgbClr val="000000"/>
                </a:solidFill>
                <a:latin typeface="Times New Roman"/>
                <a:ea typeface="Times New Roman"/>
              </a:rPr>
              <a:t>qo’lyozma</a:t>
            </a:r>
            <a:r>
              <a:rPr lang="en-US" sz="3600" b="1" i="1" u="sng" dirty="0">
                <a:solidFill>
                  <a:srgbClr val="000000"/>
                </a:solidFill>
                <a:latin typeface="Times New Roman"/>
                <a:ea typeface="Times New Roman"/>
              </a:rPr>
              <a:t>  </a:t>
            </a:r>
            <a:r>
              <a:rPr lang="en-US" sz="3600" b="1" i="1" u="sng" dirty="0" err="1">
                <a:solidFill>
                  <a:srgbClr val="000000"/>
                </a:solidFill>
                <a:latin typeface="Times New Roman"/>
                <a:ea typeface="Times New Roman"/>
              </a:rPr>
              <a:t>asarlar</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bilan</a:t>
            </a:r>
            <a:r>
              <a:rPr lang="en-US" sz="3600" dirty="0">
                <a:solidFill>
                  <a:srgbClr val="000000"/>
                </a:solidFill>
                <a:latin typeface="Times New Roman"/>
                <a:ea typeface="Times New Roman"/>
              </a:rPr>
              <a:t> </a:t>
            </a:r>
            <a:r>
              <a:rPr lang="en-US" sz="3600" dirty="0" err="1" smtClean="0">
                <a:solidFill>
                  <a:srgbClr val="000000"/>
                </a:solidFill>
                <a:latin typeface="Times New Roman"/>
                <a:ea typeface="Times New Roman"/>
              </a:rPr>
              <a:t>mag’rurlandilar</a:t>
            </a:r>
            <a:r>
              <a:rPr lang="en-US" sz="3600" dirty="0">
                <a:solidFill>
                  <a:srgbClr val="000000"/>
                </a:solidFill>
                <a:latin typeface="Times New Roman"/>
                <a:ea typeface="Times New Roman"/>
              </a:rPr>
              <a:t>. </a:t>
            </a:r>
            <a:endParaRPr lang="ru-RU" sz="3600" dirty="0"/>
          </a:p>
        </p:txBody>
      </p:sp>
    </p:spTree>
    <p:extLst>
      <p:ext uri="{BB962C8B-B14F-4D97-AF65-F5344CB8AC3E}">
        <p14:creationId xmlns:p14="http://schemas.microsoft.com/office/powerpoint/2010/main" val="5069919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6124754"/>
          </a:xfrm>
          <a:prstGeom prst="rect">
            <a:avLst/>
          </a:prstGeom>
        </p:spPr>
        <p:txBody>
          <a:bodyPr wrap="square">
            <a:spAutoFit/>
          </a:bodyPr>
          <a:lstStyle/>
          <a:p>
            <a:pPr algn="just"/>
            <a:r>
              <a:rPr lang="en-US" sz="2800" dirty="0" smtClean="0">
                <a:solidFill>
                  <a:srgbClr val="000000"/>
                </a:solidFill>
                <a:latin typeface="Times New Roman"/>
                <a:ea typeface="Times New Roman"/>
              </a:rPr>
              <a:t>	</a:t>
            </a:r>
            <a:r>
              <a:rPr lang="en-US" sz="2800" b="1" dirty="0" err="1" smtClean="0">
                <a:solidFill>
                  <a:srgbClr val="0000FF"/>
                </a:solidFill>
                <a:latin typeface="Times New Roman"/>
                <a:ea typeface="Times New Roman"/>
              </a:rPr>
              <a:t>Damashq</a:t>
            </a:r>
            <a:r>
              <a:rPr lang="en-US" sz="2800" b="1" dirty="0">
                <a:solidFill>
                  <a:srgbClr val="0000FF"/>
                </a:solidFill>
                <a:latin typeface="Times New Roman"/>
                <a:ea typeface="Times New Roman"/>
              </a:rPr>
              <a:t>,  </a:t>
            </a:r>
            <a:r>
              <a:rPr lang="en-US" sz="2800" b="1" dirty="0" err="1">
                <a:solidFill>
                  <a:srgbClr val="0000FF"/>
                </a:solidFill>
                <a:latin typeface="Times New Roman"/>
                <a:ea typeface="Times New Roman"/>
              </a:rPr>
              <a:t>Qohira</a:t>
            </a:r>
            <a:r>
              <a:rPr lang="en-US" sz="2800" b="1" dirty="0">
                <a:solidFill>
                  <a:srgbClr val="0000FF"/>
                </a:solidFill>
                <a:latin typeface="Times New Roman"/>
                <a:ea typeface="Times New Roman"/>
              </a:rPr>
              <a:t>,  </a:t>
            </a:r>
            <a:r>
              <a:rPr lang="en-US" sz="2800" b="1" dirty="0" err="1">
                <a:solidFill>
                  <a:srgbClr val="0000FF"/>
                </a:solidFill>
                <a:latin typeface="Times New Roman"/>
                <a:ea typeface="Times New Roman"/>
              </a:rPr>
              <a:t>Bog’dod</a:t>
            </a:r>
            <a:r>
              <a:rPr lang="en-US" sz="2800" b="1" dirty="0">
                <a:solidFill>
                  <a:srgbClr val="0000FF"/>
                </a:solidFill>
                <a:latin typeface="Times New Roman"/>
                <a:ea typeface="Times New Roman"/>
              </a:rPr>
              <a:t>,  </a:t>
            </a:r>
            <a:r>
              <a:rPr lang="en-US" sz="2800" b="1" dirty="0" err="1">
                <a:solidFill>
                  <a:srgbClr val="0000FF"/>
                </a:solidFill>
                <a:latin typeface="Times New Roman"/>
                <a:ea typeface="Times New Roman"/>
              </a:rPr>
              <a:t>Kufa</a:t>
            </a:r>
            <a:r>
              <a:rPr lang="en-US" sz="2800" b="1" dirty="0">
                <a:solidFill>
                  <a:srgbClr val="0000FF"/>
                </a:solidFill>
                <a:latin typeface="Times New Roman"/>
                <a:ea typeface="Times New Roman"/>
              </a:rPr>
              <a:t>,  Basra  </a:t>
            </a:r>
            <a:r>
              <a:rPr lang="en-US" sz="2800" dirty="0" err="1">
                <a:solidFill>
                  <a:srgbClr val="000000"/>
                </a:solidFill>
                <a:latin typeface="Times New Roman"/>
                <a:ea typeface="Times New Roman"/>
              </a:rPr>
              <a:t>va</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boshqa</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shular</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singari</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katta</a:t>
            </a:r>
            <a:r>
              <a:rPr lang="en-US" sz="2800" dirty="0">
                <a:solidFill>
                  <a:srgbClr val="000000"/>
                </a:solidFill>
                <a:latin typeface="Times New Roman"/>
                <a:ea typeface="Times New Roman"/>
              </a:rPr>
              <a:t> </a:t>
            </a:r>
            <a:r>
              <a:rPr lang="en-US" sz="2800" dirty="0" err="1" smtClean="0">
                <a:solidFill>
                  <a:srgbClr val="000000"/>
                </a:solidFill>
                <a:latin typeface="Times New Roman"/>
                <a:ea typeface="Times New Roman"/>
              </a:rPr>
              <a:t>shaharlarda</a:t>
            </a:r>
            <a:r>
              <a:rPr lang="en-US" sz="2800" dirty="0" smtClean="0">
                <a:solidFill>
                  <a:srgbClr val="000000"/>
                </a:solidFill>
                <a:latin typeface="Times New Roman"/>
                <a:ea typeface="Times New Roman"/>
              </a:rPr>
              <a:t>  </a:t>
            </a:r>
            <a:r>
              <a:rPr lang="en-US" sz="2800" dirty="0" err="1">
                <a:solidFill>
                  <a:srgbClr val="000000"/>
                </a:solidFill>
                <a:latin typeface="Times New Roman"/>
                <a:ea typeface="Times New Roman"/>
              </a:rPr>
              <a:t>O’rta</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Osiyodan</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borib</a:t>
            </a:r>
            <a:r>
              <a:rPr lang="en-US" sz="2800" dirty="0">
                <a:solidFill>
                  <a:srgbClr val="000000"/>
                </a:solidFill>
                <a:latin typeface="Times New Roman"/>
                <a:ea typeface="Times New Roman"/>
              </a:rPr>
              <a:t>  fan,  </a:t>
            </a:r>
            <a:r>
              <a:rPr lang="en-US" sz="2800" dirty="0" err="1">
                <a:solidFill>
                  <a:srgbClr val="000000"/>
                </a:solidFill>
                <a:latin typeface="Times New Roman"/>
                <a:ea typeface="Times New Roman"/>
              </a:rPr>
              <a:t>madaniyat</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taraqqiyotiga</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o’z</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hissasini</a:t>
            </a:r>
            <a:r>
              <a:rPr lang="en-US" sz="2800" dirty="0">
                <a:solidFill>
                  <a:srgbClr val="000000"/>
                </a:solidFill>
                <a:latin typeface="Times New Roman"/>
                <a:ea typeface="Times New Roman"/>
              </a:rPr>
              <a:t> </a:t>
            </a:r>
            <a:r>
              <a:rPr lang="en-US" sz="2800" dirty="0" err="1" smtClean="0">
                <a:solidFill>
                  <a:srgbClr val="000000"/>
                </a:solidFill>
                <a:latin typeface="Times New Roman"/>
                <a:ea typeface="Times New Roman"/>
              </a:rPr>
              <a:t>qo’shgan</a:t>
            </a:r>
            <a:r>
              <a:rPr lang="en-US" sz="2800" dirty="0" smtClean="0">
                <a:solidFill>
                  <a:srgbClr val="000000"/>
                </a:solidFill>
                <a:latin typeface="Times New Roman"/>
                <a:ea typeface="Times New Roman"/>
              </a:rPr>
              <a:t>  </a:t>
            </a:r>
            <a:r>
              <a:rPr lang="en-US" sz="2800" dirty="0" err="1">
                <a:solidFill>
                  <a:srgbClr val="000000"/>
                </a:solidFill>
                <a:latin typeface="Times New Roman"/>
                <a:ea typeface="Times New Roman"/>
              </a:rPr>
              <a:t>avlod</a:t>
            </a:r>
            <a:r>
              <a:rPr lang="en-US" sz="2800" dirty="0">
                <a:solidFill>
                  <a:srgbClr val="000000"/>
                </a:solidFill>
                <a:latin typeface="Times New Roman"/>
                <a:ea typeface="Times New Roman"/>
              </a:rPr>
              <a:t>–</a:t>
            </a:r>
            <a:r>
              <a:rPr lang="en-US" sz="2800" dirty="0" err="1">
                <a:solidFill>
                  <a:srgbClr val="000000"/>
                </a:solidFill>
                <a:latin typeface="Times New Roman"/>
                <a:ea typeface="Times New Roman"/>
              </a:rPr>
              <a:t>ajdodlarimiz</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bu</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davrga</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kelib</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ko’paya</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bordi</a:t>
            </a:r>
            <a:r>
              <a:rPr lang="en-US" sz="2800" dirty="0">
                <a:solidFill>
                  <a:srgbClr val="000000"/>
                </a:solidFill>
                <a:latin typeface="Times New Roman"/>
                <a:ea typeface="Times New Roman"/>
              </a:rPr>
              <a:t>.  </a:t>
            </a:r>
            <a:r>
              <a:rPr lang="en-US" sz="2800" b="1" dirty="0" err="1">
                <a:solidFill>
                  <a:srgbClr val="0000FF"/>
                </a:solidFill>
                <a:latin typeface="Times New Roman"/>
                <a:ea typeface="Times New Roman"/>
              </a:rPr>
              <a:t>Bog’dod</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shahri</a:t>
            </a:r>
            <a:r>
              <a:rPr lang="en-US" sz="2800" dirty="0">
                <a:solidFill>
                  <a:srgbClr val="000000"/>
                </a:solidFill>
                <a:latin typeface="Times New Roman"/>
                <a:ea typeface="Times New Roman"/>
              </a:rPr>
              <a:t> </a:t>
            </a:r>
            <a:r>
              <a:rPr lang="en-US" sz="2800" dirty="0" err="1" smtClean="0">
                <a:solidFill>
                  <a:srgbClr val="000000"/>
                </a:solidFill>
                <a:latin typeface="Times New Roman"/>
                <a:ea typeface="Times New Roman"/>
              </a:rPr>
              <a:t>Sharqning</a:t>
            </a:r>
            <a:r>
              <a:rPr lang="en-US" sz="2800" dirty="0" smtClean="0">
                <a:solidFill>
                  <a:srgbClr val="000000"/>
                </a:solidFill>
                <a:latin typeface="Times New Roman"/>
                <a:ea typeface="Times New Roman"/>
              </a:rPr>
              <a:t>  </a:t>
            </a:r>
            <a:r>
              <a:rPr lang="en-US" sz="2800" dirty="0" err="1">
                <a:solidFill>
                  <a:srgbClr val="000000"/>
                </a:solidFill>
                <a:latin typeface="Times New Roman"/>
                <a:ea typeface="Times New Roman"/>
              </a:rPr>
              <a:t>ilm</a:t>
            </a:r>
            <a:r>
              <a:rPr lang="en-US" sz="2800" dirty="0">
                <a:solidFill>
                  <a:srgbClr val="000000"/>
                </a:solidFill>
                <a:latin typeface="Times New Roman"/>
                <a:ea typeface="Times New Roman"/>
              </a:rPr>
              <a:t>–fan  </a:t>
            </a:r>
            <a:r>
              <a:rPr lang="en-US" sz="2800" dirty="0" err="1">
                <a:solidFill>
                  <a:srgbClr val="000000"/>
                </a:solidFill>
                <a:latin typeface="Times New Roman"/>
                <a:ea typeface="Times New Roman"/>
              </a:rPr>
              <a:t>markazi</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sifatida</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olamga</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tanildi</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chunki</a:t>
            </a:r>
            <a:r>
              <a:rPr lang="en-US" sz="2800" dirty="0">
                <a:solidFill>
                  <a:srgbClr val="000000"/>
                </a:solidFill>
                <a:latin typeface="Times New Roman"/>
                <a:ea typeface="Times New Roman"/>
              </a:rPr>
              <a:t>  </a:t>
            </a:r>
            <a:r>
              <a:rPr lang="en-US" sz="2800" b="1" dirty="0">
                <a:solidFill>
                  <a:srgbClr val="000000"/>
                </a:solidFill>
                <a:latin typeface="Times New Roman"/>
                <a:ea typeface="Times New Roman"/>
              </a:rPr>
              <a:t>IX  </a:t>
            </a:r>
            <a:r>
              <a:rPr lang="en-US" sz="2800" b="1" dirty="0" err="1">
                <a:solidFill>
                  <a:srgbClr val="000000"/>
                </a:solidFill>
                <a:latin typeface="Times New Roman"/>
                <a:ea typeface="Times New Roman"/>
              </a:rPr>
              <a:t>asrda</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bu</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yerda</a:t>
            </a:r>
            <a:r>
              <a:rPr lang="en-US" sz="2800" dirty="0">
                <a:solidFill>
                  <a:srgbClr val="000000"/>
                </a:solidFill>
                <a:latin typeface="Times New Roman"/>
                <a:ea typeface="Times New Roman"/>
              </a:rPr>
              <a:t> </a:t>
            </a:r>
            <a:r>
              <a:rPr lang="en-US" sz="2800" b="1" dirty="0" smtClean="0">
                <a:solidFill>
                  <a:srgbClr val="0000FF"/>
                </a:solidFill>
                <a:latin typeface="Times New Roman"/>
                <a:ea typeface="Times New Roman"/>
              </a:rPr>
              <a:t>«</a:t>
            </a:r>
            <a:r>
              <a:rPr lang="en-US" sz="2800" b="1" dirty="0" err="1">
                <a:solidFill>
                  <a:srgbClr val="0000FF"/>
                </a:solidFill>
                <a:latin typeface="Times New Roman"/>
                <a:ea typeface="Times New Roman"/>
              </a:rPr>
              <a:t>Bayt</a:t>
            </a:r>
            <a:r>
              <a:rPr lang="en-US" sz="2800" b="1" dirty="0">
                <a:solidFill>
                  <a:srgbClr val="0000FF"/>
                </a:solidFill>
                <a:latin typeface="Times New Roman"/>
                <a:ea typeface="Times New Roman"/>
              </a:rPr>
              <a:t> </a:t>
            </a:r>
            <a:r>
              <a:rPr lang="en-US" sz="2800" b="1" dirty="0" err="1">
                <a:solidFill>
                  <a:srgbClr val="0000FF"/>
                </a:solidFill>
                <a:latin typeface="Times New Roman"/>
                <a:ea typeface="Times New Roman"/>
              </a:rPr>
              <a:t>ul-hikma</a:t>
            </a:r>
            <a:r>
              <a:rPr lang="en-US" sz="2800" b="1" dirty="0">
                <a:solidFill>
                  <a:srgbClr val="0000FF"/>
                </a:solidFill>
                <a:latin typeface="Times New Roman"/>
                <a:ea typeface="Times New Roman"/>
              </a:rPr>
              <a:t>» («</a:t>
            </a:r>
            <a:r>
              <a:rPr lang="en-US" sz="2800" b="1" dirty="0" err="1">
                <a:solidFill>
                  <a:srgbClr val="0000FF"/>
                </a:solidFill>
                <a:latin typeface="Times New Roman"/>
                <a:ea typeface="Times New Roman"/>
              </a:rPr>
              <a:t>Donishmandlar</a:t>
            </a:r>
            <a:r>
              <a:rPr lang="en-US" sz="2800" b="1" dirty="0">
                <a:solidFill>
                  <a:srgbClr val="0000FF"/>
                </a:solidFill>
                <a:latin typeface="Times New Roman"/>
                <a:ea typeface="Times New Roman"/>
              </a:rPr>
              <a:t> </a:t>
            </a:r>
            <a:r>
              <a:rPr lang="en-US" sz="2800" b="1" dirty="0" err="1">
                <a:solidFill>
                  <a:srgbClr val="0000FF"/>
                </a:solidFill>
                <a:latin typeface="Times New Roman"/>
                <a:ea typeface="Times New Roman"/>
              </a:rPr>
              <a:t>uyi</a:t>
            </a:r>
            <a:r>
              <a:rPr lang="en-US" sz="2800" b="1" dirty="0">
                <a:solidFill>
                  <a:srgbClr val="0000FF"/>
                </a:solidFill>
                <a:latin typeface="Times New Roman"/>
                <a:ea typeface="Times New Roman"/>
              </a:rPr>
              <a:t>»)</a:t>
            </a:r>
            <a:r>
              <a:rPr lang="en-US" sz="2800" b="1" dirty="0">
                <a:solidFill>
                  <a:srgbClr val="000000"/>
                </a:solidFill>
                <a:latin typeface="Times New Roman"/>
                <a:ea typeface="Times New Roman"/>
              </a:rPr>
              <a:t> </a:t>
            </a:r>
            <a:r>
              <a:rPr lang="en-US" sz="2800" b="1" dirty="0" err="1" smtClean="0">
                <a:solidFill>
                  <a:srgbClr val="000000"/>
                </a:solidFill>
                <a:latin typeface="Times New Roman"/>
                <a:ea typeface="Times New Roman"/>
              </a:rPr>
              <a:t>Sharqning</a:t>
            </a:r>
            <a:r>
              <a:rPr lang="en-US" sz="2800" b="1" dirty="0" smtClean="0">
                <a:solidFill>
                  <a:srgbClr val="000000"/>
                </a:solidFill>
                <a:latin typeface="Times New Roman"/>
                <a:ea typeface="Times New Roman"/>
              </a:rPr>
              <a:t> </a:t>
            </a:r>
            <a:r>
              <a:rPr lang="en-US" sz="2800" b="1" dirty="0" err="1">
                <a:solidFill>
                  <a:srgbClr val="000000"/>
                </a:solidFill>
                <a:latin typeface="Times New Roman"/>
                <a:ea typeface="Times New Roman"/>
              </a:rPr>
              <a:t>fanlar</a:t>
            </a:r>
            <a:r>
              <a:rPr lang="en-US" sz="2800" b="1" dirty="0">
                <a:solidFill>
                  <a:srgbClr val="000000"/>
                </a:solidFill>
                <a:latin typeface="Times New Roman"/>
                <a:ea typeface="Times New Roman"/>
              </a:rPr>
              <a:t> </a:t>
            </a:r>
            <a:r>
              <a:rPr lang="en-US" sz="2800" b="1" dirty="0" err="1">
                <a:solidFill>
                  <a:srgbClr val="000000"/>
                </a:solidFill>
                <a:latin typeface="Times New Roman"/>
                <a:ea typeface="Times New Roman"/>
              </a:rPr>
              <a:t>akademiyasi</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tashkil</a:t>
            </a:r>
            <a:r>
              <a:rPr lang="en-US" sz="2800" dirty="0">
                <a:solidFill>
                  <a:srgbClr val="000000"/>
                </a:solidFill>
                <a:latin typeface="Times New Roman"/>
                <a:ea typeface="Times New Roman"/>
              </a:rPr>
              <a:t> </a:t>
            </a:r>
            <a:r>
              <a:rPr lang="en-US" sz="2800" dirty="0" err="1" smtClean="0">
                <a:solidFill>
                  <a:srgbClr val="000000"/>
                </a:solidFill>
                <a:latin typeface="Times New Roman"/>
                <a:ea typeface="Times New Roman"/>
              </a:rPr>
              <a:t>etildi</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Bunga</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monand</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holda</a:t>
            </a:r>
            <a:r>
              <a:rPr lang="en-US" sz="2800" dirty="0">
                <a:solidFill>
                  <a:srgbClr val="000000"/>
                </a:solidFill>
                <a:latin typeface="Times New Roman"/>
                <a:ea typeface="Times New Roman"/>
              </a:rPr>
              <a:t>  </a:t>
            </a:r>
            <a:r>
              <a:rPr lang="en-US" sz="2800" b="1" dirty="0" smtClean="0">
                <a:solidFill>
                  <a:srgbClr val="000000"/>
                </a:solidFill>
                <a:latin typeface="Times New Roman"/>
                <a:ea typeface="Times New Roman"/>
              </a:rPr>
              <a:t>XI  </a:t>
            </a:r>
            <a:r>
              <a:rPr lang="en-US" sz="2800" b="1" dirty="0" err="1">
                <a:solidFill>
                  <a:srgbClr val="000000"/>
                </a:solidFill>
                <a:latin typeface="Times New Roman"/>
                <a:ea typeface="Times New Roman"/>
              </a:rPr>
              <a:t>asr</a:t>
            </a:r>
            <a:r>
              <a:rPr lang="en-US" sz="2800" b="1" dirty="0">
                <a:solidFill>
                  <a:srgbClr val="000000"/>
                </a:solidFill>
                <a:latin typeface="Times New Roman"/>
                <a:ea typeface="Times New Roman"/>
              </a:rPr>
              <a:t>  </a:t>
            </a:r>
            <a:r>
              <a:rPr lang="en-US" sz="2800" b="1" dirty="0" err="1" smtClean="0">
                <a:solidFill>
                  <a:srgbClr val="000000"/>
                </a:solidFill>
                <a:latin typeface="Times New Roman"/>
                <a:ea typeface="Times New Roman"/>
              </a:rPr>
              <a:t>boshlarida</a:t>
            </a:r>
            <a:r>
              <a:rPr lang="en-US" sz="2800" dirty="0" smtClean="0">
                <a:solidFill>
                  <a:srgbClr val="000000"/>
                </a:solidFill>
                <a:latin typeface="Times New Roman"/>
                <a:ea typeface="Times New Roman"/>
              </a:rPr>
              <a:t>  </a:t>
            </a:r>
            <a:r>
              <a:rPr lang="en-US" sz="2800" dirty="0" err="1">
                <a:solidFill>
                  <a:srgbClr val="000000"/>
                </a:solidFill>
                <a:latin typeface="Times New Roman"/>
                <a:ea typeface="Times New Roman"/>
              </a:rPr>
              <a:t>Xorazmda</a:t>
            </a:r>
            <a:r>
              <a:rPr lang="en-US" sz="2800" dirty="0">
                <a:solidFill>
                  <a:srgbClr val="000000"/>
                </a:solidFill>
                <a:latin typeface="Times New Roman"/>
                <a:ea typeface="Times New Roman"/>
              </a:rPr>
              <a:t>  ham </a:t>
            </a:r>
            <a:r>
              <a:rPr lang="en-US" sz="2800" dirty="0" err="1" smtClean="0">
                <a:solidFill>
                  <a:srgbClr val="000000"/>
                </a:solidFill>
                <a:latin typeface="Times New Roman"/>
                <a:ea typeface="Times New Roman"/>
              </a:rPr>
              <a:t>Ma’mun</a:t>
            </a:r>
            <a:r>
              <a:rPr lang="en-US" sz="2800" dirty="0" smtClean="0">
                <a:solidFill>
                  <a:srgbClr val="000000"/>
                </a:solidFill>
                <a:latin typeface="Times New Roman"/>
                <a:ea typeface="Times New Roman"/>
              </a:rPr>
              <a:t> </a:t>
            </a:r>
            <a:r>
              <a:rPr lang="en-US" sz="2800" dirty="0" err="1" smtClean="0">
                <a:solidFill>
                  <a:srgbClr val="000000"/>
                </a:solidFill>
                <a:latin typeface="Times New Roman"/>
                <a:ea typeface="Times New Roman"/>
              </a:rPr>
              <a:t>davrida</a:t>
            </a:r>
            <a:r>
              <a:rPr lang="en-US" sz="2800" dirty="0" smtClean="0">
                <a:solidFill>
                  <a:srgbClr val="000000"/>
                </a:solidFill>
                <a:latin typeface="Times New Roman"/>
                <a:ea typeface="Times New Roman"/>
              </a:rPr>
              <a:t>  </a:t>
            </a:r>
            <a:r>
              <a:rPr lang="en-US" sz="2800" b="1" dirty="0">
                <a:solidFill>
                  <a:srgbClr val="0000FF"/>
                </a:solidFill>
                <a:latin typeface="Times New Roman"/>
                <a:ea typeface="Times New Roman"/>
              </a:rPr>
              <a:t>«</a:t>
            </a:r>
            <a:r>
              <a:rPr lang="en-US" sz="2800" b="1" dirty="0" err="1">
                <a:solidFill>
                  <a:srgbClr val="0000FF"/>
                </a:solidFill>
                <a:latin typeface="Times New Roman"/>
                <a:ea typeface="Times New Roman"/>
              </a:rPr>
              <a:t>Ma’mun</a:t>
            </a:r>
            <a:r>
              <a:rPr lang="en-US" sz="2800" b="1" dirty="0">
                <a:solidFill>
                  <a:srgbClr val="0000FF"/>
                </a:solidFill>
                <a:latin typeface="Times New Roman"/>
                <a:ea typeface="Times New Roman"/>
              </a:rPr>
              <a:t> </a:t>
            </a:r>
            <a:r>
              <a:rPr lang="en-US" sz="2800" b="1" dirty="0" err="1">
                <a:solidFill>
                  <a:srgbClr val="0000FF"/>
                </a:solidFill>
                <a:latin typeface="Times New Roman"/>
                <a:ea typeface="Times New Roman"/>
              </a:rPr>
              <a:t>akademiyasi</a:t>
            </a:r>
            <a:r>
              <a:rPr lang="en-US" sz="2800" b="1" dirty="0">
                <a:solidFill>
                  <a:srgbClr val="0000FF"/>
                </a:solidFill>
                <a:latin typeface="Times New Roman"/>
                <a:ea typeface="Times New Roman"/>
              </a:rPr>
              <a:t>» (</a:t>
            </a:r>
            <a:r>
              <a:rPr lang="en-US" sz="2800" b="1" dirty="0" err="1">
                <a:solidFill>
                  <a:srgbClr val="0000FF"/>
                </a:solidFill>
                <a:latin typeface="Times New Roman"/>
                <a:ea typeface="Times New Roman"/>
              </a:rPr>
              <a:t>Xorazm</a:t>
            </a:r>
            <a:r>
              <a:rPr lang="en-US" sz="2800" b="1" dirty="0">
                <a:solidFill>
                  <a:srgbClr val="0000FF"/>
                </a:solidFill>
                <a:latin typeface="Times New Roman"/>
                <a:ea typeface="Times New Roman"/>
              </a:rPr>
              <a:t> </a:t>
            </a:r>
            <a:r>
              <a:rPr lang="en-US" sz="2800" b="1" dirty="0" err="1">
                <a:solidFill>
                  <a:srgbClr val="0000FF"/>
                </a:solidFill>
                <a:latin typeface="Times New Roman"/>
                <a:ea typeface="Times New Roman"/>
              </a:rPr>
              <a:t>akademiyasi</a:t>
            </a:r>
            <a:r>
              <a:rPr lang="en-US" sz="2800" b="1" dirty="0">
                <a:solidFill>
                  <a:srgbClr val="0000FF"/>
                </a:solidFill>
                <a:latin typeface="Times New Roman"/>
                <a:ea typeface="Times New Roman"/>
              </a:rPr>
              <a:t>)</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tashkil</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bo’ldi</a:t>
            </a:r>
            <a:r>
              <a:rPr lang="en-US" sz="2800" dirty="0">
                <a:solidFill>
                  <a:srgbClr val="000000"/>
                </a:solidFill>
                <a:latin typeface="Times New Roman"/>
                <a:ea typeface="Times New Roman"/>
              </a:rPr>
              <a:t>. Bu </a:t>
            </a:r>
            <a:r>
              <a:rPr lang="en-US" sz="2800" b="1" dirty="0" err="1">
                <a:solidFill>
                  <a:srgbClr val="0000FF"/>
                </a:solidFill>
                <a:latin typeface="Times New Roman"/>
                <a:ea typeface="Times New Roman"/>
              </a:rPr>
              <a:t>ikki</a:t>
            </a:r>
            <a:r>
              <a:rPr lang="en-US" sz="2800" b="1" dirty="0">
                <a:solidFill>
                  <a:srgbClr val="0000FF"/>
                </a:solidFill>
                <a:latin typeface="Times New Roman"/>
                <a:ea typeface="Times New Roman"/>
              </a:rPr>
              <a:t> </a:t>
            </a:r>
            <a:r>
              <a:rPr lang="en-US" sz="2800" b="1" dirty="0" err="1" smtClean="0">
                <a:solidFill>
                  <a:srgbClr val="0000FF"/>
                </a:solidFill>
                <a:latin typeface="Times New Roman"/>
                <a:ea typeface="Times New Roman"/>
              </a:rPr>
              <a:t>ilm</a:t>
            </a:r>
            <a:r>
              <a:rPr lang="en-US" sz="2800" b="1" dirty="0" smtClean="0">
                <a:solidFill>
                  <a:srgbClr val="0000FF"/>
                </a:solidFill>
                <a:latin typeface="Times New Roman"/>
                <a:ea typeface="Times New Roman"/>
              </a:rPr>
              <a:t>  </a:t>
            </a:r>
            <a:r>
              <a:rPr lang="en-US" sz="2800" b="1" dirty="0" err="1">
                <a:solidFill>
                  <a:srgbClr val="0000FF"/>
                </a:solidFill>
                <a:latin typeface="Times New Roman"/>
                <a:ea typeface="Times New Roman"/>
              </a:rPr>
              <a:t>o’chog’ida</a:t>
            </a:r>
            <a:r>
              <a:rPr lang="en-US" sz="2800" b="1" dirty="0">
                <a:solidFill>
                  <a:srgbClr val="0000FF"/>
                </a:solidFill>
                <a:latin typeface="Times New Roman"/>
                <a:ea typeface="Times New Roman"/>
              </a:rPr>
              <a:t>  </a:t>
            </a:r>
            <a:r>
              <a:rPr lang="en-US" sz="2800" dirty="0" err="1" smtClean="0">
                <a:solidFill>
                  <a:srgbClr val="000000"/>
                </a:solidFill>
                <a:latin typeface="Times New Roman"/>
                <a:ea typeface="Times New Roman"/>
              </a:rPr>
              <a:t>Sharqning</a:t>
            </a:r>
            <a:r>
              <a:rPr lang="en-US" sz="2800" dirty="0" smtClean="0">
                <a:solidFill>
                  <a:srgbClr val="000000"/>
                </a:solidFill>
                <a:latin typeface="Times New Roman"/>
                <a:ea typeface="Times New Roman"/>
              </a:rPr>
              <a:t>  </a:t>
            </a:r>
            <a:r>
              <a:rPr lang="en-US" sz="2800" dirty="0" err="1">
                <a:solidFill>
                  <a:srgbClr val="000000"/>
                </a:solidFill>
                <a:latin typeface="Times New Roman"/>
                <a:ea typeface="Times New Roman"/>
              </a:rPr>
              <a:t>mashhur</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va</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taniqli</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olimu</a:t>
            </a:r>
            <a:r>
              <a:rPr lang="en-US" sz="2800" dirty="0">
                <a:solidFill>
                  <a:srgbClr val="000000"/>
                </a:solidFill>
                <a:latin typeface="Times New Roman"/>
                <a:ea typeface="Times New Roman"/>
              </a:rPr>
              <a:t>–</a:t>
            </a:r>
            <a:r>
              <a:rPr lang="en-US" sz="2800" dirty="0" err="1">
                <a:solidFill>
                  <a:srgbClr val="000000"/>
                </a:solidFill>
                <a:latin typeface="Times New Roman"/>
                <a:ea typeface="Times New Roman"/>
              </a:rPr>
              <a:t>allomalari</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tahsil</a:t>
            </a:r>
            <a:r>
              <a:rPr lang="en-US" sz="2800" dirty="0">
                <a:solidFill>
                  <a:srgbClr val="000000"/>
                </a:solidFill>
                <a:latin typeface="Times New Roman"/>
                <a:ea typeface="Times New Roman"/>
              </a:rPr>
              <a:t> </a:t>
            </a:r>
            <a:r>
              <a:rPr lang="en-US" sz="2800" dirty="0" err="1" smtClean="0">
                <a:solidFill>
                  <a:srgbClr val="000000"/>
                </a:solidFill>
                <a:latin typeface="Times New Roman"/>
                <a:ea typeface="Times New Roman"/>
              </a:rPr>
              <a:t>ko’rganlar</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Ular</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orasida</a:t>
            </a:r>
            <a:r>
              <a:rPr lang="en-US" sz="2800" dirty="0">
                <a:solidFill>
                  <a:srgbClr val="000000"/>
                </a:solidFill>
                <a:latin typeface="Times New Roman"/>
                <a:ea typeface="Times New Roman"/>
              </a:rPr>
              <a:t> </a:t>
            </a:r>
            <a:r>
              <a:rPr lang="en-US" sz="2800" b="1" i="1" u="sng" dirty="0">
                <a:solidFill>
                  <a:srgbClr val="0000FF"/>
                </a:solidFill>
                <a:latin typeface="Times New Roman"/>
                <a:ea typeface="Times New Roman"/>
              </a:rPr>
              <a:t>Ahmad </a:t>
            </a:r>
            <a:r>
              <a:rPr lang="en-US" sz="2800" b="1" i="1" u="sng" dirty="0" err="1">
                <a:solidFill>
                  <a:srgbClr val="0000FF"/>
                </a:solidFill>
                <a:latin typeface="Times New Roman"/>
                <a:ea typeface="Times New Roman"/>
              </a:rPr>
              <a:t>Farg’oniy</a:t>
            </a:r>
            <a:r>
              <a:rPr lang="en-US" sz="2800" b="1" i="1" u="sng" dirty="0">
                <a:solidFill>
                  <a:srgbClr val="0000FF"/>
                </a:solidFill>
                <a:latin typeface="Times New Roman"/>
                <a:ea typeface="Times New Roman"/>
              </a:rPr>
              <a:t>, al–</a:t>
            </a:r>
            <a:r>
              <a:rPr lang="en-US" sz="2800" b="1" i="1" u="sng" dirty="0" err="1">
                <a:solidFill>
                  <a:srgbClr val="0000FF"/>
                </a:solidFill>
                <a:latin typeface="Times New Roman"/>
                <a:ea typeface="Times New Roman"/>
              </a:rPr>
              <a:t>Xorazmiy</a:t>
            </a:r>
            <a:r>
              <a:rPr lang="en-US" sz="2800" b="1" i="1" u="sng" dirty="0">
                <a:solidFill>
                  <a:srgbClr val="0000FF"/>
                </a:solidFill>
                <a:latin typeface="Times New Roman"/>
                <a:ea typeface="Times New Roman"/>
              </a:rPr>
              <a:t>, </a:t>
            </a:r>
            <a:r>
              <a:rPr lang="en-US" sz="2800" b="1" i="1" u="sng" dirty="0" err="1">
                <a:solidFill>
                  <a:srgbClr val="0000FF"/>
                </a:solidFill>
                <a:latin typeface="Times New Roman"/>
                <a:ea typeface="Times New Roman"/>
              </a:rPr>
              <a:t>Beruniy</a:t>
            </a:r>
            <a:r>
              <a:rPr lang="en-US" sz="2800" b="1" i="1" u="sng" dirty="0">
                <a:solidFill>
                  <a:srgbClr val="0000FF"/>
                </a:solidFill>
                <a:latin typeface="Times New Roman"/>
                <a:ea typeface="Times New Roman"/>
              </a:rPr>
              <a:t>, </a:t>
            </a:r>
            <a:r>
              <a:rPr lang="en-US" sz="2800" b="1" i="1" u="sng" dirty="0" err="1">
                <a:solidFill>
                  <a:srgbClr val="0000FF"/>
                </a:solidFill>
                <a:latin typeface="Times New Roman"/>
                <a:ea typeface="Times New Roman"/>
              </a:rPr>
              <a:t>Ibn</a:t>
            </a:r>
            <a:r>
              <a:rPr lang="en-US" sz="2800" b="1" i="1" u="sng" dirty="0">
                <a:solidFill>
                  <a:srgbClr val="0000FF"/>
                </a:solidFill>
                <a:latin typeface="Times New Roman"/>
                <a:ea typeface="Times New Roman"/>
              </a:rPr>
              <a:t> Sino</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va</a:t>
            </a:r>
            <a:r>
              <a:rPr lang="en-US" sz="2800" dirty="0">
                <a:solidFill>
                  <a:srgbClr val="000000"/>
                </a:solidFill>
                <a:latin typeface="Times New Roman"/>
                <a:ea typeface="Times New Roman"/>
              </a:rPr>
              <a:t> </a:t>
            </a:r>
            <a:r>
              <a:rPr lang="en-US" sz="2800" dirty="0" err="1" smtClean="0">
                <a:solidFill>
                  <a:srgbClr val="000000"/>
                </a:solidFill>
                <a:latin typeface="Times New Roman"/>
                <a:ea typeface="Times New Roman"/>
              </a:rPr>
              <a:t>boshqa</a:t>
            </a:r>
            <a:r>
              <a:rPr lang="en-US" sz="2800" dirty="0" smtClean="0">
                <a:solidFill>
                  <a:srgbClr val="000000"/>
                </a:solidFill>
                <a:latin typeface="Times New Roman"/>
                <a:ea typeface="Times New Roman"/>
              </a:rPr>
              <a:t> </a:t>
            </a:r>
            <a:r>
              <a:rPr lang="en-US" sz="2800" dirty="0" err="1">
                <a:solidFill>
                  <a:srgbClr val="000000"/>
                </a:solidFill>
                <a:latin typeface="Times New Roman"/>
                <a:ea typeface="Times New Roman"/>
              </a:rPr>
              <a:t>buyuk</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allomalarning</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nomlari</a:t>
            </a:r>
            <a:r>
              <a:rPr lang="en-US" sz="2800" dirty="0">
                <a:solidFill>
                  <a:srgbClr val="000000"/>
                </a:solidFill>
                <a:latin typeface="Times New Roman"/>
                <a:ea typeface="Times New Roman"/>
              </a:rPr>
              <a:t> bor. </a:t>
            </a:r>
            <a:endParaRPr lang="ru-RU" sz="2800" dirty="0"/>
          </a:p>
        </p:txBody>
      </p:sp>
    </p:spTree>
    <p:extLst>
      <p:ext uri="{BB962C8B-B14F-4D97-AF65-F5344CB8AC3E}">
        <p14:creationId xmlns:p14="http://schemas.microsoft.com/office/powerpoint/2010/main" val="29633425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1700808"/>
            <a:ext cx="8856984" cy="3477875"/>
          </a:xfrm>
          <a:prstGeom prst="rect">
            <a:avLst/>
          </a:prstGeom>
        </p:spPr>
        <p:txBody>
          <a:bodyPr wrap="square">
            <a:spAutoFit/>
          </a:bodyPr>
          <a:lstStyle/>
          <a:p>
            <a:pPr algn="ctr"/>
            <a:r>
              <a:rPr lang="en-US" sz="4400" b="1" dirty="0" smtClean="0">
                <a:solidFill>
                  <a:srgbClr val="0000FF"/>
                </a:solidFill>
                <a:latin typeface="Times New Roman"/>
                <a:ea typeface="Times New Roman"/>
              </a:rPr>
              <a:t>AJDODLARIMIZ QOLDIRGAN </a:t>
            </a:r>
            <a:r>
              <a:rPr lang="en-US" sz="4400" b="1" dirty="0">
                <a:solidFill>
                  <a:srgbClr val="0000FF"/>
                </a:solidFill>
                <a:latin typeface="Times New Roman"/>
                <a:ea typeface="Times New Roman"/>
              </a:rPr>
              <a:t>ILMIY VA MADANIY MEROSNING </a:t>
            </a:r>
            <a:r>
              <a:rPr lang="en-US" sz="4400" b="1" dirty="0" smtClean="0">
                <a:solidFill>
                  <a:srgbClr val="0000FF"/>
                </a:solidFill>
                <a:latin typeface="Times New Roman"/>
                <a:ea typeface="Times New Roman"/>
              </a:rPr>
              <a:t>JAHON </a:t>
            </a:r>
            <a:r>
              <a:rPr lang="en-US" sz="4400" b="1" dirty="0">
                <a:solidFill>
                  <a:srgbClr val="0000FF"/>
                </a:solidFill>
                <a:latin typeface="Times New Roman"/>
                <a:ea typeface="Times New Roman"/>
              </a:rPr>
              <a:t>FANI VA </a:t>
            </a:r>
            <a:r>
              <a:rPr lang="en-US" sz="4400" b="1" dirty="0" smtClean="0">
                <a:solidFill>
                  <a:srgbClr val="0000FF"/>
                </a:solidFill>
                <a:latin typeface="Times New Roman"/>
                <a:ea typeface="Times New Roman"/>
              </a:rPr>
              <a:t>MADANIYATIDA </a:t>
            </a:r>
            <a:r>
              <a:rPr lang="en-US" sz="4400" b="1" dirty="0">
                <a:solidFill>
                  <a:srgbClr val="0000FF"/>
                </a:solidFill>
                <a:latin typeface="Times New Roman"/>
                <a:ea typeface="Times New Roman"/>
              </a:rPr>
              <a:t>TUTGAN O’RNI.</a:t>
            </a:r>
            <a:endParaRPr lang="ru-RU" sz="4400" b="1" dirty="0">
              <a:solidFill>
                <a:srgbClr val="0000FF"/>
              </a:solidFill>
            </a:endParaRPr>
          </a:p>
        </p:txBody>
      </p:sp>
    </p:spTree>
    <p:extLst>
      <p:ext uri="{BB962C8B-B14F-4D97-AF65-F5344CB8AC3E}">
        <p14:creationId xmlns:p14="http://schemas.microsoft.com/office/powerpoint/2010/main" val="8685642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69546" cy="6957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8202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2709113"/>
            <a:ext cx="8677472" cy="3970318"/>
          </a:xfrm>
          <a:prstGeom prst="rect">
            <a:avLst/>
          </a:prstGeom>
        </p:spPr>
        <p:txBody>
          <a:bodyPr wrap="square">
            <a:spAutoFit/>
          </a:bodyPr>
          <a:lstStyle/>
          <a:p>
            <a:pPr algn="just"/>
            <a:r>
              <a:rPr lang="en-US" sz="3600" dirty="0">
                <a:latin typeface="Times New Roman"/>
                <a:ea typeface="Times New Roman"/>
              </a:rPr>
              <a:t> </a:t>
            </a:r>
            <a:r>
              <a:rPr lang="en-US" sz="3600" dirty="0" smtClean="0">
                <a:latin typeface="Times New Roman"/>
                <a:ea typeface="Times New Roman"/>
              </a:rPr>
              <a:t>	</a:t>
            </a:r>
            <a:r>
              <a:rPr lang="en-US" sz="3600" b="1" dirty="0" smtClean="0">
                <a:latin typeface="Times New Roman"/>
                <a:ea typeface="Times New Roman"/>
              </a:rPr>
              <a:t>IX </a:t>
            </a:r>
            <a:r>
              <a:rPr lang="en-US" sz="3600" b="1" dirty="0">
                <a:latin typeface="Times New Roman"/>
                <a:ea typeface="Times New Roman"/>
              </a:rPr>
              <a:t>– XII </a:t>
            </a:r>
            <a:r>
              <a:rPr lang="en-US" sz="3600" b="1" dirty="0" err="1">
                <a:latin typeface="Times New Roman"/>
                <a:ea typeface="Times New Roman"/>
              </a:rPr>
              <a:t>asrlarda</a:t>
            </a:r>
            <a:r>
              <a:rPr lang="en-US" sz="3600" dirty="0">
                <a:latin typeface="Times New Roman"/>
                <a:ea typeface="Times New Roman"/>
              </a:rPr>
              <a:t> </a:t>
            </a:r>
            <a:r>
              <a:rPr lang="en-US" sz="3600" dirty="0" err="1">
                <a:latin typeface="Times New Roman"/>
                <a:ea typeface="Times New Roman"/>
              </a:rPr>
              <a:t>Markaziy</a:t>
            </a:r>
            <a:r>
              <a:rPr lang="en-US" sz="3600" dirty="0">
                <a:latin typeface="Times New Roman"/>
                <a:ea typeface="Times New Roman"/>
              </a:rPr>
              <a:t> </a:t>
            </a:r>
            <a:r>
              <a:rPr lang="en-US" sz="3600" dirty="0" err="1">
                <a:latin typeface="Times New Roman"/>
                <a:ea typeface="Times New Roman"/>
              </a:rPr>
              <a:t>Osiyoda</a:t>
            </a:r>
            <a:r>
              <a:rPr lang="en-US" sz="3600" dirty="0">
                <a:latin typeface="Times New Roman"/>
                <a:ea typeface="Times New Roman"/>
              </a:rPr>
              <a:t> fan </a:t>
            </a:r>
            <a:r>
              <a:rPr lang="en-US" sz="3600" dirty="0" err="1">
                <a:latin typeface="Times New Roman"/>
                <a:ea typeface="Times New Roman"/>
              </a:rPr>
              <a:t>va</a:t>
            </a:r>
            <a:r>
              <a:rPr lang="en-US" sz="3600" dirty="0">
                <a:latin typeface="Times New Roman"/>
                <a:ea typeface="Times New Roman"/>
              </a:rPr>
              <a:t> </a:t>
            </a:r>
            <a:r>
              <a:rPr lang="en-US" sz="3600" dirty="0" err="1">
                <a:latin typeface="Times New Roman"/>
                <a:ea typeface="Times New Roman"/>
              </a:rPr>
              <a:t>madaniyat</a:t>
            </a:r>
            <a:r>
              <a:rPr lang="en-US" sz="3600" dirty="0">
                <a:latin typeface="Times New Roman"/>
                <a:ea typeface="Times New Roman"/>
              </a:rPr>
              <a:t> </a:t>
            </a:r>
            <a:r>
              <a:rPr lang="en-US" sz="3600" dirty="0" err="1">
                <a:latin typeface="Times New Roman"/>
                <a:ea typeface="Times New Roman"/>
              </a:rPr>
              <a:t>bobida</a:t>
            </a:r>
            <a:r>
              <a:rPr lang="en-US" sz="3600" dirty="0">
                <a:latin typeface="Times New Roman"/>
                <a:ea typeface="Times New Roman"/>
              </a:rPr>
              <a:t> </a:t>
            </a:r>
            <a:r>
              <a:rPr lang="en-US" sz="3600" dirty="0" err="1">
                <a:latin typeface="Times New Roman"/>
                <a:ea typeface="Times New Roman"/>
              </a:rPr>
              <a:t>shu</a:t>
            </a:r>
            <a:r>
              <a:rPr lang="en-US" sz="3600" dirty="0">
                <a:latin typeface="Times New Roman"/>
                <a:ea typeface="Times New Roman"/>
              </a:rPr>
              <a:t> </a:t>
            </a:r>
            <a:r>
              <a:rPr lang="en-US" sz="3600" dirty="0" err="1">
                <a:latin typeface="Times New Roman"/>
                <a:ea typeface="Times New Roman"/>
              </a:rPr>
              <a:t>qadar</a:t>
            </a:r>
            <a:r>
              <a:rPr lang="en-US" sz="3600" dirty="0">
                <a:latin typeface="Times New Roman"/>
                <a:ea typeface="Times New Roman"/>
              </a:rPr>
              <a:t> </a:t>
            </a:r>
            <a:r>
              <a:rPr lang="en-US" sz="3600" dirty="0" err="1" smtClean="0">
                <a:latin typeface="Times New Roman"/>
                <a:ea typeface="Times New Roman"/>
              </a:rPr>
              <a:t>ajoyib</a:t>
            </a:r>
            <a:r>
              <a:rPr lang="en-US" sz="3600" dirty="0" smtClean="0">
                <a:latin typeface="Times New Roman"/>
                <a:ea typeface="Times New Roman"/>
              </a:rPr>
              <a:t> </a:t>
            </a:r>
            <a:r>
              <a:rPr lang="en-US" sz="3600" dirty="0">
                <a:latin typeface="Times New Roman"/>
                <a:ea typeface="Times New Roman"/>
              </a:rPr>
              <a:t>fan </a:t>
            </a:r>
            <a:r>
              <a:rPr lang="en-US" sz="3600" dirty="0" err="1">
                <a:latin typeface="Times New Roman"/>
                <a:ea typeface="Times New Roman"/>
              </a:rPr>
              <a:t>kashfiyotlari</a:t>
            </a:r>
            <a:r>
              <a:rPr lang="en-US" sz="3600" dirty="0">
                <a:latin typeface="Times New Roman"/>
                <a:ea typeface="Times New Roman"/>
              </a:rPr>
              <a:t> </a:t>
            </a:r>
            <a:r>
              <a:rPr lang="en-US" sz="3600" dirty="0" err="1">
                <a:latin typeface="Times New Roman"/>
                <a:ea typeface="Times New Roman"/>
              </a:rPr>
              <a:t>va</a:t>
            </a:r>
            <a:r>
              <a:rPr lang="en-US" sz="3600" dirty="0">
                <a:latin typeface="Times New Roman"/>
                <a:ea typeface="Times New Roman"/>
              </a:rPr>
              <a:t> </a:t>
            </a:r>
            <a:r>
              <a:rPr lang="en-US" sz="3600" dirty="0" err="1">
                <a:latin typeface="Times New Roman"/>
                <a:ea typeface="Times New Roman"/>
              </a:rPr>
              <a:t>tadqiqotlari</a:t>
            </a:r>
            <a:r>
              <a:rPr lang="en-US" sz="3600" dirty="0">
                <a:latin typeface="Times New Roman"/>
                <a:ea typeface="Times New Roman"/>
              </a:rPr>
              <a:t> </a:t>
            </a:r>
            <a:r>
              <a:rPr lang="en-US" sz="3600" dirty="0" err="1">
                <a:latin typeface="Times New Roman"/>
                <a:ea typeface="Times New Roman"/>
              </a:rPr>
              <a:t>yaratildiki</a:t>
            </a:r>
            <a:r>
              <a:rPr lang="en-US" sz="3600" dirty="0">
                <a:latin typeface="Times New Roman"/>
                <a:ea typeface="Times New Roman"/>
              </a:rPr>
              <a:t>, </a:t>
            </a:r>
            <a:r>
              <a:rPr lang="en-US" sz="3600" dirty="0" err="1">
                <a:latin typeface="Times New Roman"/>
                <a:ea typeface="Times New Roman"/>
              </a:rPr>
              <a:t>bu</a:t>
            </a:r>
            <a:r>
              <a:rPr lang="en-US" sz="3600" dirty="0">
                <a:latin typeface="Times New Roman"/>
                <a:ea typeface="Times New Roman"/>
              </a:rPr>
              <a:t> </a:t>
            </a:r>
            <a:r>
              <a:rPr lang="en-US" sz="3600" dirty="0" err="1">
                <a:latin typeface="Times New Roman"/>
                <a:ea typeface="Times New Roman"/>
              </a:rPr>
              <a:t>o’tmish</a:t>
            </a:r>
            <a:r>
              <a:rPr lang="en-US" sz="3600" dirty="0">
                <a:latin typeface="Times New Roman"/>
                <a:ea typeface="Times New Roman"/>
              </a:rPr>
              <a:t> </a:t>
            </a:r>
            <a:r>
              <a:rPr lang="en-US" sz="3600" dirty="0" err="1">
                <a:latin typeface="Times New Roman"/>
                <a:ea typeface="Times New Roman"/>
              </a:rPr>
              <a:t>ajdodlarimizning</a:t>
            </a:r>
            <a:r>
              <a:rPr lang="en-US" sz="3600" dirty="0">
                <a:latin typeface="Times New Roman"/>
                <a:ea typeface="Times New Roman"/>
              </a:rPr>
              <a:t> </a:t>
            </a:r>
            <a:r>
              <a:rPr lang="en-US" sz="3600" dirty="0" err="1" smtClean="0">
                <a:latin typeface="Times New Roman"/>
                <a:ea typeface="Times New Roman"/>
              </a:rPr>
              <a:t>jahon</a:t>
            </a:r>
            <a:r>
              <a:rPr lang="en-US" sz="3600" dirty="0" smtClean="0">
                <a:latin typeface="Times New Roman"/>
                <a:ea typeface="Times New Roman"/>
              </a:rPr>
              <a:t>  </a:t>
            </a:r>
            <a:r>
              <a:rPr lang="en-US" sz="3600" dirty="0" err="1">
                <a:latin typeface="Times New Roman"/>
                <a:ea typeface="Times New Roman"/>
              </a:rPr>
              <a:t>madaniyati</a:t>
            </a:r>
            <a:r>
              <a:rPr lang="en-US" sz="3600" dirty="0">
                <a:latin typeface="Times New Roman"/>
                <a:ea typeface="Times New Roman"/>
              </a:rPr>
              <a:t>  </a:t>
            </a:r>
            <a:r>
              <a:rPr lang="en-US" sz="3600" dirty="0" err="1">
                <a:latin typeface="Times New Roman"/>
                <a:ea typeface="Times New Roman"/>
              </a:rPr>
              <a:t>xazinasiga</a:t>
            </a:r>
            <a:r>
              <a:rPr lang="en-US" sz="3600" dirty="0">
                <a:latin typeface="Times New Roman"/>
                <a:ea typeface="Times New Roman"/>
              </a:rPr>
              <a:t>  </a:t>
            </a:r>
            <a:r>
              <a:rPr lang="en-US" sz="3600" dirty="0" err="1">
                <a:latin typeface="Times New Roman"/>
                <a:ea typeface="Times New Roman"/>
              </a:rPr>
              <a:t>qo’shgan</a:t>
            </a:r>
            <a:r>
              <a:rPr lang="en-US" sz="3600" dirty="0">
                <a:latin typeface="Times New Roman"/>
                <a:ea typeface="Times New Roman"/>
              </a:rPr>
              <a:t>  </a:t>
            </a:r>
            <a:r>
              <a:rPr lang="en-US" sz="3600" dirty="0" err="1">
                <a:latin typeface="Times New Roman"/>
                <a:ea typeface="Times New Roman"/>
              </a:rPr>
              <a:t>bebaho</a:t>
            </a:r>
            <a:r>
              <a:rPr lang="en-US" sz="3600" dirty="0">
                <a:latin typeface="Times New Roman"/>
                <a:ea typeface="Times New Roman"/>
              </a:rPr>
              <a:t>  </a:t>
            </a:r>
            <a:r>
              <a:rPr lang="en-US" sz="3600" dirty="0" err="1">
                <a:latin typeface="Times New Roman"/>
                <a:ea typeface="Times New Roman"/>
              </a:rPr>
              <a:t>hissasigina</a:t>
            </a:r>
            <a:r>
              <a:rPr lang="en-US" sz="3600" dirty="0">
                <a:latin typeface="Times New Roman"/>
                <a:ea typeface="Times New Roman"/>
              </a:rPr>
              <a:t>  </a:t>
            </a:r>
            <a:r>
              <a:rPr lang="en-US" sz="3600" dirty="0" err="1">
                <a:latin typeface="Times New Roman"/>
                <a:ea typeface="Times New Roman"/>
              </a:rPr>
              <a:t>bo’lib</a:t>
            </a:r>
            <a:r>
              <a:rPr lang="en-US" sz="3600" dirty="0">
                <a:latin typeface="Times New Roman"/>
                <a:ea typeface="Times New Roman"/>
              </a:rPr>
              <a:t>  </a:t>
            </a:r>
            <a:r>
              <a:rPr lang="en-US" sz="3600" dirty="0" err="1">
                <a:latin typeface="Times New Roman"/>
                <a:ea typeface="Times New Roman"/>
              </a:rPr>
              <a:t>qolmasdan</a:t>
            </a:r>
            <a:r>
              <a:rPr lang="en-US" sz="3600" dirty="0">
                <a:latin typeface="Times New Roman"/>
                <a:ea typeface="Times New Roman"/>
              </a:rPr>
              <a:t>, </a:t>
            </a:r>
            <a:r>
              <a:rPr lang="en-US" sz="3600" dirty="0" err="1" smtClean="0">
                <a:latin typeface="Times New Roman"/>
                <a:ea typeface="Times New Roman"/>
              </a:rPr>
              <a:t>ularning</a:t>
            </a:r>
            <a:r>
              <a:rPr lang="en-US" sz="3600" dirty="0" smtClean="0">
                <a:latin typeface="Times New Roman"/>
                <a:ea typeface="Times New Roman"/>
              </a:rPr>
              <a:t> </a:t>
            </a:r>
            <a:r>
              <a:rPr lang="en-US" sz="3600" b="1" dirty="0" err="1">
                <a:solidFill>
                  <a:srgbClr val="0000FF"/>
                </a:solidFill>
                <a:latin typeface="Times New Roman"/>
                <a:ea typeface="Times New Roman"/>
              </a:rPr>
              <a:t>aql-zakovatining</a:t>
            </a:r>
            <a:r>
              <a:rPr lang="en-US" sz="3600" dirty="0">
                <a:latin typeface="Times New Roman"/>
                <a:ea typeface="Times New Roman"/>
              </a:rPr>
              <a:t> </a:t>
            </a:r>
            <a:r>
              <a:rPr lang="en-US" sz="3600" dirty="0" err="1">
                <a:latin typeface="Times New Roman"/>
                <a:ea typeface="Times New Roman"/>
              </a:rPr>
              <a:t>nihoyatda</a:t>
            </a:r>
            <a:r>
              <a:rPr lang="en-US" sz="3600" dirty="0">
                <a:latin typeface="Times New Roman"/>
                <a:ea typeface="Times New Roman"/>
              </a:rPr>
              <a:t> </a:t>
            </a:r>
            <a:r>
              <a:rPr lang="en-US" sz="3600" dirty="0" err="1">
                <a:latin typeface="Times New Roman"/>
                <a:ea typeface="Times New Roman"/>
              </a:rPr>
              <a:t>yuksakligidan</a:t>
            </a:r>
            <a:r>
              <a:rPr lang="en-US" sz="3600" dirty="0">
                <a:latin typeface="Times New Roman"/>
                <a:ea typeface="Times New Roman"/>
              </a:rPr>
              <a:t> ham </a:t>
            </a:r>
            <a:r>
              <a:rPr lang="en-US" sz="3600" dirty="0" err="1">
                <a:latin typeface="Times New Roman"/>
                <a:ea typeface="Times New Roman"/>
              </a:rPr>
              <a:t>dalolat</a:t>
            </a:r>
            <a:r>
              <a:rPr lang="en-US" sz="3600" dirty="0">
                <a:latin typeface="Times New Roman"/>
                <a:ea typeface="Times New Roman"/>
              </a:rPr>
              <a:t> </a:t>
            </a:r>
            <a:r>
              <a:rPr lang="en-US" sz="3600" dirty="0" err="1">
                <a:latin typeface="Times New Roman"/>
                <a:ea typeface="Times New Roman"/>
              </a:rPr>
              <a:t>beradi</a:t>
            </a:r>
            <a:r>
              <a:rPr lang="en-US" sz="3600" dirty="0">
                <a:latin typeface="Times New Roman"/>
                <a:ea typeface="Times New Roman"/>
              </a:rPr>
              <a:t>.</a:t>
            </a:r>
            <a:endParaRPr lang="ru-RU" sz="36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99563"/>
            <a:ext cx="1800200" cy="25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199946"/>
            <a:ext cx="2016224" cy="25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00" y="302694"/>
            <a:ext cx="1944216" cy="2546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42612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2709113"/>
            <a:ext cx="8677472" cy="3477875"/>
          </a:xfrm>
          <a:prstGeom prst="rect">
            <a:avLst/>
          </a:prstGeom>
        </p:spPr>
        <p:txBody>
          <a:bodyPr wrap="square">
            <a:spAutoFit/>
          </a:bodyPr>
          <a:lstStyle/>
          <a:p>
            <a:pPr algn="just"/>
            <a:r>
              <a:rPr lang="en-US" sz="2800" dirty="0">
                <a:latin typeface="Times New Roman"/>
                <a:ea typeface="Times New Roman"/>
              </a:rPr>
              <a:t> </a:t>
            </a:r>
            <a:r>
              <a:rPr lang="en-US" sz="2800" dirty="0" smtClean="0">
                <a:latin typeface="Times New Roman"/>
                <a:ea typeface="Times New Roman"/>
              </a:rPr>
              <a:t>	</a:t>
            </a:r>
            <a:r>
              <a:rPr lang="en-US" sz="2400" dirty="0">
                <a:latin typeface="Times New Roman"/>
                <a:ea typeface="Times New Roman"/>
              </a:rPr>
              <a:t>Bu  </a:t>
            </a:r>
            <a:r>
              <a:rPr lang="en-US" sz="2400" dirty="0" err="1">
                <a:latin typeface="Times New Roman"/>
                <a:ea typeface="Times New Roman"/>
              </a:rPr>
              <a:t>haqda</a:t>
            </a:r>
            <a:r>
              <a:rPr lang="en-US" sz="2400" dirty="0">
                <a:latin typeface="Times New Roman"/>
                <a:ea typeface="Times New Roman"/>
              </a:rPr>
              <a:t>  </a:t>
            </a:r>
            <a:r>
              <a:rPr lang="en-US" sz="2400" b="1" dirty="0">
                <a:latin typeface="Times New Roman"/>
                <a:ea typeface="Times New Roman"/>
              </a:rPr>
              <a:t>M.  </a:t>
            </a:r>
            <a:r>
              <a:rPr lang="en-US" sz="2400" b="1" dirty="0" err="1">
                <a:latin typeface="Times New Roman"/>
                <a:ea typeface="Times New Roman"/>
              </a:rPr>
              <a:t>Xayrullayevning</a:t>
            </a:r>
            <a:r>
              <a:rPr lang="en-US" sz="2400" b="1" dirty="0">
                <a:latin typeface="Times New Roman"/>
                <a:ea typeface="Times New Roman"/>
              </a:rPr>
              <a:t>  </a:t>
            </a:r>
            <a:r>
              <a:rPr lang="en-US" sz="2400" b="1" dirty="0">
                <a:solidFill>
                  <a:srgbClr val="0000FF"/>
                </a:solidFill>
                <a:latin typeface="Times New Roman"/>
                <a:ea typeface="Times New Roman"/>
              </a:rPr>
              <a:t>«</a:t>
            </a:r>
            <a:r>
              <a:rPr lang="en-US" sz="2400" b="1" dirty="0" err="1">
                <a:solidFill>
                  <a:srgbClr val="0000FF"/>
                </a:solidFill>
                <a:latin typeface="Times New Roman"/>
                <a:ea typeface="Times New Roman"/>
              </a:rPr>
              <a:t>O’rta</a:t>
            </a:r>
            <a:r>
              <a:rPr lang="en-US" sz="2400" b="1" dirty="0">
                <a:solidFill>
                  <a:srgbClr val="0000FF"/>
                </a:solidFill>
                <a:latin typeface="Times New Roman"/>
                <a:ea typeface="Times New Roman"/>
              </a:rPr>
              <a:t>  </a:t>
            </a:r>
            <a:r>
              <a:rPr lang="en-US" sz="2400" b="1" dirty="0" err="1">
                <a:solidFill>
                  <a:srgbClr val="0000FF"/>
                </a:solidFill>
                <a:latin typeface="Times New Roman"/>
                <a:ea typeface="Times New Roman"/>
              </a:rPr>
              <a:t>Osiyoda</a:t>
            </a:r>
            <a:r>
              <a:rPr lang="en-US" sz="2400" b="1" dirty="0">
                <a:solidFill>
                  <a:srgbClr val="0000FF"/>
                </a:solidFill>
                <a:latin typeface="Times New Roman"/>
                <a:ea typeface="Times New Roman"/>
              </a:rPr>
              <a:t>  ilk  </a:t>
            </a:r>
            <a:r>
              <a:rPr lang="en-US" sz="2400" b="1" dirty="0" err="1">
                <a:solidFill>
                  <a:srgbClr val="0000FF"/>
                </a:solidFill>
                <a:latin typeface="Times New Roman"/>
                <a:ea typeface="Times New Roman"/>
              </a:rPr>
              <a:t>uyg’onish</a:t>
            </a:r>
            <a:r>
              <a:rPr lang="en-US" sz="2400" b="1" dirty="0">
                <a:solidFill>
                  <a:srgbClr val="0000FF"/>
                </a:solidFill>
                <a:latin typeface="Times New Roman"/>
                <a:ea typeface="Times New Roman"/>
              </a:rPr>
              <a:t>  </a:t>
            </a:r>
            <a:r>
              <a:rPr lang="en-US" sz="2400" b="1" dirty="0" err="1">
                <a:solidFill>
                  <a:srgbClr val="0000FF"/>
                </a:solidFill>
                <a:latin typeface="Times New Roman"/>
                <a:ea typeface="Times New Roman"/>
              </a:rPr>
              <a:t>davri</a:t>
            </a:r>
            <a:r>
              <a:rPr lang="en-US" sz="2400" b="1" dirty="0">
                <a:solidFill>
                  <a:srgbClr val="0000FF"/>
                </a:solidFill>
                <a:latin typeface="Times New Roman"/>
                <a:ea typeface="Times New Roman"/>
              </a:rPr>
              <a:t> </a:t>
            </a:r>
            <a:r>
              <a:rPr lang="en-US" sz="2400" b="1" dirty="0" err="1" smtClean="0">
                <a:solidFill>
                  <a:srgbClr val="0000FF"/>
                </a:solidFill>
                <a:latin typeface="Times New Roman"/>
                <a:ea typeface="Times New Roman"/>
              </a:rPr>
              <a:t>madaniyati</a:t>
            </a:r>
            <a:r>
              <a:rPr lang="en-US" sz="2400" b="1" dirty="0">
                <a:solidFill>
                  <a:srgbClr val="0000FF"/>
                </a:solidFill>
                <a:latin typeface="Times New Roman"/>
                <a:ea typeface="Times New Roman"/>
              </a:rPr>
              <a:t>»</a:t>
            </a:r>
            <a:r>
              <a:rPr lang="en-US" sz="2400" dirty="0">
                <a:latin typeface="Times New Roman"/>
                <a:ea typeface="Times New Roman"/>
              </a:rPr>
              <a:t> («Fan», 1992) </a:t>
            </a:r>
            <a:r>
              <a:rPr lang="en-US" sz="2400" dirty="0" err="1">
                <a:latin typeface="Times New Roman"/>
                <a:ea typeface="Times New Roman"/>
              </a:rPr>
              <a:t>va</a:t>
            </a:r>
            <a:r>
              <a:rPr lang="en-US" sz="2400" dirty="0">
                <a:latin typeface="Times New Roman"/>
                <a:ea typeface="Times New Roman"/>
              </a:rPr>
              <a:t> </a:t>
            </a:r>
            <a:r>
              <a:rPr lang="en-US" sz="2400" b="1" dirty="0">
                <a:latin typeface="Times New Roman"/>
                <a:ea typeface="Times New Roman"/>
              </a:rPr>
              <a:t>F. </a:t>
            </a:r>
            <a:r>
              <a:rPr lang="en-US" sz="2400" b="1" dirty="0" err="1">
                <a:latin typeface="Times New Roman"/>
                <a:ea typeface="Times New Roman"/>
              </a:rPr>
              <a:t>Sulaymonovaning</a:t>
            </a:r>
            <a:r>
              <a:rPr lang="en-US" sz="2400" dirty="0">
                <a:latin typeface="Times New Roman"/>
                <a:ea typeface="Times New Roman"/>
              </a:rPr>
              <a:t> </a:t>
            </a:r>
            <a:r>
              <a:rPr lang="en-US" sz="2400" b="1" dirty="0">
                <a:solidFill>
                  <a:srgbClr val="0000FF"/>
                </a:solidFill>
                <a:latin typeface="Times New Roman"/>
                <a:ea typeface="Times New Roman"/>
              </a:rPr>
              <a:t>«</a:t>
            </a:r>
            <a:r>
              <a:rPr lang="en-US" sz="2400" b="1" dirty="0" err="1" smtClean="0">
                <a:solidFill>
                  <a:srgbClr val="0000FF"/>
                </a:solidFill>
                <a:latin typeface="Times New Roman"/>
                <a:ea typeface="Times New Roman"/>
              </a:rPr>
              <a:t>Sharq</a:t>
            </a:r>
            <a:r>
              <a:rPr lang="en-US" sz="2400" b="1" dirty="0" smtClean="0">
                <a:solidFill>
                  <a:srgbClr val="0000FF"/>
                </a:solidFill>
                <a:latin typeface="Times New Roman"/>
                <a:ea typeface="Times New Roman"/>
              </a:rPr>
              <a:t> </a:t>
            </a:r>
            <a:r>
              <a:rPr lang="en-US" sz="2400" b="1" dirty="0" err="1">
                <a:solidFill>
                  <a:srgbClr val="0000FF"/>
                </a:solidFill>
                <a:latin typeface="Times New Roman"/>
                <a:ea typeface="Times New Roman"/>
              </a:rPr>
              <a:t>va</a:t>
            </a:r>
            <a:r>
              <a:rPr lang="en-US" sz="2400" b="1" dirty="0">
                <a:solidFill>
                  <a:srgbClr val="0000FF"/>
                </a:solidFill>
                <a:latin typeface="Times New Roman"/>
                <a:ea typeface="Times New Roman"/>
              </a:rPr>
              <a:t> </a:t>
            </a:r>
            <a:r>
              <a:rPr lang="en-US" sz="2400" b="1" dirty="0" err="1">
                <a:solidFill>
                  <a:srgbClr val="0000FF"/>
                </a:solidFill>
                <a:latin typeface="Times New Roman"/>
                <a:ea typeface="Times New Roman"/>
              </a:rPr>
              <a:t>G’arb</a:t>
            </a:r>
            <a:r>
              <a:rPr lang="en-US" sz="2400" b="1" dirty="0">
                <a:solidFill>
                  <a:srgbClr val="0000FF"/>
                </a:solidFill>
                <a:latin typeface="Times New Roman"/>
                <a:ea typeface="Times New Roman"/>
              </a:rPr>
              <a:t>» </a:t>
            </a:r>
            <a:r>
              <a:rPr lang="en-US" sz="2400" dirty="0">
                <a:latin typeface="Times New Roman"/>
                <a:ea typeface="Times New Roman"/>
              </a:rPr>
              <a:t>(«Fan», </a:t>
            </a:r>
            <a:r>
              <a:rPr lang="en-US" sz="2400" dirty="0" smtClean="0">
                <a:latin typeface="Times New Roman"/>
                <a:ea typeface="Times New Roman"/>
              </a:rPr>
              <a:t>1991</a:t>
            </a:r>
            <a:r>
              <a:rPr lang="en-US" sz="2400" dirty="0">
                <a:latin typeface="Times New Roman"/>
                <a:ea typeface="Times New Roman"/>
              </a:rPr>
              <a:t>)  </a:t>
            </a:r>
            <a:r>
              <a:rPr lang="en-US" sz="2400" dirty="0" err="1">
                <a:latin typeface="Times New Roman"/>
                <a:ea typeface="Times New Roman"/>
              </a:rPr>
              <a:t>asarlarida</a:t>
            </a:r>
            <a:r>
              <a:rPr lang="en-US" sz="2400" dirty="0">
                <a:latin typeface="Times New Roman"/>
                <a:ea typeface="Times New Roman"/>
              </a:rPr>
              <a:t>,  </a:t>
            </a:r>
            <a:r>
              <a:rPr lang="en-US" sz="2400" dirty="0" err="1">
                <a:latin typeface="Times New Roman"/>
                <a:ea typeface="Times New Roman"/>
              </a:rPr>
              <a:t>shuningdek</a:t>
            </a:r>
            <a:r>
              <a:rPr lang="en-US" sz="2400" dirty="0">
                <a:latin typeface="Times New Roman"/>
                <a:ea typeface="Times New Roman"/>
              </a:rPr>
              <a:t>,  </a:t>
            </a:r>
            <a:r>
              <a:rPr lang="en-US" sz="2400" b="1" dirty="0" err="1">
                <a:latin typeface="Times New Roman"/>
                <a:ea typeface="Times New Roman"/>
              </a:rPr>
              <a:t>vatandosh</a:t>
            </a:r>
            <a:r>
              <a:rPr lang="en-US" sz="2400" b="1" dirty="0">
                <a:latin typeface="Times New Roman"/>
                <a:ea typeface="Times New Roman"/>
              </a:rPr>
              <a:t>,  </a:t>
            </a:r>
            <a:r>
              <a:rPr lang="en-US" sz="2400" b="1" dirty="0" err="1">
                <a:latin typeface="Times New Roman"/>
                <a:ea typeface="Times New Roman"/>
              </a:rPr>
              <a:t>mashhur</a:t>
            </a:r>
            <a:r>
              <a:rPr lang="en-US" sz="2400" b="1" dirty="0">
                <a:latin typeface="Times New Roman"/>
                <a:ea typeface="Times New Roman"/>
              </a:rPr>
              <a:t>  </a:t>
            </a:r>
            <a:r>
              <a:rPr lang="en-US" sz="2400" b="1" dirty="0" err="1">
                <a:latin typeface="Times New Roman"/>
                <a:ea typeface="Times New Roman"/>
              </a:rPr>
              <a:t>mutafakkir</a:t>
            </a:r>
            <a:r>
              <a:rPr lang="en-US" sz="2400" b="1" dirty="0">
                <a:latin typeface="Times New Roman"/>
                <a:ea typeface="Times New Roman"/>
              </a:rPr>
              <a:t>  </a:t>
            </a:r>
            <a:r>
              <a:rPr lang="en-US" sz="2400" b="1" dirty="0" err="1">
                <a:latin typeface="Times New Roman"/>
                <a:ea typeface="Times New Roman"/>
              </a:rPr>
              <a:t>va</a:t>
            </a:r>
            <a:r>
              <a:rPr lang="en-US" sz="2400" b="1" dirty="0">
                <a:latin typeface="Times New Roman"/>
                <a:ea typeface="Times New Roman"/>
              </a:rPr>
              <a:t> </a:t>
            </a:r>
            <a:r>
              <a:rPr lang="en-US" sz="2400" b="1" dirty="0" err="1" smtClean="0">
                <a:latin typeface="Times New Roman"/>
                <a:ea typeface="Times New Roman"/>
              </a:rPr>
              <a:t>donishmandlarga</a:t>
            </a:r>
            <a:r>
              <a:rPr lang="en-US" sz="2400" b="1" dirty="0" smtClean="0">
                <a:latin typeface="Times New Roman"/>
                <a:ea typeface="Times New Roman"/>
              </a:rPr>
              <a:t>  </a:t>
            </a:r>
            <a:r>
              <a:rPr lang="en-US" sz="2400" dirty="0" err="1">
                <a:latin typeface="Times New Roman"/>
                <a:ea typeface="Times New Roman"/>
              </a:rPr>
              <a:t>bag’ishlangan</a:t>
            </a:r>
            <a:r>
              <a:rPr lang="en-US" sz="2400" dirty="0">
                <a:latin typeface="Times New Roman"/>
                <a:ea typeface="Times New Roman"/>
              </a:rPr>
              <a:t>  </a:t>
            </a:r>
            <a:r>
              <a:rPr lang="en-US" sz="2400" b="1" dirty="0">
                <a:solidFill>
                  <a:srgbClr val="0000FF"/>
                </a:solidFill>
                <a:latin typeface="Times New Roman"/>
                <a:ea typeface="Times New Roman"/>
              </a:rPr>
              <a:t>«</a:t>
            </a:r>
            <a:r>
              <a:rPr lang="en-US" sz="2400" b="1" dirty="0" err="1">
                <a:solidFill>
                  <a:srgbClr val="0000FF"/>
                </a:solidFill>
                <a:latin typeface="Times New Roman"/>
                <a:ea typeface="Times New Roman"/>
              </a:rPr>
              <a:t>Ma’naviyat</a:t>
            </a:r>
            <a:r>
              <a:rPr lang="en-US" sz="2400" b="1" dirty="0">
                <a:solidFill>
                  <a:srgbClr val="0000FF"/>
                </a:solidFill>
                <a:latin typeface="Times New Roman"/>
                <a:ea typeface="Times New Roman"/>
              </a:rPr>
              <a:t>  </a:t>
            </a:r>
            <a:r>
              <a:rPr lang="en-US" sz="2400" b="1" dirty="0" err="1">
                <a:solidFill>
                  <a:srgbClr val="0000FF"/>
                </a:solidFill>
                <a:latin typeface="Times New Roman"/>
                <a:ea typeface="Times New Roman"/>
              </a:rPr>
              <a:t>yulduzlari</a:t>
            </a:r>
            <a:r>
              <a:rPr lang="en-US" sz="2400" b="1" dirty="0">
                <a:solidFill>
                  <a:srgbClr val="0000FF"/>
                </a:solidFill>
                <a:latin typeface="Times New Roman"/>
                <a:ea typeface="Times New Roman"/>
              </a:rPr>
              <a:t>»</a:t>
            </a:r>
            <a:r>
              <a:rPr lang="en-US" sz="2400" dirty="0">
                <a:latin typeface="Times New Roman"/>
                <a:ea typeface="Times New Roman"/>
              </a:rPr>
              <a:t>  («</a:t>
            </a:r>
            <a:r>
              <a:rPr lang="en-US" sz="2400" dirty="0" err="1">
                <a:latin typeface="Times New Roman"/>
                <a:ea typeface="Times New Roman"/>
              </a:rPr>
              <a:t>Meros</a:t>
            </a:r>
            <a:r>
              <a:rPr lang="en-US" sz="2400" dirty="0">
                <a:latin typeface="Times New Roman"/>
                <a:ea typeface="Times New Roman"/>
              </a:rPr>
              <a:t>»,  1999) </a:t>
            </a:r>
            <a:r>
              <a:rPr lang="en-US" sz="2400" dirty="0" err="1" smtClean="0">
                <a:latin typeface="Times New Roman"/>
                <a:ea typeface="Times New Roman"/>
              </a:rPr>
              <a:t>to’plami</a:t>
            </a:r>
            <a:r>
              <a:rPr lang="en-US" sz="2400" dirty="0" smtClean="0">
                <a:latin typeface="Times New Roman"/>
                <a:ea typeface="Times New Roman"/>
              </a:rPr>
              <a:t> </a:t>
            </a:r>
            <a:r>
              <a:rPr lang="en-US" sz="2400" dirty="0" err="1">
                <a:latin typeface="Times New Roman"/>
                <a:ea typeface="Times New Roman"/>
              </a:rPr>
              <a:t>va</a:t>
            </a:r>
            <a:r>
              <a:rPr lang="en-US" sz="2400" dirty="0">
                <a:latin typeface="Times New Roman"/>
                <a:ea typeface="Times New Roman"/>
              </a:rPr>
              <a:t> </a:t>
            </a:r>
            <a:r>
              <a:rPr lang="en-US" sz="2400" dirty="0" err="1">
                <a:latin typeface="Times New Roman"/>
                <a:ea typeface="Times New Roman"/>
              </a:rPr>
              <a:t>qator</a:t>
            </a:r>
            <a:r>
              <a:rPr lang="en-US" sz="2400" dirty="0">
                <a:latin typeface="Times New Roman"/>
                <a:ea typeface="Times New Roman"/>
              </a:rPr>
              <a:t> </a:t>
            </a:r>
            <a:r>
              <a:rPr lang="en-US" sz="2400" dirty="0" err="1">
                <a:latin typeface="Times New Roman"/>
                <a:ea typeface="Times New Roman"/>
              </a:rPr>
              <a:t>boshqa</a:t>
            </a:r>
            <a:r>
              <a:rPr lang="en-US" sz="2400" dirty="0">
                <a:latin typeface="Times New Roman"/>
                <a:ea typeface="Times New Roman"/>
              </a:rPr>
              <a:t> </a:t>
            </a:r>
            <a:r>
              <a:rPr lang="en-US" sz="2400" dirty="0" err="1">
                <a:latin typeface="Times New Roman"/>
                <a:ea typeface="Times New Roman"/>
              </a:rPr>
              <a:t>risolalar</a:t>
            </a:r>
            <a:r>
              <a:rPr lang="en-US" sz="2400" dirty="0">
                <a:latin typeface="Times New Roman"/>
                <a:ea typeface="Times New Roman"/>
              </a:rPr>
              <a:t> </a:t>
            </a:r>
            <a:r>
              <a:rPr lang="en-US" sz="2400" dirty="0" err="1">
                <a:latin typeface="Times New Roman"/>
                <a:ea typeface="Times New Roman"/>
              </a:rPr>
              <a:t>hamda</a:t>
            </a:r>
            <a:r>
              <a:rPr lang="en-US" sz="2400" dirty="0">
                <a:latin typeface="Times New Roman"/>
                <a:ea typeface="Times New Roman"/>
              </a:rPr>
              <a:t> </a:t>
            </a:r>
            <a:r>
              <a:rPr lang="en-US" sz="2400" dirty="0" err="1">
                <a:latin typeface="Times New Roman"/>
                <a:ea typeface="Times New Roman"/>
              </a:rPr>
              <a:t>maqolalarda</a:t>
            </a:r>
            <a:r>
              <a:rPr lang="en-US" sz="2400" dirty="0">
                <a:latin typeface="Times New Roman"/>
                <a:ea typeface="Times New Roman"/>
              </a:rPr>
              <a:t> boy </a:t>
            </a:r>
            <a:r>
              <a:rPr lang="en-US" sz="2400" dirty="0" err="1">
                <a:latin typeface="Times New Roman"/>
                <a:ea typeface="Times New Roman"/>
              </a:rPr>
              <a:t>ma’lumotlar</a:t>
            </a:r>
            <a:r>
              <a:rPr lang="en-US" sz="2400" dirty="0">
                <a:latin typeface="Times New Roman"/>
                <a:ea typeface="Times New Roman"/>
              </a:rPr>
              <a:t> </a:t>
            </a:r>
            <a:r>
              <a:rPr lang="en-US" sz="2400" dirty="0" err="1">
                <a:latin typeface="Times New Roman"/>
                <a:ea typeface="Times New Roman"/>
              </a:rPr>
              <a:t>beriladi</a:t>
            </a:r>
            <a:r>
              <a:rPr lang="en-US" sz="2400" dirty="0">
                <a:latin typeface="Times New Roman"/>
                <a:ea typeface="Times New Roman"/>
              </a:rPr>
              <a:t>. </a:t>
            </a:r>
            <a:r>
              <a:rPr lang="en-US" sz="2400" dirty="0" err="1" smtClean="0">
                <a:latin typeface="Times New Roman"/>
                <a:ea typeface="Times New Roman"/>
              </a:rPr>
              <a:t>Yuqoridagi</a:t>
            </a:r>
            <a:r>
              <a:rPr lang="en-US" sz="2400" dirty="0" smtClean="0">
                <a:latin typeface="Times New Roman"/>
                <a:ea typeface="Times New Roman"/>
              </a:rPr>
              <a:t>  </a:t>
            </a:r>
            <a:r>
              <a:rPr lang="en-US" sz="2400" dirty="0" err="1">
                <a:latin typeface="Times New Roman"/>
                <a:ea typeface="Times New Roman"/>
              </a:rPr>
              <a:t>asarlarda</a:t>
            </a:r>
            <a:r>
              <a:rPr lang="en-US" sz="2400" dirty="0">
                <a:latin typeface="Times New Roman"/>
                <a:ea typeface="Times New Roman"/>
              </a:rPr>
              <a:t>  </a:t>
            </a:r>
            <a:r>
              <a:rPr lang="en-US" sz="2400" b="1" dirty="0">
                <a:solidFill>
                  <a:srgbClr val="0000FF"/>
                </a:solidFill>
                <a:latin typeface="Times New Roman"/>
                <a:ea typeface="Times New Roman"/>
              </a:rPr>
              <a:t>200  </a:t>
            </a:r>
            <a:r>
              <a:rPr lang="en-US" sz="2400" b="1" dirty="0" err="1">
                <a:solidFill>
                  <a:srgbClr val="0000FF"/>
                </a:solidFill>
                <a:latin typeface="Times New Roman"/>
                <a:ea typeface="Times New Roman"/>
              </a:rPr>
              <a:t>ga</a:t>
            </a:r>
            <a:r>
              <a:rPr lang="en-US" sz="2400" b="1" dirty="0">
                <a:solidFill>
                  <a:srgbClr val="0000FF"/>
                </a:solidFill>
                <a:latin typeface="Times New Roman"/>
                <a:ea typeface="Times New Roman"/>
              </a:rPr>
              <a:t>  </a:t>
            </a:r>
            <a:r>
              <a:rPr lang="en-US" sz="2400" dirty="0" err="1">
                <a:latin typeface="Times New Roman"/>
                <a:ea typeface="Times New Roman"/>
              </a:rPr>
              <a:t>yaqin</a:t>
            </a:r>
            <a:r>
              <a:rPr lang="en-US" sz="2400" dirty="0">
                <a:latin typeface="Times New Roman"/>
                <a:ea typeface="Times New Roman"/>
              </a:rPr>
              <a:t>  </a:t>
            </a:r>
            <a:r>
              <a:rPr lang="en-US" sz="2400" dirty="0" err="1">
                <a:latin typeface="Times New Roman"/>
                <a:ea typeface="Times New Roman"/>
              </a:rPr>
              <a:t>donishmand</a:t>
            </a:r>
            <a:r>
              <a:rPr lang="en-US" sz="2400" dirty="0">
                <a:latin typeface="Times New Roman"/>
                <a:ea typeface="Times New Roman"/>
              </a:rPr>
              <a:t>  </a:t>
            </a:r>
            <a:r>
              <a:rPr lang="en-US" sz="2400" dirty="0" err="1">
                <a:latin typeface="Times New Roman"/>
                <a:ea typeface="Times New Roman"/>
              </a:rPr>
              <a:t>va</a:t>
            </a:r>
            <a:r>
              <a:rPr lang="en-US" sz="2400" dirty="0">
                <a:latin typeface="Times New Roman"/>
                <a:ea typeface="Times New Roman"/>
              </a:rPr>
              <a:t>  </a:t>
            </a:r>
            <a:r>
              <a:rPr lang="en-US" sz="2400" dirty="0" err="1">
                <a:latin typeface="Times New Roman"/>
                <a:ea typeface="Times New Roman"/>
              </a:rPr>
              <a:t>mutafakkirlar</a:t>
            </a:r>
            <a:r>
              <a:rPr lang="en-US" sz="2400" dirty="0">
                <a:latin typeface="Times New Roman"/>
                <a:ea typeface="Times New Roman"/>
              </a:rPr>
              <a:t>  </a:t>
            </a:r>
            <a:r>
              <a:rPr lang="en-US" sz="2400" dirty="0" err="1">
                <a:latin typeface="Times New Roman"/>
                <a:ea typeface="Times New Roman"/>
              </a:rPr>
              <a:t>nomlari</a:t>
            </a:r>
            <a:r>
              <a:rPr lang="en-US" sz="2400" dirty="0">
                <a:latin typeface="Times New Roman"/>
                <a:ea typeface="Times New Roman"/>
              </a:rPr>
              <a:t> </a:t>
            </a:r>
            <a:r>
              <a:rPr lang="en-US" sz="2400" dirty="0" err="1" smtClean="0">
                <a:latin typeface="Times New Roman"/>
                <a:ea typeface="Times New Roman"/>
              </a:rPr>
              <a:t>ko’rsatilgan</a:t>
            </a:r>
            <a:r>
              <a:rPr lang="en-US" sz="2400" dirty="0">
                <a:latin typeface="Times New Roman"/>
                <a:ea typeface="Times New Roman"/>
              </a:rPr>
              <a:t>. </a:t>
            </a:r>
            <a:r>
              <a:rPr lang="en-US" sz="2400" dirty="0" err="1">
                <a:latin typeface="Times New Roman"/>
                <a:ea typeface="Times New Roman"/>
              </a:rPr>
              <a:t>Ularning</a:t>
            </a:r>
            <a:r>
              <a:rPr lang="en-US" sz="2400" dirty="0">
                <a:latin typeface="Times New Roman"/>
                <a:ea typeface="Times New Roman"/>
              </a:rPr>
              <a:t> </a:t>
            </a:r>
            <a:r>
              <a:rPr lang="en-US" sz="2400" dirty="0" err="1">
                <a:latin typeface="Times New Roman"/>
                <a:ea typeface="Times New Roman"/>
              </a:rPr>
              <a:t>ijodini</a:t>
            </a:r>
            <a:r>
              <a:rPr lang="en-US" sz="2400" dirty="0">
                <a:latin typeface="Times New Roman"/>
                <a:ea typeface="Times New Roman"/>
              </a:rPr>
              <a:t> </a:t>
            </a:r>
            <a:r>
              <a:rPr lang="en-US" sz="2400" dirty="0" err="1">
                <a:latin typeface="Times New Roman"/>
                <a:ea typeface="Times New Roman"/>
              </a:rPr>
              <a:t>o’rganish</a:t>
            </a:r>
            <a:r>
              <a:rPr lang="en-US" sz="2400" dirty="0">
                <a:latin typeface="Times New Roman"/>
                <a:ea typeface="Times New Roman"/>
              </a:rPr>
              <a:t> biz </a:t>
            </a:r>
            <a:r>
              <a:rPr lang="en-US" sz="2400" dirty="0" err="1">
                <a:latin typeface="Times New Roman"/>
                <a:ea typeface="Times New Roman"/>
              </a:rPr>
              <a:t>uchun</a:t>
            </a:r>
            <a:r>
              <a:rPr lang="en-US" sz="2400" dirty="0">
                <a:latin typeface="Times New Roman"/>
                <a:ea typeface="Times New Roman"/>
              </a:rPr>
              <a:t> </a:t>
            </a:r>
            <a:r>
              <a:rPr lang="en-US" sz="2400" dirty="0" err="1">
                <a:latin typeface="Times New Roman"/>
                <a:ea typeface="Times New Roman"/>
              </a:rPr>
              <a:t>juda</a:t>
            </a:r>
            <a:r>
              <a:rPr lang="en-US" sz="2400" dirty="0">
                <a:latin typeface="Times New Roman"/>
                <a:ea typeface="Times New Roman"/>
              </a:rPr>
              <a:t> </a:t>
            </a:r>
            <a:r>
              <a:rPr lang="en-US" sz="2400" dirty="0" err="1">
                <a:latin typeface="Times New Roman"/>
                <a:ea typeface="Times New Roman"/>
              </a:rPr>
              <a:t>katta</a:t>
            </a:r>
            <a:r>
              <a:rPr lang="en-US" sz="2400" dirty="0">
                <a:latin typeface="Times New Roman"/>
                <a:ea typeface="Times New Roman"/>
              </a:rPr>
              <a:t> </a:t>
            </a:r>
            <a:r>
              <a:rPr lang="en-US" sz="2400" dirty="0" err="1">
                <a:latin typeface="Times New Roman"/>
                <a:ea typeface="Times New Roman"/>
              </a:rPr>
              <a:t>ma’naviy</a:t>
            </a:r>
            <a:r>
              <a:rPr lang="en-US" sz="2400" dirty="0">
                <a:latin typeface="Times New Roman"/>
                <a:ea typeface="Times New Roman"/>
              </a:rPr>
              <a:t> </a:t>
            </a:r>
            <a:r>
              <a:rPr lang="en-US" sz="2400" dirty="0" err="1">
                <a:latin typeface="Times New Roman"/>
                <a:ea typeface="Times New Roman"/>
              </a:rPr>
              <a:t>merosdir</a:t>
            </a:r>
            <a:r>
              <a:rPr lang="en-US" sz="2400" dirty="0">
                <a:latin typeface="Times New Roman"/>
                <a:ea typeface="Times New Roman"/>
              </a:rPr>
              <a:t>.</a:t>
            </a:r>
            <a:endParaRPr lang="ru-RU"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99563"/>
            <a:ext cx="1800200" cy="25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199946"/>
            <a:ext cx="2016224" cy="25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00" y="302694"/>
            <a:ext cx="1944216" cy="2546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16038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Номер слайда 5"/>
          <p:cNvSpPr>
            <a:spLocks noGrp="1"/>
          </p:cNvSpPr>
          <p:nvPr>
            <p:ph type="sldNum" sz="quarter" idx="12"/>
          </p:nvPr>
        </p:nvSpPr>
        <p:spPr bwMode="auto">
          <a:ln>
            <a:miter lim="800000"/>
            <a:headEnd/>
            <a:tailEnd/>
          </a:ln>
        </p:spPr>
        <p:txBody>
          <a:bodyPr/>
          <a:lstStyle/>
          <a:p>
            <a:pPr>
              <a:defRPr/>
            </a:pPr>
            <a:fld id="{64957991-305F-4FF1-B529-AF01FA2EE548}" type="slidenum">
              <a:rPr lang="en-US">
                <a:latin typeface="Times New Roman" pitchFamily="18" charset="0"/>
                <a:cs typeface="Times New Roman" pitchFamily="18" charset="0"/>
              </a:rPr>
              <a:pPr>
                <a:defRPr/>
              </a:pPr>
              <a:t>3</a:t>
            </a:fld>
            <a:endParaRPr lang="en-US">
              <a:latin typeface="Times New Roman" pitchFamily="18" charset="0"/>
              <a:cs typeface="Times New Roman" pitchFamily="18" charset="0"/>
            </a:endParaRPr>
          </a:p>
        </p:txBody>
      </p:sp>
      <p:sp>
        <p:nvSpPr>
          <p:cNvPr id="7" name="Прямоугольник 6"/>
          <p:cNvSpPr/>
          <p:nvPr/>
        </p:nvSpPr>
        <p:spPr>
          <a:xfrm>
            <a:off x="251520" y="1772816"/>
            <a:ext cx="8784976" cy="2862322"/>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fontAlgn="auto">
              <a:spcBef>
                <a:spcPts val="0"/>
              </a:spcBef>
              <a:spcAft>
                <a:spcPts val="0"/>
              </a:spcAft>
              <a:defRPr/>
            </a:pPr>
            <a:r>
              <a:rPr lang="en-US" sz="3600" b="1" spc="50" dirty="0" smtClean="0">
                <a:ln w="11430"/>
                <a:latin typeface="Times New Roman" pitchFamily="18" charset="0"/>
                <a:cs typeface="Times New Roman" pitchFamily="18" charset="0"/>
              </a:rPr>
              <a:t>O’RTA </a:t>
            </a:r>
            <a:r>
              <a:rPr lang="en-US" sz="3600" b="1" spc="50" dirty="0">
                <a:ln w="11430"/>
                <a:latin typeface="Times New Roman" pitchFamily="18" charset="0"/>
                <a:cs typeface="Times New Roman" pitchFamily="18" charset="0"/>
              </a:rPr>
              <a:t>OSIYODA MODDIY VA MA’NAVIY MADANIYAT </a:t>
            </a:r>
          </a:p>
          <a:p>
            <a:pPr algn="ctr" fontAlgn="auto">
              <a:spcBef>
                <a:spcPts val="0"/>
              </a:spcBef>
              <a:spcAft>
                <a:spcPts val="0"/>
              </a:spcAft>
              <a:defRPr/>
            </a:pPr>
            <a:r>
              <a:rPr lang="en-US" sz="3600" b="1" spc="50" dirty="0">
                <a:ln w="11430"/>
                <a:latin typeface="Times New Roman" pitchFamily="18" charset="0"/>
                <a:cs typeface="Times New Roman" pitchFamily="18" charset="0"/>
              </a:rPr>
              <a:t>YUKSALISHI (RENESSANS)NI TA’MIN ETGAN TARIXIY SHART-SHAROITLAR.</a:t>
            </a:r>
          </a:p>
        </p:txBody>
      </p:sp>
    </p:spTree>
    <p:extLst>
      <p:ext uri="{BB962C8B-B14F-4D97-AF65-F5344CB8AC3E}">
        <p14:creationId xmlns:p14="http://schemas.microsoft.com/office/powerpoint/2010/main" val="40539920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2709113"/>
            <a:ext cx="8677472" cy="3431709"/>
          </a:xfrm>
          <a:prstGeom prst="rect">
            <a:avLst/>
          </a:prstGeom>
        </p:spPr>
        <p:txBody>
          <a:bodyPr wrap="square">
            <a:spAutoFit/>
          </a:bodyPr>
          <a:lstStyle/>
          <a:p>
            <a:pPr algn="just"/>
            <a:r>
              <a:rPr lang="en-US" sz="3100" dirty="0">
                <a:latin typeface="Times New Roman"/>
                <a:ea typeface="Times New Roman"/>
              </a:rPr>
              <a:t> </a:t>
            </a:r>
            <a:r>
              <a:rPr lang="en-US" sz="3100" dirty="0" smtClean="0">
                <a:latin typeface="Times New Roman"/>
                <a:ea typeface="Times New Roman"/>
              </a:rPr>
              <a:t>	</a:t>
            </a:r>
            <a:r>
              <a:rPr lang="en-US" sz="3100" dirty="0" err="1" smtClean="0">
                <a:latin typeface="Times New Roman"/>
                <a:ea typeface="Times New Roman"/>
              </a:rPr>
              <a:t>Avvalo</a:t>
            </a:r>
            <a:r>
              <a:rPr lang="en-US" sz="3100" dirty="0" smtClean="0">
                <a:latin typeface="Times New Roman"/>
                <a:ea typeface="Times New Roman"/>
              </a:rPr>
              <a:t>  </a:t>
            </a:r>
            <a:r>
              <a:rPr lang="en-US" sz="3100" dirty="0" err="1">
                <a:latin typeface="Times New Roman"/>
                <a:ea typeface="Times New Roman"/>
              </a:rPr>
              <a:t>shuni</a:t>
            </a:r>
            <a:r>
              <a:rPr lang="en-US" sz="3100" dirty="0">
                <a:latin typeface="Times New Roman"/>
                <a:ea typeface="Times New Roman"/>
              </a:rPr>
              <a:t>  </a:t>
            </a:r>
            <a:r>
              <a:rPr lang="en-US" sz="3100" dirty="0" err="1">
                <a:latin typeface="Times New Roman"/>
                <a:ea typeface="Times New Roman"/>
              </a:rPr>
              <a:t>ta’kidlash</a:t>
            </a:r>
            <a:r>
              <a:rPr lang="en-US" sz="3100" dirty="0">
                <a:latin typeface="Times New Roman"/>
                <a:ea typeface="Times New Roman"/>
              </a:rPr>
              <a:t>  </a:t>
            </a:r>
            <a:r>
              <a:rPr lang="en-US" sz="3100" dirty="0" err="1">
                <a:latin typeface="Times New Roman"/>
                <a:ea typeface="Times New Roman"/>
              </a:rPr>
              <a:t>lozimki</a:t>
            </a:r>
            <a:r>
              <a:rPr lang="en-US" sz="3100" dirty="0">
                <a:latin typeface="Times New Roman"/>
                <a:ea typeface="Times New Roman"/>
              </a:rPr>
              <a:t>,  </a:t>
            </a:r>
            <a:r>
              <a:rPr lang="en-US" sz="3100" dirty="0" err="1">
                <a:latin typeface="Times New Roman"/>
                <a:ea typeface="Times New Roman"/>
              </a:rPr>
              <a:t>o’sha</a:t>
            </a:r>
            <a:r>
              <a:rPr lang="en-US" sz="3100" dirty="0">
                <a:latin typeface="Times New Roman"/>
                <a:ea typeface="Times New Roman"/>
              </a:rPr>
              <a:t>  </a:t>
            </a:r>
            <a:r>
              <a:rPr lang="en-US" sz="3100" dirty="0" err="1">
                <a:latin typeface="Times New Roman"/>
                <a:ea typeface="Times New Roman"/>
              </a:rPr>
              <a:t>davrdagi</a:t>
            </a:r>
            <a:r>
              <a:rPr lang="en-US" sz="3100" dirty="0">
                <a:latin typeface="Times New Roman"/>
                <a:ea typeface="Times New Roman"/>
              </a:rPr>
              <a:t>  </a:t>
            </a:r>
            <a:r>
              <a:rPr lang="en-US" sz="3100" dirty="0" err="1">
                <a:latin typeface="Times New Roman"/>
                <a:ea typeface="Times New Roman"/>
              </a:rPr>
              <a:t>donishmandlarning</a:t>
            </a:r>
            <a:r>
              <a:rPr lang="en-US" sz="3100" dirty="0">
                <a:latin typeface="Times New Roman"/>
                <a:ea typeface="Times New Roman"/>
              </a:rPr>
              <a:t> </a:t>
            </a:r>
            <a:r>
              <a:rPr lang="en-US" sz="3100" dirty="0" err="1" smtClean="0">
                <a:latin typeface="Times New Roman"/>
                <a:ea typeface="Times New Roman"/>
              </a:rPr>
              <a:t>ko’pchiligi</a:t>
            </a:r>
            <a:r>
              <a:rPr lang="en-US" sz="3100" dirty="0" smtClean="0">
                <a:latin typeface="Times New Roman"/>
                <a:ea typeface="Times New Roman"/>
              </a:rPr>
              <a:t> </a:t>
            </a:r>
            <a:r>
              <a:rPr lang="en-US" sz="3100" b="1" i="1" dirty="0" err="1">
                <a:solidFill>
                  <a:srgbClr val="0000FF"/>
                </a:solidFill>
                <a:latin typeface="Times New Roman"/>
                <a:ea typeface="Times New Roman"/>
              </a:rPr>
              <a:t>qomusiy</a:t>
            </a:r>
            <a:r>
              <a:rPr lang="en-US" sz="3100" b="1" i="1" dirty="0">
                <a:solidFill>
                  <a:srgbClr val="0000FF"/>
                </a:solidFill>
                <a:latin typeface="Times New Roman"/>
                <a:ea typeface="Times New Roman"/>
              </a:rPr>
              <a:t> </a:t>
            </a:r>
            <a:r>
              <a:rPr lang="en-US" sz="3100" b="1" i="1" dirty="0" err="1">
                <a:solidFill>
                  <a:srgbClr val="0000FF"/>
                </a:solidFill>
                <a:latin typeface="Times New Roman"/>
                <a:ea typeface="Times New Roman"/>
              </a:rPr>
              <a:t>olim</a:t>
            </a:r>
            <a:r>
              <a:rPr lang="en-US" sz="3100" dirty="0">
                <a:latin typeface="Times New Roman"/>
                <a:ea typeface="Times New Roman"/>
              </a:rPr>
              <a:t> </a:t>
            </a:r>
            <a:r>
              <a:rPr lang="en-US" sz="3100" dirty="0" err="1">
                <a:latin typeface="Times New Roman"/>
                <a:ea typeface="Times New Roman"/>
              </a:rPr>
              <a:t>bo’lganlar</a:t>
            </a:r>
            <a:r>
              <a:rPr lang="en-US" sz="3100" dirty="0">
                <a:latin typeface="Times New Roman"/>
                <a:ea typeface="Times New Roman"/>
              </a:rPr>
              <a:t>, </a:t>
            </a:r>
            <a:r>
              <a:rPr lang="en-US" sz="3100" dirty="0" err="1">
                <a:latin typeface="Times New Roman"/>
                <a:ea typeface="Times New Roman"/>
              </a:rPr>
              <a:t>ular</a:t>
            </a:r>
            <a:r>
              <a:rPr lang="en-US" sz="3100" dirty="0">
                <a:latin typeface="Times New Roman"/>
                <a:ea typeface="Times New Roman"/>
              </a:rPr>
              <a:t> </a:t>
            </a:r>
            <a:r>
              <a:rPr lang="en-US" sz="3100" dirty="0" err="1">
                <a:latin typeface="Times New Roman"/>
                <a:ea typeface="Times New Roman"/>
              </a:rPr>
              <a:t>bir</a:t>
            </a:r>
            <a:r>
              <a:rPr lang="en-US" sz="3100" dirty="0">
                <a:latin typeface="Times New Roman"/>
                <a:ea typeface="Times New Roman"/>
              </a:rPr>
              <a:t> </a:t>
            </a:r>
            <a:r>
              <a:rPr lang="en-US" sz="3100" dirty="0" err="1">
                <a:latin typeface="Times New Roman"/>
                <a:ea typeface="Times New Roman"/>
              </a:rPr>
              <a:t>vaqtning</a:t>
            </a:r>
            <a:r>
              <a:rPr lang="en-US" sz="3100" dirty="0">
                <a:latin typeface="Times New Roman"/>
                <a:ea typeface="Times New Roman"/>
              </a:rPr>
              <a:t> </a:t>
            </a:r>
            <a:r>
              <a:rPr lang="en-US" sz="3100" dirty="0" err="1">
                <a:latin typeface="Times New Roman"/>
                <a:ea typeface="Times New Roman"/>
              </a:rPr>
              <a:t>o’zida</a:t>
            </a:r>
            <a:r>
              <a:rPr lang="en-US" sz="3100" dirty="0">
                <a:latin typeface="Times New Roman"/>
                <a:ea typeface="Times New Roman"/>
              </a:rPr>
              <a:t> </a:t>
            </a:r>
            <a:r>
              <a:rPr lang="en-US" sz="3100" b="1" dirty="0" err="1">
                <a:solidFill>
                  <a:srgbClr val="0000FF"/>
                </a:solidFill>
                <a:latin typeface="Times New Roman"/>
                <a:ea typeface="Times New Roman"/>
              </a:rPr>
              <a:t>aniq</a:t>
            </a:r>
            <a:r>
              <a:rPr lang="en-US" sz="3100" b="1" dirty="0">
                <a:solidFill>
                  <a:srgbClr val="0000FF"/>
                </a:solidFill>
                <a:latin typeface="Times New Roman"/>
                <a:ea typeface="Times New Roman"/>
              </a:rPr>
              <a:t> </a:t>
            </a:r>
            <a:r>
              <a:rPr lang="en-US" sz="3100" b="1" dirty="0" err="1">
                <a:solidFill>
                  <a:srgbClr val="0000FF"/>
                </a:solidFill>
                <a:latin typeface="Times New Roman"/>
                <a:ea typeface="Times New Roman"/>
              </a:rPr>
              <a:t>va</a:t>
            </a:r>
            <a:r>
              <a:rPr lang="en-US" sz="3100" b="1" dirty="0">
                <a:solidFill>
                  <a:srgbClr val="0000FF"/>
                </a:solidFill>
                <a:latin typeface="Times New Roman"/>
                <a:ea typeface="Times New Roman"/>
              </a:rPr>
              <a:t> </a:t>
            </a:r>
            <a:r>
              <a:rPr lang="en-US" sz="3100" b="1" dirty="0" err="1">
                <a:solidFill>
                  <a:srgbClr val="0000FF"/>
                </a:solidFill>
                <a:latin typeface="Times New Roman"/>
                <a:ea typeface="Times New Roman"/>
              </a:rPr>
              <a:t>gumanitar</a:t>
            </a:r>
            <a:r>
              <a:rPr lang="en-US" sz="3100" b="1" dirty="0">
                <a:solidFill>
                  <a:srgbClr val="0000FF"/>
                </a:solidFill>
                <a:latin typeface="Times New Roman"/>
                <a:ea typeface="Times New Roman"/>
              </a:rPr>
              <a:t> </a:t>
            </a:r>
            <a:r>
              <a:rPr lang="en-US" sz="3100" b="1" dirty="0" err="1" smtClean="0">
                <a:solidFill>
                  <a:srgbClr val="0000FF"/>
                </a:solidFill>
                <a:latin typeface="Times New Roman"/>
                <a:ea typeface="Times New Roman"/>
              </a:rPr>
              <a:t>fanlarning</a:t>
            </a:r>
            <a:r>
              <a:rPr lang="en-US" sz="3100" b="1" dirty="0" smtClean="0">
                <a:solidFill>
                  <a:srgbClr val="0000FF"/>
                </a:solidFill>
                <a:latin typeface="Times New Roman"/>
                <a:ea typeface="Times New Roman"/>
              </a:rPr>
              <a:t> </a:t>
            </a:r>
            <a:r>
              <a:rPr lang="en-US" sz="3100" dirty="0" err="1">
                <a:latin typeface="Times New Roman"/>
                <a:ea typeface="Times New Roman"/>
              </a:rPr>
              <a:t>turli</a:t>
            </a:r>
            <a:r>
              <a:rPr lang="en-US" sz="3100" dirty="0">
                <a:latin typeface="Times New Roman"/>
                <a:ea typeface="Times New Roman"/>
              </a:rPr>
              <a:t> </a:t>
            </a:r>
            <a:r>
              <a:rPr lang="en-US" sz="3100" dirty="0" err="1">
                <a:latin typeface="Times New Roman"/>
                <a:ea typeface="Times New Roman"/>
              </a:rPr>
              <a:t>sohalari</a:t>
            </a:r>
            <a:r>
              <a:rPr lang="en-US" sz="3100" dirty="0">
                <a:latin typeface="Times New Roman"/>
                <a:ea typeface="Times New Roman"/>
              </a:rPr>
              <a:t> </a:t>
            </a:r>
            <a:r>
              <a:rPr lang="en-US" sz="3100" dirty="0" err="1">
                <a:latin typeface="Times New Roman"/>
                <a:ea typeface="Times New Roman"/>
              </a:rPr>
              <a:t>bo’yicha</a:t>
            </a:r>
            <a:r>
              <a:rPr lang="en-US" sz="3100" dirty="0">
                <a:latin typeface="Times New Roman"/>
                <a:ea typeface="Times New Roman"/>
              </a:rPr>
              <a:t>  </a:t>
            </a:r>
            <a:r>
              <a:rPr lang="en-US" sz="3100" dirty="0" err="1">
                <a:latin typeface="Times New Roman"/>
                <a:ea typeface="Times New Roman"/>
              </a:rPr>
              <a:t>yuqori</a:t>
            </a:r>
            <a:r>
              <a:rPr lang="en-US" sz="3100" dirty="0">
                <a:latin typeface="Times New Roman"/>
                <a:ea typeface="Times New Roman"/>
              </a:rPr>
              <a:t> </a:t>
            </a:r>
            <a:r>
              <a:rPr lang="en-US" sz="3100" dirty="0" err="1">
                <a:latin typeface="Times New Roman"/>
                <a:ea typeface="Times New Roman"/>
              </a:rPr>
              <a:t>darajadagi</a:t>
            </a:r>
            <a:r>
              <a:rPr lang="en-US" sz="3100" dirty="0">
                <a:latin typeface="Times New Roman"/>
                <a:ea typeface="Times New Roman"/>
              </a:rPr>
              <a:t> </a:t>
            </a:r>
            <a:r>
              <a:rPr lang="en-US" sz="3100" dirty="0" err="1">
                <a:latin typeface="Times New Roman"/>
                <a:ea typeface="Times New Roman"/>
              </a:rPr>
              <a:t>bilimni</a:t>
            </a:r>
            <a:r>
              <a:rPr lang="en-US" sz="3100" dirty="0">
                <a:latin typeface="Times New Roman"/>
                <a:ea typeface="Times New Roman"/>
              </a:rPr>
              <a:t> </a:t>
            </a:r>
            <a:r>
              <a:rPr lang="en-US" sz="3100" dirty="0" err="1">
                <a:latin typeface="Times New Roman"/>
                <a:ea typeface="Times New Roman"/>
              </a:rPr>
              <a:t>egallaganlar</a:t>
            </a:r>
            <a:r>
              <a:rPr lang="en-US" sz="3100" dirty="0">
                <a:latin typeface="Times New Roman"/>
                <a:ea typeface="Times New Roman"/>
              </a:rPr>
              <a:t>  </a:t>
            </a:r>
            <a:r>
              <a:rPr lang="en-US" sz="3100" dirty="0" err="1">
                <a:latin typeface="Times New Roman"/>
                <a:ea typeface="Times New Roman"/>
              </a:rPr>
              <a:t>bilim</a:t>
            </a:r>
            <a:r>
              <a:rPr lang="en-US" sz="3100" dirty="0">
                <a:latin typeface="Times New Roman"/>
                <a:ea typeface="Times New Roman"/>
              </a:rPr>
              <a:t> </a:t>
            </a:r>
            <a:r>
              <a:rPr lang="en-US" sz="3100" dirty="0" err="1" smtClean="0">
                <a:latin typeface="Times New Roman"/>
                <a:ea typeface="Times New Roman"/>
              </a:rPr>
              <a:t>sohasida</a:t>
            </a:r>
            <a:r>
              <a:rPr lang="en-US" sz="3100" dirty="0" smtClean="0">
                <a:latin typeface="Times New Roman"/>
                <a:ea typeface="Times New Roman"/>
              </a:rPr>
              <a:t>  </a:t>
            </a:r>
            <a:r>
              <a:rPr lang="en-US" sz="3100" dirty="0" err="1">
                <a:latin typeface="Times New Roman"/>
                <a:ea typeface="Times New Roman"/>
              </a:rPr>
              <a:t>o’zaro</a:t>
            </a:r>
            <a:r>
              <a:rPr lang="en-US" sz="3100" dirty="0">
                <a:latin typeface="Times New Roman"/>
                <a:ea typeface="Times New Roman"/>
              </a:rPr>
              <a:t>  </a:t>
            </a:r>
            <a:r>
              <a:rPr lang="en-US" sz="3100" dirty="0" err="1">
                <a:latin typeface="Times New Roman"/>
                <a:ea typeface="Times New Roman"/>
              </a:rPr>
              <a:t>aloqalar</a:t>
            </a:r>
            <a:r>
              <a:rPr lang="en-US" sz="3100" dirty="0">
                <a:latin typeface="Times New Roman"/>
                <a:ea typeface="Times New Roman"/>
              </a:rPr>
              <a:t>  </a:t>
            </a:r>
            <a:r>
              <a:rPr lang="en-US" sz="3100" dirty="0" err="1">
                <a:latin typeface="Times New Roman"/>
                <a:ea typeface="Times New Roman"/>
              </a:rPr>
              <a:t>o’rnatish</a:t>
            </a:r>
            <a:r>
              <a:rPr lang="en-US" sz="3100" dirty="0">
                <a:latin typeface="Times New Roman"/>
                <a:ea typeface="Times New Roman"/>
              </a:rPr>
              <a:t>  </a:t>
            </a:r>
            <a:r>
              <a:rPr lang="en-US" sz="3100" dirty="0" err="1">
                <a:latin typeface="Times New Roman"/>
                <a:ea typeface="Times New Roman"/>
              </a:rPr>
              <a:t>va</a:t>
            </a:r>
            <a:r>
              <a:rPr lang="en-US" sz="3100" dirty="0">
                <a:latin typeface="Times New Roman"/>
                <a:ea typeface="Times New Roman"/>
              </a:rPr>
              <a:t>  </a:t>
            </a:r>
            <a:r>
              <a:rPr lang="en-US" sz="3100" dirty="0" err="1">
                <a:latin typeface="Times New Roman"/>
                <a:ea typeface="Times New Roman"/>
              </a:rPr>
              <a:t>munosabatlarni</a:t>
            </a:r>
            <a:r>
              <a:rPr lang="en-US" sz="3100" dirty="0">
                <a:latin typeface="Times New Roman"/>
                <a:ea typeface="Times New Roman"/>
              </a:rPr>
              <a:t>  </a:t>
            </a:r>
            <a:r>
              <a:rPr lang="en-US" sz="3100" dirty="0" err="1">
                <a:latin typeface="Times New Roman"/>
                <a:ea typeface="Times New Roman"/>
              </a:rPr>
              <a:t>aniqlash</a:t>
            </a:r>
            <a:r>
              <a:rPr lang="en-US" sz="3100" dirty="0">
                <a:latin typeface="Times New Roman"/>
                <a:ea typeface="Times New Roman"/>
              </a:rPr>
              <a:t>  </a:t>
            </a:r>
            <a:r>
              <a:rPr lang="en-US" sz="3100" dirty="0" err="1">
                <a:latin typeface="Times New Roman"/>
                <a:ea typeface="Times New Roman"/>
              </a:rPr>
              <a:t>namunalarini</a:t>
            </a:r>
            <a:r>
              <a:rPr lang="en-US" sz="3100" dirty="0">
                <a:latin typeface="Times New Roman"/>
                <a:ea typeface="Times New Roman"/>
              </a:rPr>
              <a:t> </a:t>
            </a:r>
            <a:r>
              <a:rPr lang="en-US" sz="3100" dirty="0" err="1" smtClean="0">
                <a:latin typeface="Times New Roman"/>
                <a:ea typeface="Times New Roman"/>
              </a:rPr>
              <a:t>ko’rsata</a:t>
            </a:r>
            <a:r>
              <a:rPr lang="en-US" sz="3100" dirty="0" smtClean="0">
                <a:latin typeface="Times New Roman"/>
                <a:ea typeface="Times New Roman"/>
              </a:rPr>
              <a:t> </a:t>
            </a:r>
            <a:r>
              <a:rPr lang="en-US" sz="3100" dirty="0" err="1">
                <a:latin typeface="Times New Roman"/>
                <a:ea typeface="Times New Roman"/>
              </a:rPr>
              <a:t>bilganlar</a:t>
            </a:r>
            <a:r>
              <a:rPr lang="en-US" sz="3100" dirty="0">
                <a:latin typeface="Times New Roman"/>
                <a:ea typeface="Times New Roman"/>
              </a:rPr>
              <a:t>.</a:t>
            </a:r>
            <a:endParaRPr lang="ru-RU" sz="31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99563"/>
            <a:ext cx="1800200" cy="25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199946"/>
            <a:ext cx="2016224" cy="25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00" y="302694"/>
            <a:ext cx="1944216" cy="2546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54784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225960" y="4005064"/>
            <a:ext cx="1438275" cy="2000250"/>
          </a:xfrm>
          <a:prstGeom prst="rect">
            <a:avLst/>
          </a:prstGeom>
          <a:ln>
            <a:noFill/>
          </a:ln>
          <a:effectLst>
            <a:softEdge rad="112500"/>
          </a:effectLst>
        </p:spPr>
      </p:pic>
      <p:pic>
        <p:nvPicPr>
          <p:cNvPr id="2051" name="Picture 3"/>
          <p:cNvPicPr>
            <a:picLocks noChangeAspect="1" noChangeArrowheads="1"/>
          </p:cNvPicPr>
          <p:nvPr/>
        </p:nvPicPr>
        <p:blipFill>
          <a:blip r:embed="rId4" cstate="print"/>
          <a:srcRect/>
          <a:stretch>
            <a:fillRect/>
          </a:stretch>
        </p:blipFill>
        <p:spPr bwMode="auto">
          <a:xfrm>
            <a:off x="165177" y="1772816"/>
            <a:ext cx="1559839" cy="2000264"/>
          </a:xfrm>
          <a:prstGeom prst="rect">
            <a:avLst/>
          </a:prstGeom>
          <a:ln>
            <a:noFill/>
          </a:ln>
          <a:effectLst>
            <a:softEdge rad="112500"/>
          </a:effectLst>
        </p:spPr>
      </p:pic>
      <p:sp>
        <p:nvSpPr>
          <p:cNvPr id="2" name="Прямоугольник 1"/>
          <p:cNvSpPr/>
          <p:nvPr/>
        </p:nvSpPr>
        <p:spPr>
          <a:xfrm>
            <a:off x="1785918" y="404664"/>
            <a:ext cx="7034554" cy="5909310"/>
          </a:xfrm>
          <a:prstGeom prst="rect">
            <a:avLst/>
          </a:prstGeom>
        </p:spPr>
        <p:txBody>
          <a:bodyPr wrap="square">
            <a:spAutoFit/>
          </a:bodyPr>
          <a:lstStyle/>
          <a:p>
            <a:pPr algn="just"/>
            <a:r>
              <a:rPr lang="en-US" sz="2400" b="1" dirty="0"/>
              <a:t>IX-XII </a:t>
            </a:r>
            <a:r>
              <a:rPr lang="en-US" sz="2400" b="1" dirty="0" err="1"/>
              <a:t>asrlardagi</a:t>
            </a:r>
            <a:r>
              <a:rPr lang="en-US" sz="2400" b="1" dirty="0"/>
              <a:t> </a:t>
            </a:r>
            <a:r>
              <a:rPr lang="en-US" sz="2400" b="1" dirty="0" err="1"/>
              <a:t>ilmlarning</a:t>
            </a:r>
            <a:r>
              <a:rPr lang="en-US" sz="2400" b="1" dirty="0"/>
              <a:t> </a:t>
            </a:r>
            <a:r>
              <a:rPr lang="en-US" sz="2400" b="1" dirty="0" err="1"/>
              <a:t>hajmi</a:t>
            </a:r>
            <a:r>
              <a:rPr lang="en-US" sz="2400" b="1" dirty="0"/>
              <a:t>, </a:t>
            </a:r>
            <a:r>
              <a:rPr lang="en-US" sz="2400" b="1" dirty="0" err="1"/>
              <a:t>miqyosi</a:t>
            </a:r>
            <a:r>
              <a:rPr lang="en-US" sz="2400" b="1" dirty="0"/>
              <a:t> </a:t>
            </a:r>
            <a:r>
              <a:rPr lang="en-US" sz="2400" b="1" dirty="0" err="1"/>
              <a:t>va</a:t>
            </a:r>
            <a:r>
              <a:rPr lang="en-US" sz="2400" b="1" dirty="0"/>
              <a:t> </a:t>
            </a:r>
            <a:r>
              <a:rPr lang="en-US" sz="2400" b="1" dirty="0" err="1"/>
              <a:t>kengligini</a:t>
            </a:r>
            <a:r>
              <a:rPr lang="en-US" sz="2400" b="1" dirty="0"/>
              <a:t> </a:t>
            </a:r>
            <a:r>
              <a:rPr lang="en-US" sz="2400" b="1" dirty="0" err="1"/>
              <a:t>ayrim</a:t>
            </a:r>
            <a:r>
              <a:rPr lang="en-US" sz="2400" b="1" dirty="0"/>
              <a:t> </a:t>
            </a:r>
            <a:r>
              <a:rPr lang="en-US" sz="2400" b="1" dirty="0" err="1"/>
              <a:t>allomalar</a:t>
            </a:r>
            <a:r>
              <a:rPr lang="en-US" sz="2400" b="1" dirty="0"/>
              <a:t> </a:t>
            </a:r>
            <a:r>
              <a:rPr lang="en-US" sz="2400" b="1" dirty="0" smtClean="0"/>
              <a:t> </a:t>
            </a:r>
            <a:r>
              <a:rPr lang="en-US" sz="2400" b="1" dirty="0" err="1" smtClean="0"/>
              <a:t>asarlarida</a:t>
            </a:r>
            <a:r>
              <a:rPr lang="en-US" sz="2400" b="1" dirty="0" smtClean="0"/>
              <a:t> </a:t>
            </a:r>
            <a:r>
              <a:rPr lang="en-US" sz="2400" b="1" dirty="0" err="1"/>
              <a:t>qayd</a:t>
            </a:r>
            <a:r>
              <a:rPr lang="en-US" sz="2400" b="1" dirty="0"/>
              <a:t> </a:t>
            </a:r>
            <a:r>
              <a:rPr lang="en-US" sz="2400" b="1" dirty="0" err="1"/>
              <a:t>etilgan</a:t>
            </a:r>
            <a:r>
              <a:rPr lang="en-US" sz="2400" b="1" dirty="0"/>
              <a:t> </a:t>
            </a:r>
            <a:r>
              <a:rPr lang="en-US" sz="2400" b="1" dirty="0" err="1"/>
              <a:t>ilmlar</a:t>
            </a:r>
            <a:r>
              <a:rPr lang="en-US" sz="2400" b="1" dirty="0"/>
              <a:t> </a:t>
            </a:r>
            <a:r>
              <a:rPr lang="en-US" sz="2400" b="1" dirty="0" err="1"/>
              <a:t>tasnifidan</a:t>
            </a:r>
            <a:r>
              <a:rPr lang="en-US" sz="2400" b="1" dirty="0"/>
              <a:t> </a:t>
            </a:r>
            <a:r>
              <a:rPr lang="en-US" sz="2400" b="1" dirty="0" err="1"/>
              <a:t>bilish</a:t>
            </a:r>
            <a:r>
              <a:rPr lang="en-US" sz="2400" b="1" dirty="0"/>
              <a:t> </a:t>
            </a:r>
            <a:r>
              <a:rPr lang="en-US" sz="2400" b="1" dirty="0" err="1"/>
              <a:t>mumkin</a:t>
            </a:r>
            <a:r>
              <a:rPr lang="en-US" dirty="0"/>
              <a:t>. </a:t>
            </a:r>
            <a:endParaRPr lang="en-US" dirty="0" smtClean="0"/>
          </a:p>
          <a:p>
            <a:pPr algn="just"/>
            <a:endParaRPr lang="en-US" dirty="0"/>
          </a:p>
          <a:p>
            <a:pPr algn="just"/>
            <a:r>
              <a:rPr lang="en-US" sz="2400" dirty="0" err="1" smtClean="0"/>
              <a:t>Jumladan</a:t>
            </a:r>
            <a:r>
              <a:rPr lang="en-US" sz="2400" dirty="0"/>
              <a:t>, </a:t>
            </a:r>
            <a:r>
              <a:rPr lang="en-US" sz="2400" b="1" dirty="0">
                <a:solidFill>
                  <a:srgbClr val="0000FF"/>
                </a:solidFill>
              </a:rPr>
              <a:t>X </a:t>
            </a:r>
            <a:r>
              <a:rPr lang="en-US" sz="2400" b="1" dirty="0" err="1">
                <a:solidFill>
                  <a:srgbClr val="0000FF"/>
                </a:solidFill>
              </a:rPr>
              <a:t>asrda</a:t>
            </a:r>
            <a:r>
              <a:rPr lang="en-US" sz="2400" b="1" dirty="0">
                <a:solidFill>
                  <a:srgbClr val="0000FF"/>
                </a:solidFill>
              </a:rPr>
              <a:t> </a:t>
            </a:r>
            <a:r>
              <a:rPr lang="en-US" sz="2400" b="1" dirty="0" err="1">
                <a:solidFill>
                  <a:srgbClr val="0000FF"/>
                </a:solidFill>
              </a:rPr>
              <a:t>ijod</a:t>
            </a:r>
            <a:r>
              <a:rPr lang="en-US" sz="2400" b="1" dirty="0">
                <a:solidFill>
                  <a:srgbClr val="0000FF"/>
                </a:solidFill>
              </a:rPr>
              <a:t> </a:t>
            </a:r>
            <a:r>
              <a:rPr lang="en-US" sz="2400" b="1" dirty="0" smtClean="0">
                <a:solidFill>
                  <a:srgbClr val="0000FF"/>
                </a:solidFill>
              </a:rPr>
              <a:t> </a:t>
            </a:r>
            <a:r>
              <a:rPr lang="en-US" sz="2400" b="1" dirty="0" err="1" smtClean="0">
                <a:solidFill>
                  <a:srgbClr val="0000FF"/>
                </a:solidFill>
              </a:rPr>
              <a:t>qilgan</a:t>
            </a:r>
            <a:r>
              <a:rPr lang="en-US" sz="2400" b="1" dirty="0" smtClean="0">
                <a:solidFill>
                  <a:srgbClr val="0000FF"/>
                </a:solidFill>
              </a:rPr>
              <a:t>  </a:t>
            </a:r>
            <a:r>
              <a:rPr lang="en-US" sz="2400" b="1" dirty="0">
                <a:solidFill>
                  <a:srgbClr val="0000FF"/>
                </a:solidFill>
              </a:rPr>
              <a:t>Abu  </a:t>
            </a:r>
            <a:r>
              <a:rPr lang="en-US" sz="2400" b="1" dirty="0" err="1">
                <a:solidFill>
                  <a:srgbClr val="0000FF"/>
                </a:solidFill>
              </a:rPr>
              <a:t>Abdulloh</a:t>
            </a:r>
            <a:r>
              <a:rPr lang="en-US" sz="2400" b="1" dirty="0">
                <a:solidFill>
                  <a:srgbClr val="0000FF"/>
                </a:solidFill>
              </a:rPr>
              <a:t>  al-</a:t>
            </a:r>
            <a:r>
              <a:rPr lang="en-US" sz="2400" b="1" dirty="0" err="1">
                <a:solidFill>
                  <a:srgbClr val="0000FF"/>
                </a:solidFill>
              </a:rPr>
              <a:t>Xorazmiy</a:t>
            </a:r>
            <a:r>
              <a:rPr lang="en-US" sz="2400" b="1" dirty="0"/>
              <a:t>  «</a:t>
            </a:r>
            <a:r>
              <a:rPr lang="en-US" sz="2400" b="1" dirty="0" err="1"/>
              <a:t>Mafotih</a:t>
            </a:r>
            <a:r>
              <a:rPr lang="en-US" sz="2400" b="1" dirty="0"/>
              <a:t>  al-</a:t>
            </a:r>
            <a:r>
              <a:rPr lang="en-US" sz="2400" b="1" dirty="0" err="1"/>
              <a:t>ulum</a:t>
            </a:r>
            <a:r>
              <a:rPr lang="en-US" sz="2400" b="1" dirty="0"/>
              <a:t>»  </a:t>
            </a:r>
            <a:r>
              <a:rPr lang="en-US" sz="2400" dirty="0" err="1"/>
              <a:t>asarida</a:t>
            </a:r>
            <a:r>
              <a:rPr lang="en-US" sz="2400" dirty="0"/>
              <a:t>  </a:t>
            </a:r>
            <a:r>
              <a:rPr lang="en-US" sz="2400" dirty="0" err="1"/>
              <a:t>ilmlar</a:t>
            </a:r>
            <a:r>
              <a:rPr lang="en-US" sz="2400" dirty="0"/>
              <a:t>  </a:t>
            </a:r>
            <a:r>
              <a:rPr lang="en-US" sz="2400" dirty="0" err="1"/>
              <a:t>tasnifini</a:t>
            </a:r>
            <a:r>
              <a:rPr lang="en-US" sz="2400" dirty="0"/>
              <a:t> </a:t>
            </a:r>
            <a:r>
              <a:rPr lang="en-US" sz="2400" dirty="0" err="1" smtClean="0"/>
              <a:t>batafsil</a:t>
            </a:r>
            <a:r>
              <a:rPr lang="en-US" sz="2400" dirty="0" smtClean="0"/>
              <a:t> </a:t>
            </a:r>
            <a:r>
              <a:rPr lang="en-US" sz="2400" dirty="0" err="1"/>
              <a:t>yoritadi</a:t>
            </a:r>
            <a:r>
              <a:rPr lang="en-US" sz="2400" dirty="0"/>
              <a:t>. </a:t>
            </a:r>
            <a:endParaRPr lang="en-US" sz="2400" dirty="0" smtClean="0"/>
          </a:p>
          <a:p>
            <a:pPr algn="just"/>
            <a:endParaRPr lang="en-US" dirty="0"/>
          </a:p>
          <a:p>
            <a:pPr algn="just"/>
            <a:endParaRPr lang="en-US" dirty="0" smtClean="0"/>
          </a:p>
          <a:p>
            <a:pPr algn="just"/>
            <a:endParaRPr lang="en-US" dirty="0"/>
          </a:p>
          <a:p>
            <a:pPr algn="just"/>
            <a:endParaRPr lang="en-US" dirty="0" smtClean="0"/>
          </a:p>
          <a:p>
            <a:pPr algn="just"/>
            <a:r>
              <a:rPr lang="en-US" sz="2400" dirty="0" err="1" smtClean="0"/>
              <a:t>Undan</a:t>
            </a:r>
            <a:r>
              <a:rPr lang="en-US" sz="2400" dirty="0" smtClean="0"/>
              <a:t> </a:t>
            </a:r>
            <a:r>
              <a:rPr lang="en-US" sz="2400" dirty="0" err="1"/>
              <a:t>oldin</a:t>
            </a:r>
            <a:r>
              <a:rPr lang="en-US" sz="2400" dirty="0"/>
              <a:t> </a:t>
            </a:r>
            <a:r>
              <a:rPr lang="en-US" sz="2400" b="1" dirty="0" err="1">
                <a:solidFill>
                  <a:srgbClr val="0000FF"/>
                </a:solidFill>
              </a:rPr>
              <a:t>Farobiyning</a:t>
            </a:r>
            <a:r>
              <a:rPr lang="en-US" sz="2400" b="1" dirty="0">
                <a:solidFill>
                  <a:srgbClr val="0000FF"/>
                </a:solidFill>
              </a:rPr>
              <a:t> «</a:t>
            </a:r>
            <a:r>
              <a:rPr lang="en-US" sz="2400" b="1" dirty="0" err="1" smtClean="0">
                <a:solidFill>
                  <a:srgbClr val="0000FF"/>
                </a:solidFill>
              </a:rPr>
              <a:t>Iqso</a:t>
            </a:r>
            <a:r>
              <a:rPr lang="en-US" sz="2400" b="1" dirty="0" smtClean="0">
                <a:solidFill>
                  <a:srgbClr val="0000FF"/>
                </a:solidFill>
              </a:rPr>
              <a:t> </a:t>
            </a:r>
            <a:r>
              <a:rPr lang="en-US" sz="2400" b="1" dirty="0">
                <a:solidFill>
                  <a:srgbClr val="0000FF"/>
                </a:solidFill>
              </a:rPr>
              <a:t>al-</a:t>
            </a:r>
            <a:r>
              <a:rPr lang="en-US" sz="2400" b="1" dirty="0" err="1">
                <a:solidFill>
                  <a:srgbClr val="0000FF"/>
                </a:solidFill>
              </a:rPr>
              <a:t>ulum</a:t>
            </a:r>
            <a:r>
              <a:rPr lang="en-US" sz="2400" b="1" dirty="0">
                <a:solidFill>
                  <a:srgbClr val="0000FF"/>
                </a:solidFill>
              </a:rPr>
              <a:t>»  </a:t>
            </a:r>
            <a:r>
              <a:rPr lang="en-US" sz="2400" dirty="0" err="1"/>
              <a:t>risolasida</a:t>
            </a:r>
            <a:r>
              <a:rPr lang="en-US" sz="2400" dirty="0"/>
              <a:t> </a:t>
            </a:r>
            <a:r>
              <a:rPr lang="en-US" sz="2400" dirty="0" err="1"/>
              <a:t>esa</a:t>
            </a:r>
            <a:r>
              <a:rPr lang="en-US" sz="2400" dirty="0"/>
              <a:t> </a:t>
            </a:r>
            <a:r>
              <a:rPr lang="en-US" sz="2400" dirty="0" err="1"/>
              <a:t>barcha</a:t>
            </a:r>
            <a:r>
              <a:rPr lang="en-US" sz="2400" dirty="0"/>
              <a:t> </a:t>
            </a:r>
            <a:r>
              <a:rPr lang="en-US" sz="2400" dirty="0" err="1" smtClean="0"/>
              <a:t>ilmlarni</a:t>
            </a:r>
            <a:r>
              <a:rPr lang="en-US" sz="2400" dirty="0" smtClean="0"/>
              <a:t> </a:t>
            </a:r>
            <a:r>
              <a:rPr lang="en-US" sz="2400" b="1" dirty="0"/>
              <a:t>5 ta </a:t>
            </a:r>
            <a:r>
              <a:rPr lang="en-US" sz="2400" b="1" dirty="0" err="1"/>
              <a:t>katta</a:t>
            </a:r>
            <a:r>
              <a:rPr lang="en-US" sz="2400" b="1" dirty="0"/>
              <a:t> </a:t>
            </a:r>
            <a:r>
              <a:rPr lang="en-US" sz="2400" b="1" dirty="0" err="1"/>
              <a:t>bo’limga</a:t>
            </a:r>
            <a:r>
              <a:rPr lang="en-US" sz="2400" b="1" dirty="0"/>
              <a:t> </a:t>
            </a:r>
            <a:r>
              <a:rPr lang="en-US" sz="2400" dirty="0" err="1"/>
              <a:t>ajratadi</a:t>
            </a:r>
            <a:r>
              <a:rPr lang="en-US" sz="2400" dirty="0"/>
              <a:t>.</a:t>
            </a:r>
            <a:r>
              <a:rPr lang="en-US" sz="2400" b="1" dirty="0"/>
              <a:t> </a:t>
            </a:r>
            <a:r>
              <a:rPr lang="en-US" sz="2400" b="1" dirty="0" err="1">
                <a:solidFill>
                  <a:srgbClr val="0000FF"/>
                </a:solidFill>
              </a:rPr>
              <a:t>Til</a:t>
            </a:r>
            <a:r>
              <a:rPr lang="en-US" sz="2400" b="1" dirty="0">
                <a:solidFill>
                  <a:srgbClr val="0000FF"/>
                </a:solidFill>
              </a:rPr>
              <a:t> </a:t>
            </a:r>
            <a:r>
              <a:rPr lang="en-US" sz="2400" b="1" dirty="0" err="1">
                <a:solidFill>
                  <a:srgbClr val="0000FF"/>
                </a:solidFill>
              </a:rPr>
              <a:t>haqidagi</a:t>
            </a:r>
            <a:r>
              <a:rPr lang="en-US" sz="2400" b="1" dirty="0">
                <a:solidFill>
                  <a:srgbClr val="0000FF"/>
                </a:solidFill>
              </a:rPr>
              <a:t> </a:t>
            </a:r>
            <a:r>
              <a:rPr lang="en-US" sz="2400" b="1" dirty="0" err="1">
                <a:solidFill>
                  <a:srgbClr val="0000FF"/>
                </a:solidFill>
              </a:rPr>
              <a:t>ilm</a:t>
            </a:r>
            <a:r>
              <a:rPr lang="en-US" sz="2400" b="1" dirty="0">
                <a:solidFill>
                  <a:srgbClr val="0000FF"/>
                </a:solidFill>
              </a:rPr>
              <a:t> </a:t>
            </a:r>
            <a:r>
              <a:rPr lang="en-US" sz="2400" dirty="0" err="1"/>
              <a:t>o’z</a:t>
            </a:r>
            <a:r>
              <a:rPr lang="en-US" sz="2400" dirty="0"/>
              <a:t> </a:t>
            </a:r>
            <a:r>
              <a:rPr lang="en-US" sz="2400" dirty="0" err="1"/>
              <a:t>ichiga</a:t>
            </a:r>
            <a:r>
              <a:rPr lang="en-US" sz="2400" dirty="0"/>
              <a:t> </a:t>
            </a:r>
            <a:r>
              <a:rPr lang="en-US" sz="2400" b="1" dirty="0"/>
              <a:t>7 </a:t>
            </a:r>
            <a:r>
              <a:rPr lang="en-US" sz="2400" b="1" dirty="0" err="1"/>
              <a:t>qismni</a:t>
            </a:r>
            <a:r>
              <a:rPr lang="en-US" sz="2400" b="1" dirty="0"/>
              <a:t> </a:t>
            </a:r>
            <a:r>
              <a:rPr lang="en-US" sz="2400" dirty="0" err="1"/>
              <a:t>oladi</a:t>
            </a:r>
            <a:r>
              <a:rPr lang="en-US" sz="2400" dirty="0"/>
              <a:t>, </a:t>
            </a:r>
            <a:r>
              <a:rPr lang="en-US" sz="2400" dirty="0" err="1" smtClean="0"/>
              <a:t>so’ng</a:t>
            </a:r>
            <a:r>
              <a:rPr lang="en-US" sz="2400" b="1" dirty="0" smtClean="0"/>
              <a:t>  </a:t>
            </a:r>
            <a:r>
              <a:rPr lang="en-US" sz="2400" b="1" dirty="0" err="1">
                <a:solidFill>
                  <a:srgbClr val="0000FF"/>
                </a:solidFill>
              </a:rPr>
              <a:t>tabiiy</a:t>
            </a:r>
            <a:r>
              <a:rPr lang="en-US" sz="2400" b="1" dirty="0">
                <a:solidFill>
                  <a:srgbClr val="0000FF"/>
                </a:solidFill>
              </a:rPr>
              <a:t>  </a:t>
            </a:r>
            <a:r>
              <a:rPr lang="en-US" sz="2400" b="1" dirty="0" err="1">
                <a:solidFill>
                  <a:srgbClr val="0000FF"/>
                </a:solidFill>
              </a:rPr>
              <a:t>va</a:t>
            </a:r>
            <a:r>
              <a:rPr lang="en-US" sz="2400" b="1" dirty="0">
                <a:solidFill>
                  <a:srgbClr val="0000FF"/>
                </a:solidFill>
              </a:rPr>
              <a:t>  </a:t>
            </a:r>
            <a:r>
              <a:rPr lang="en-US" sz="2400" b="1" dirty="0" err="1">
                <a:solidFill>
                  <a:srgbClr val="0000FF"/>
                </a:solidFill>
              </a:rPr>
              <a:t>ilohiy</a:t>
            </a:r>
            <a:r>
              <a:rPr lang="en-US" sz="2400" b="1" dirty="0">
                <a:solidFill>
                  <a:srgbClr val="0000FF"/>
                </a:solidFill>
              </a:rPr>
              <a:t>  </a:t>
            </a:r>
            <a:r>
              <a:rPr lang="en-US" sz="2400" b="1" dirty="0" err="1">
                <a:solidFill>
                  <a:srgbClr val="0000FF"/>
                </a:solidFill>
              </a:rPr>
              <a:t>fanlar</a:t>
            </a:r>
            <a:r>
              <a:rPr lang="en-US" sz="2400" b="1" dirty="0"/>
              <a:t>  </a:t>
            </a:r>
            <a:r>
              <a:rPr lang="en-US" sz="2400" dirty="0" err="1"/>
              <a:t>yoki</a:t>
            </a:r>
            <a:r>
              <a:rPr lang="en-US" sz="2400" dirty="0"/>
              <a:t> </a:t>
            </a:r>
            <a:r>
              <a:rPr lang="en-US" sz="2400" b="1" dirty="0"/>
              <a:t> </a:t>
            </a:r>
            <a:r>
              <a:rPr lang="en-US" sz="2400" b="1" i="1" u="sng" dirty="0" err="1">
                <a:solidFill>
                  <a:srgbClr val="0000FF"/>
                </a:solidFill>
              </a:rPr>
              <a:t>riyoziyot</a:t>
            </a:r>
            <a:r>
              <a:rPr lang="en-US" sz="2400" b="1" i="1" u="sng" dirty="0">
                <a:solidFill>
                  <a:srgbClr val="0000FF"/>
                </a:solidFill>
              </a:rPr>
              <a:t>  </a:t>
            </a:r>
            <a:r>
              <a:rPr lang="en-US" sz="2400" b="1" i="1" u="sng" dirty="0" err="1">
                <a:solidFill>
                  <a:srgbClr val="0000FF"/>
                </a:solidFill>
              </a:rPr>
              <a:t>va</a:t>
            </a:r>
            <a:r>
              <a:rPr lang="en-US" sz="2400" b="1" i="1" u="sng" dirty="0">
                <a:solidFill>
                  <a:srgbClr val="0000FF"/>
                </a:solidFill>
              </a:rPr>
              <a:t>  </a:t>
            </a:r>
            <a:r>
              <a:rPr lang="en-US" sz="2400" b="1" i="1" u="sng" dirty="0" err="1">
                <a:solidFill>
                  <a:srgbClr val="0000FF"/>
                </a:solidFill>
              </a:rPr>
              <a:t>shaharni</a:t>
            </a:r>
            <a:r>
              <a:rPr lang="en-US" sz="2400" b="1" i="1" u="sng" dirty="0">
                <a:solidFill>
                  <a:srgbClr val="0000FF"/>
                </a:solidFill>
              </a:rPr>
              <a:t>  </a:t>
            </a:r>
            <a:r>
              <a:rPr lang="en-US" sz="2400" b="1" i="1" u="sng" dirty="0" err="1">
                <a:solidFill>
                  <a:srgbClr val="0000FF"/>
                </a:solidFill>
              </a:rPr>
              <a:t>boshqarish</a:t>
            </a:r>
            <a:r>
              <a:rPr lang="en-US" sz="2400" b="1" i="1" u="sng" dirty="0">
                <a:solidFill>
                  <a:srgbClr val="0000FF"/>
                </a:solidFill>
              </a:rPr>
              <a:t>  </a:t>
            </a:r>
            <a:r>
              <a:rPr lang="en-US" sz="2400" dirty="0" err="1"/>
              <a:t>haqidagi</a:t>
            </a:r>
            <a:r>
              <a:rPr lang="en-US" sz="2400" dirty="0"/>
              <a:t> </a:t>
            </a:r>
          </a:p>
          <a:p>
            <a:pPr algn="just"/>
            <a:r>
              <a:rPr lang="en-US" sz="2400" dirty="0" err="1"/>
              <a:t>ilmlar</a:t>
            </a:r>
            <a:r>
              <a:rPr lang="en-US" sz="2400" dirty="0"/>
              <a:t>.</a:t>
            </a:r>
            <a:endParaRPr lang="ru-RU" sz="2400" dirty="0"/>
          </a:p>
        </p:txBody>
      </p:sp>
    </p:spTree>
    <p:extLst>
      <p:ext uri="{BB962C8B-B14F-4D97-AF65-F5344CB8AC3E}">
        <p14:creationId xmlns:p14="http://schemas.microsoft.com/office/powerpoint/2010/main" val="13840594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404664"/>
            <a:ext cx="8640960" cy="6370975"/>
          </a:xfrm>
          <a:prstGeom prst="rect">
            <a:avLst/>
          </a:prstGeom>
        </p:spPr>
        <p:txBody>
          <a:bodyPr wrap="square">
            <a:spAutoFit/>
          </a:bodyPr>
          <a:lstStyle/>
          <a:p>
            <a:pPr algn="just"/>
            <a:r>
              <a:rPr lang="en-US" sz="2400" b="1" dirty="0">
                <a:solidFill>
                  <a:srgbClr val="0000FF"/>
                </a:solidFill>
              </a:rPr>
              <a:t>Abu  </a:t>
            </a:r>
            <a:r>
              <a:rPr lang="en-US" sz="2400" b="1" dirty="0" err="1">
                <a:solidFill>
                  <a:srgbClr val="0000FF"/>
                </a:solidFill>
              </a:rPr>
              <a:t>Abdulloh</a:t>
            </a:r>
            <a:r>
              <a:rPr lang="en-US" sz="2400" b="1" dirty="0">
                <a:solidFill>
                  <a:srgbClr val="0000FF"/>
                </a:solidFill>
              </a:rPr>
              <a:t>  </a:t>
            </a:r>
            <a:r>
              <a:rPr lang="en-US" sz="2400" b="1" dirty="0" smtClean="0">
                <a:solidFill>
                  <a:srgbClr val="0000FF"/>
                </a:solidFill>
              </a:rPr>
              <a:t>al-</a:t>
            </a:r>
            <a:r>
              <a:rPr lang="en-US" sz="2400" b="1" dirty="0" err="1" smtClean="0">
                <a:solidFill>
                  <a:srgbClr val="0000FF"/>
                </a:solidFill>
              </a:rPr>
              <a:t>Xorazmiyning</a:t>
            </a:r>
            <a:r>
              <a:rPr lang="en-US" sz="2400" b="1" dirty="0" smtClean="0">
                <a:solidFill>
                  <a:srgbClr val="0000FF"/>
                </a:solidFill>
              </a:rPr>
              <a:t>  </a:t>
            </a:r>
            <a:r>
              <a:rPr lang="en-US" sz="2400" b="1" dirty="0">
                <a:solidFill>
                  <a:srgbClr val="0000FF"/>
                </a:solidFill>
              </a:rPr>
              <a:t>«</a:t>
            </a:r>
            <a:r>
              <a:rPr lang="en-US" sz="2400" b="1" dirty="0" err="1">
                <a:solidFill>
                  <a:srgbClr val="0000FF"/>
                </a:solidFill>
              </a:rPr>
              <a:t>Mafotik</a:t>
            </a:r>
            <a:r>
              <a:rPr lang="en-US" sz="2400" b="1" dirty="0">
                <a:solidFill>
                  <a:srgbClr val="0000FF"/>
                </a:solidFill>
              </a:rPr>
              <a:t>  al-</a:t>
            </a:r>
            <a:r>
              <a:rPr lang="en-US" sz="2400" b="1" dirty="0" err="1">
                <a:solidFill>
                  <a:srgbClr val="0000FF"/>
                </a:solidFill>
              </a:rPr>
              <a:t>ulum</a:t>
            </a:r>
            <a:r>
              <a:rPr lang="en-US" sz="2400" b="1" dirty="0">
                <a:solidFill>
                  <a:srgbClr val="0000FF"/>
                </a:solidFill>
              </a:rPr>
              <a:t>»  </a:t>
            </a:r>
            <a:r>
              <a:rPr lang="en-US" sz="2400" dirty="0" err="1"/>
              <a:t>kitobida</a:t>
            </a:r>
            <a:r>
              <a:rPr lang="en-US" sz="2400" dirty="0"/>
              <a:t>  </a:t>
            </a:r>
            <a:r>
              <a:rPr lang="en-US" sz="2400" b="1" dirty="0" err="1"/>
              <a:t>barcha</a:t>
            </a:r>
            <a:r>
              <a:rPr lang="en-US" sz="2400" b="1" dirty="0"/>
              <a:t>  </a:t>
            </a:r>
            <a:r>
              <a:rPr lang="en-US" sz="2400" b="1" dirty="0" err="1" smtClean="0"/>
              <a:t>ilmlar</a:t>
            </a:r>
            <a:r>
              <a:rPr lang="en-US" sz="2400" b="1" dirty="0" smtClean="0"/>
              <a:t>:   </a:t>
            </a:r>
          </a:p>
          <a:p>
            <a:pPr marL="342900" indent="-342900" algn="just">
              <a:buFont typeface="Wingdings" pitchFamily="2" charset="2"/>
              <a:buChar char="Ø"/>
            </a:pPr>
            <a:r>
              <a:rPr lang="en-US" sz="2400" b="1" i="1" u="sng" dirty="0" err="1" smtClean="0">
                <a:solidFill>
                  <a:srgbClr val="0000FF"/>
                </a:solidFill>
              </a:rPr>
              <a:t>an’anaviy</a:t>
            </a:r>
            <a:r>
              <a:rPr lang="en-US" sz="2400" b="1" i="1" u="sng" dirty="0" smtClean="0">
                <a:solidFill>
                  <a:srgbClr val="0000FF"/>
                </a:solidFill>
              </a:rPr>
              <a:t> </a:t>
            </a:r>
            <a:r>
              <a:rPr lang="en-US" sz="2400" b="1" i="1" u="sng" dirty="0" err="1" smtClean="0">
                <a:solidFill>
                  <a:srgbClr val="0000FF"/>
                </a:solidFill>
              </a:rPr>
              <a:t>ilmlar</a:t>
            </a:r>
            <a:r>
              <a:rPr lang="en-US" sz="2400" b="1" i="1" u="sng" dirty="0" smtClean="0">
                <a:solidFill>
                  <a:srgbClr val="0000FF"/>
                </a:solidFill>
              </a:rPr>
              <a:t>  </a:t>
            </a:r>
          </a:p>
          <a:p>
            <a:pPr marL="342900" indent="-342900" algn="just">
              <a:buFont typeface="Wingdings" pitchFamily="2" charset="2"/>
              <a:buChar char="Ø"/>
            </a:pPr>
            <a:r>
              <a:rPr lang="en-US" sz="2400" b="1" i="1" u="sng" dirty="0" err="1" smtClean="0">
                <a:solidFill>
                  <a:srgbClr val="0000FF"/>
                </a:solidFill>
              </a:rPr>
              <a:t>gumanitar</a:t>
            </a:r>
            <a:r>
              <a:rPr lang="en-US" sz="2400" b="1" i="1" u="sng" dirty="0" smtClean="0">
                <a:solidFill>
                  <a:srgbClr val="0000FF"/>
                </a:solidFill>
              </a:rPr>
              <a:t>  </a:t>
            </a:r>
            <a:r>
              <a:rPr lang="en-US" sz="2400" b="1" i="1" u="sng" dirty="0" err="1" smtClean="0">
                <a:solidFill>
                  <a:srgbClr val="0000FF"/>
                </a:solidFill>
              </a:rPr>
              <a:t>ilmlar</a:t>
            </a:r>
            <a:r>
              <a:rPr lang="en-US" sz="2400" b="1" i="1" u="sng" dirty="0" smtClean="0">
                <a:solidFill>
                  <a:srgbClr val="0000FF"/>
                </a:solidFill>
              </a:rPr>
              <a:t>  </a:t>
            </a:r>
          </a:p>
          <a:p>
            <a:pPr marL="342900" indent="-342900" algn="just">
              <a:buFont typeface="Wingdings" pitchFamily="2" charset="2"/>
              <a:buChar char="Ø"/>
            </a:pPr>
            <a:r>
              <a:rPr lang="en-US" sz="2400" b="1" i="1" u="sng" dirty="0" err="1" smtClean="0">
                <a:solidFill>
                  <a:srgbClr val="0000FF"/>
                </a:solidFill>
              </a:rPr>
              <a:t>noan’anaviy</a:t>
            </a:r>
            <a:endParaRPr lang="en-US" sz="2400" b="1" i="1" u="sng" dirty="0" smtClean="0">
              <a:solidFill>
                <a:srgbClr val="0000FF"/>
              </a:solidFill>
            </a:endParaRPr>
          </a:p>
          <a:p>
            <a:pPr marL="342900" indent="-342900" algn="just">
              <a:buFont typeface="Wingdings" pitchFamily="2" charset="2"/>
              <a:buChar char="Ø"/>
            </a:pPr>
            <a:r>
              <a:rPr lang="en-US" sz="2400" b="1" i="1" u="sng" dirty="0" err="1" smtClean="0">
                <a:solidFill>
                  <a:srgbClr val="0000FF"/>
                </a:solidFill>
              </a:rPr>
              <a:t>noarab</a:t>
            </a:r>
            <a:r>
              <a:rPr lang="en-US" sz="2400" b="1" i="1" u="sng" dirty="0" smtClean="0">
                <a:solidFill>
                  <a:srgbClr val="0000FF"/>
                </a:solidFill>
              </a:rPr>
              <a:t>  </a:t>
            </a:r>
            <a:r>
              <a:rPr lang="en-US" sz="2400" b="1" i="1" u="sng" dirty="0" err="1">
                <a:solidFill>
                  <a:srgbClr val="0000FF"/>
                </a:solidFill>
              </a:rPr>
              <a:t>ilmlarga</a:t>
            </a:r>
            <a:r>
              <a:rPr lang="en-US" sz="2400" dirty="0"/>
              <a:t>  </a:t>
            </a:r>
            <a:r>
              <a:rPr lang="en-US" sz="2400" dirty="0" err="1"/>
              <a:t>bo’linadi</a:t>
            </a:r>
            <a:r>
              <a:rPr lang="en-US" sz="2400" dirty="0"/>
              <a:t>. </a:t>
            </a:r>
            <a:endParaRPr lang="en-US" sz="2400" dirty="0" smtClean="0"/>
          </a:p>
          <a:p>
            <a:pPr algn="just"/>
            <a:r>
              <a:rPr lang="en-US" sz="2400" b="1" u="sng" dirty="0" err="1" smtClean="0"/>
              <a:t>Birinchisi</a:t>
            </a:r>
            <a:r>
              <a:rPr lang="en-US" sz="2400" dirty="0" smtClean="0"/>
              <a:t>  - </a:t>
            </a:r>
            <a:r>
              <a:rPr lang="en-US" sz="2400" b="1" i="1" dirty="0" err="1" smtClean="0">
                <a:solidFill>
                  <a:srgbClr val="C00000"/>
                </a:solidFill>
              </a:rPr>
              <a:t>fiqh</a:t>
            </a:r>
            <a:r>
              <a:rPr lang="en-US" sz="2400" b="1" i="1" dirty="0">
                <a:solidFill>
                  <a:srgbClr val="C00000"/>
                </a:solidFill>
              </a:rPr>
              <a:t>,  </a:t>
            </a:r>
            <a:r>
              <a:rPr lang="en-US" sz="2400" b="1" i="1" dirty="0" err="1">
                <a:solidFill>
                  <a:srgbClr val="C00000"/>
                </a:solidFill>
              </a:rPr>
              <a:t>kalom</a:t>
            </a:r>
            <a:r>
              <a:rPr lang="en-US" sz="2400" b="1" i="1" dirty="0">
                <a:solidFill>
                  <a:srgbClr val="C00000"/>
                </a:solidFill>
              </a:rPr>
              <a:t>,  </a:t>
            </a:r>
            <a:r>
              <a:rPr lang="en-US" sz="2400" b="1" i="1" dirty="0" err="1">
                <a:solidFill>
                  <a:srgbClr val="C00000"/>
                </a:solidFill>
              </a:rPr>
              <a:t>grammatika</a:t>
            </a:r>
            <a:r>
              <a:rPr lang="en-US" sz="2400" b="1" i="1" dirty="0">
                <a:solidFill>
                  <a:srgbClr val="C00000"/>
                </a:solidFill>
              </a:rPr>
              <a:t>,  </a:t>
            </a:r>
            <a:r>
              <a:rPr lang="en-US" sz="2400" b="1" i="1" dirty="0" err="1">
                <a:solidFill>
                  <a:srgbClr val="C00000"/>
                </a:solidFill>
              </a:rPr>
              <a:t>ish</a:t>
            </a:r>
            <a:r>
              <a:rPr lang="en-US" sz="2400" b="1" i="1" dirty="0">
                <a:solidFill>
                  <a:srgbClr val="C00000"/>
                </a:solidFill>
              </a:rPr>
              <a:t>  </a:t>
            </a:r>
            <a:r>
              <a:rPr lang="en-US" sz="2400" b="1" i="1" dirty="0" err="1">
                <a:solidFill>
                  <a:srgbClr val="C00000"/>
                </a:solidFill>
              </a:rPr>
              <a:t>yuritish</a:t>
            </a:r>
            <a:r>
              <a:rPr lang="en-US" sz="2400" b="1" i="1" dirty="0">
                <a:solidFill>
                  <a:srgbClr val="C00000"/>
                </a:solidFill>
              </a:rPr>
              <a:t>,  </a:t>
            </a:r>
            <a:r>
              <a:rPr lang="en-US" sz="2400" b="1" i="1" dirty="0" err="1">
                <a:solidFill>
                  <a:srgbClr val="C00000"/>
                </a:solidFill>
              </a:rPr>
              <a:t>she’riyat</a:t>
            </a:r>
            <a:r>
              <a:rPr lang="en-US" sz="2400" b="1" i="1" dirty="0">
                <a:solidFill>
                  <a:srgbClr val="C00000"/>
                </a:solidFill>
              </a:rPr>
              <a:t>  </a:t>
            </a:r>
            <a:r>
              <a:rPr lang="en-US" sz="2400" b="1" i="1" dirty="0" err="1">
                <a:solidFill>
                  <a:srgbClr val="C00000"/>
                </a:solidFill>
              </a:rPr>
              <a:t>hamda</a:t>
            </a:r>
            <a:r>
              <a:rPr lang="en-US" sz="2400" b="1" i="1" dirty="0">
                <a:solidFill>
                  <a:srgbClr val="C00000"/>
                </a:solidFill>
              </a:rPr>
              <a:t>  </a:t>
            </a:r>
            <a:r>
              <a:rPr lang="en-US" sz="2400" b="1" i="1" dirty="0" err="1">
                <a:solidFill>
                  <a:srgbClr val="C00000"/>
                </a:solidFill>
              </a:rPr>
              <a:t>tarix</a:t>
            </a:r>
            <a:r>
              <a:rPr lang="en-US" sz="2400" b="1" i="1" dirty="0">
                <a:solidFill>
                  <a:srgbClr val="C00000"/>
                </a:solidFill>
              </a:rPr>
              <a:t>  </a:t>
            </a:r>
            <a:r>
              <a:rPr lang="en-US" sz="2400" b="1" i="1" dirty="0" err="1">
                <a:solidFill>
                  <a:srgbClr val="C00000"/>
                </a:solidFill>
              </a:rPr>
              <a:t>ilmini</a:t>
            </a:r>
            <a:r>
              <a:rPr lang="en-US" sz="2400" dirty="0"/>
              <a:t>, </a:t>
            </a:r>
            <a:r>
              <a:rPr lang="en-US" sz="2400" b="1" u="sng" dirty="0" err="1" smtClean="0"/>
              <a:t>ikkinchisi</a:t>
            </a:r>
            <a:r>
              <a:rPr lang="en-US" sz="2400" dirty="0" smtClean="0"/>
              <a:t>  </a:t>
            </a:r>
            <a:r>
              <a:rPr lang="en-US" sz="2400" b="1" u="sng" dirty="0" err="1"/>
              <a:t>noarab</a:t>
            </a:r>
            <a:r>
              <a:rPr lang="en-US" sz="2400" b="1" u="sng" dirty="0"/>
              <a:t>  </a:t>
            </a:r>
            <a:r>
              <a:rPr lang="en-US" sz="2400" b="1" u="sng" dirty="0" err="1"/>
              <a:t>ilmlar</a:t>
            </a:r>
            <a:r>
              <a:rPr lang="en-US" sz="2400" b="1" u="sng" dirty="0"/>
              <a:t>  </a:t>
            </a:r>
            <a:r>
              <a:rPr lang="en-US" sz="2400" dirty="0"/>
              <a:t>–  </a:t>
            </a:r>
            <a:r>
              <a:rPr lang="en-US" sz="2400" b="1" i="1" u="sng" dirty="0" err="1">
                <a:solidFill>
                  <a:srgbClr val="C00000"/>
                </a:solidFill>
              </a:rPr>
              <a:t>falsafa</a:t>
            </a:r>
            <a:r>
              <a:rPr lang="en-US" sz="2400" b="1" i="1" u="sng" dirty="0">
                <a:solidFill>
                  <a:srgbClr val="C00000"/>
                </a:solidFill>
              </a:rPr>
              <a:t>,  </a:t>
            </a:r>
            <a:r>
              <a:rPr lang="en-US" sz="2400" b="1" i="1" u="sng" dirty="0" err="1">
                <a:solidFill>
                  <a:srgbClr val="C00000"/>
                </a:solidFill>
              </a:rPr>
              <a:t>mantiq</a:t>
            </a:r>
            <a:r>
              <a:rPr lang="en-US" sz="2400" b="1" i="1" u="sng" dirty="0">
                <a:solidFill>
                  <a:srgbClr val="C00000"/>
                </a:solidFill>
              </a:rPr>
              <a:t>,  </a:t>
            </a:r>
            <a:r>
              <a:rPr lang="en-US" sz="2400" b="1" i="1" u="sng" dirty="0" err="1">
                <a:solidFill>
                  <a:srgbClr val="C00000"/>
                </a:solidFill>
              </a:rPr>
              <a:t>tibbiyot</a:t>
            </a:r>
            <a:r>
              <a:rPr lang="en-US" sz="2400" b="1" i="1" u="sng" dirty="0">
                <a:solidFill>
                  <a:srgbClr val="C00000"/>
                </a:solidFill>
              </a:rPr>
              <a:t>,  </a:t>
            </a:r>
            <a:r>
              <a:rPr lang="en-US" sz="2400" b="1" i="1" u="sng" dirty="0" err="1">
                <a:solidFill>
                  <a:srgbClr val="C00000"/>
                </a:solidFill>
              </a:rPr>
              <a:t>arifmetika</a:t>
            </a:r>
            <a:r>
              <a:rPr lang="en-US" sz="2400" b="1" i="1" u="sng" dirty="0">
                <a:solidFill>
                  <a:srgbClr val="C00000"/>
                </a:solidFill>
              </a:rPr>
              <a:t>,  </a:t>
            </a:r>
            <a:r>
              <a:rPr lang="en-US" sz="2400" b="1" i="1" u="sng" dirty="0" err="1">
                <a:solidFill>
                  <a:srgbClr val="C00000"/>
                </a:solidFill>
              </a:rPr>
              <a:t>geometriya</a:t>
            </a:r>
            <a:r>
              <a:rPr lang="en-US" sz="2400" b="1" i="1" u="sng" dirty="0">
                <a:solidFill>
                  <a:srgbClr val="C00000"/>
                </a:solidFill>
              </a:rPr>
              <a:t>, </a:t>
            </a:r>
            <a:r>
              <a:rPr lang="en-US" sz="2400" b="1" i="1" u="sng" dirty="0" err="1" smtClean="0">
                <a:solidFill>
                  <a:srgbClr val="C00000"/>
                </a:solidFill>
              </a:rPr>
              <a:t>falakiyot</a:t>
            </a:r>
            <a:r>
              <a:rPr lang="en-US" sz="2400" b="1" i="1" u="sng" dirty="0">
                <a:solidFill>
                  <a:srgbClr val="C00000"/>
                </a:solidFill>
              </a:rPr>
              <a:t>, </a:t>
            </a:r>
            <a:r>
              <a:rPr lang="en-US" sz="2400" b="1" i="1" u="sng" dirty="0" err="1">
                <a:solidFill>
                  <a:srgbClr val="C00000"/>
                </a:solidFill>
              </a:rPr>
              <a:t>musiqa</a:t>
            </a:r>
            <a:r>
              <a:rPr lang="en-US" sz="2400" b="1" i="1" u="sng" dirty="0">
                <a:solidFill>
                  <a:srgbClr val="C00000"/>
                </a:solidFill>
              </a:rPr>
              <a:t>, </a:t>
            </a:r>
            <a:r>
              <a:rPr lang="en-US" sz="2400" b="1" i="1" u="sng" dirty="0" err="1">
                <a:solidFill>
                  <a:srgbClr val="C00000"/>
                </a:solidFill>
              </a:rPr>
              <a:t>mexanika</a:t>
            </a:r>
            <a:r>
              <a:rPr lang="en-US" sz="2400" b="1" i="1" u="sng" dirty="0">
                <a:solidFill>
                  <a:srgbClr val="C00000"/>
                </a:solidFill>
              </a:rPr>
              <a:t>, </a:t>
            </a:r>
            <a:r>
              <a:rPr lang="en-US" sz="2400" b="1" i="1" u="sng" dirty="0" err="1">
                <a:solidFill>
                  <a:srgbClr val="C00000"/>
                </a:solidFill>
              </a:rPr>
              <a:t>kimyo</a:t>
            </a:r>
            <a:r>
              <a:rPr lang="en-US" sz="2400" b="1" i="1" u="sng" dirty="0">
                <a:solidFill>
                  <a:srgbClr val="C00000"/>
                </a:solidFill>
              </a:rPr>
              <a:t> </a:t>
            </a:r>
            <a:r>
              <a:rPr lang="en-US" sz="2400" dirty="0" err="1"/>
              <a:t>singari</a:t>
            </a:r>
            <a:r>
              <a:rPr lang="en-US" sz="2400" dirty="0"/>
              <a:t> </a:t>
            </a:r>
            <a:r>
              <a:rPr lang="en-US" sz="2400" dirty="0" err="1"/>
              <a:t>fanlarni</a:t>
            </a:r>
            <a:r>
              <a:rPr lang="en-US" sz="2400" dirty="0"/>
              <a:t> </a:t>
            </a:r>
            <a:r>
              <a:rPr lang="en-US" sz="2400" dirty="0" err="1"/>
              <a:t>o’z</a:t>
            </a:r>
            <a:r>
              <a:rPr lang="en-US" sz="2400" dirty="0"/>
              <a:t> </a:t>
            </a:r>
            <a:r>
              <a:rPr lang="en-US" sz="2400" dirty="0" err="1"/>
              <a:t>ichiga</a:t>
            </a:r>
            <a:r>
              <a:rPr lang="en-US" sz="2400" dirty="0"/>
              <a:t> </a:t>
            </a:r>
            <a:r>
              <a:rPr lang="en-US" sz="2400" dirty="0" err="1"/>
              <a:t>oladi</a:t>
            </a:r>
            <a:r>
              <a:rPr lang="en-US" sz="2400" dirty="0"/>
              <a:t>. </a:t>
            </a:r>
            <a:endParaRPr lang="en-US" sz="2400" dirty="0" smtClean="0"/>
          </a:p>
          <a:p>
            <a:pPr algn="just"/>
            <a:r>
              <a:rPr lang="en-US" sz="2400" b="1" u="sng" dirty="0" err="1" smtClean="0"/>
              <a:t>Umuman</a:t>
            </a:r>
            <a:r>
              <a:rPr lang="en-US" sz="2400" b="1" u="sng" dirty="0"/>
              <a:t>,</a:t>
            </a:r>
            <a:r>
              <a:rPr lang="en-US" sz="2400" dirty="0"/>
              <a:t> </a:t>
            </a:r>
            <a:r>
              <a:rPr lang="en-US" sz="2400" b="1" i="1" u="sng" dirty="0" err="1" smtClean="0"/>
              <a:t>barcha</a:t>
            </a:r>
            <a:r>
              <a:rPr lang="en-US" sz="2400" b="1" i="1" u="sng" dirty="0" smtClean="0"/>
              <a:t> </a:t>
            </a:r>
            <a:r>
              <a:rPr lang="en-US" sz="2400" b="1" i="1" u="sng" dirty="0" err="1"/>
              <a:t>ilmlar</a:t>
            </a:r>
            <a:r>
              <a:rPr lang="en-US" sz="2400" b="1" i="1" u="sng" dirty="0"/>
              <a:t> </a:t>
            </a:r>
            <a:r>
              <a:rPr lang="en-US" sz="2400" b="1" i="1" u="sng" dirty="0" err="1"/>
              <a:t>arablarda</a:t>
            </a:r>
            <a:r>
              <a:rPr lang="en-US" sz="2400" b="1" i="1" u="sng" dirty="0"/>
              <a:t> </a:t>
            </a:r>
            <a:r>
              <a:rPr lang="en-US" sz="2400" b="1" i="1" u="sng" dirty="0" err="1"/>
              <a:t>ilgaridan</a:t>
            </a:r>
            <a:r>
              <a:rPr lang="en-US" sz="2400" b="1" i="1" u="sng" dirty="0"/>
              <a:t> </a:t>
            </a:r>
            <a:r>
              <a:rPr lang="en-US" sz="2400" b="1" i="1" u="sng" dirty="0" err="1"/>
              <a:t>ma’lum</a:t>
            </a:r>
            <a:r>
              <a:rPr lang="en-US" sz="2400" b="1" i="1" u="sng" dirty="0"/>
              <a:t> </a:t>
            </a:r>
            <a:r>
              <a:rPr lang="en-US" sz="2400" b="1" i="1" u="sng" dirty="0" err="1"/>
              <a:t>bo’lgan</a:t>
            </a:r>
            <a:r>
              <a:rPr lang="en-US" sz="2400" b="1" i="1" u="sng" dirty="0"/>
              <a:t>, </a:t>
            </a:r>
            <a:r>
              <a:rPr lang="en-US" sz="2400" b="1" i="1" u="sng" dirty="0" err="1"/>
              <a:t>shariat</a:t>
            </a:r>
            <a:r>
              <a:rPr lang="en-US" sz="2400" b="1" i="1" u="sng" dirty="0"/>
              <a:t> </a:t>
            </a:r>
            <a:r>
              <a:rPr lang="en-US" sz="2400" b="1" i="1" u="sng" dirty="0" err="1"/>
              <a:t>o’z</a:t>
            </a:r>
            <a:r>
              <a:rPr lang="en-US" sz="2400" b="1" i="1" u="sng" dirty="0"/>
              <a:t> </a:t>
            </a:r>
            <a:r>
              <a:rPr lang="en-US" sz="2400" b="1" i="1" u="sng" dirty="0" err="1"/>
              <a:t>ichiga</a:t>
            </a:r>
            <a:r>
              <a:rPr lang="en-US" sz="2400" b="1" i="1" u="sng" dirty="0"/>
              <a:t> </a:t>
            </a:r>
            <a:r>
              <a:rPr lang="en-US" sz="2400" b="1" i="1" u="sng" dirty="0" err="1"/>
              <a:t>olgan</a:t>
            </a:r>
            <a:r>
              <a:rPr lang="en-US" sz="2400" b="1" i="1" u="sng" dirty="0"/>
              <a:t> </a:t>
            </a:r>
            <a:r>
              <a:rPr lang="en-US" sz="2400" b="1" i="1" u="sng" dirty="0" err="1"/>
              <a:t>ilmlar</a:t>
            </a:r>
            <a:r>
              <a:rPr lang="en-US" sz="2400" b="1" i="1" u="sng" dirty="0"/>
              <a:t> </a:t>
            </a:r>
            <a:r>
              <a:rPr lang="en-US" sz="2400" dirty="0" err="1" smtClean="0"/>
              <a:t>hamda</a:t>
            </a:r>
            <a:r>
              <a:rPr lang="en-US" sz="2400" dirty="0" smtClean="0"/>
              <a:t> </a:t>
            </a:r>
            <a:r>
              <a:rPr lang="en-US" sz="2400" b="1" i="1" u="sng" dirty="0" err="1"/>
              <a:t>arablarda</a:t>
            </a:r>
            <a:r>
              <a:rPr lang="en-US" sz="2400" b="1" i="1" u="sng" dirty="0"/>
              <a:t> </a:t>
            </a:r>
            <a:r>
              <a:rPr lang="en-US" sz="2400" b="1" i="1" u="sng" dirty="0" err="1"/>
              <a:t>ma’lum</a:t>
            </a:r>
            <a:r>
              <a:rPr lang="en-US" sz="2400" b="1" i="1" u="sng" dirty="0"/>
              <a:t> </a:t>
            </a:r>
            <a:r>
              <a:rPr lang="en-US" sz="2400" b="1" i="1" u="sng" dirty="0" err="1"/>
              <a:t>bo’lmagan</a:t>
            </a:r>
            <a:r>
              <a:rPr lang="en-US" sz="2400" b="1" i="1" u="sng" dirty="0"/>
              <a:t>, </a:t>
            </a:r>
            <a:r>
              <a:rPr lang="en-US" sz="2400" b="1" i="1" u="sng" dirty="0" err="1"/>
              <a:t>shariatga</a:t>
            </a:r>
            <a:r>
              <a:rPr lang="en-US" sz="2400" b="1" i="1" u="sng" dirty="0"/>
              <a:t> </a:t>
            </a:r>
            <a:r>
              <a:rPr lang="en-US" sz="2400" b="1" i="1" u="sng" dirty="0" err="1"/>
              <a:t>aloqasiz</a:t>
            </a:r>
            <a:r>
              <a:rPr lang="en-US" sz="2400" b="1" i="1" u="sng" dirty="0"/>
              <a:t>, </a:t>
            </a:r>
            <a:r>
              <a:rPr lang="en-US" sz="2400" b="1" i="1" u="sng" dirty="0" err="1"/>
              <a:t>boshqa</a:t>
            </a:r>
            <a:r>
              <a:rPr lang="en-US" sz="2400" b="1" i="1" u="sng" dirty="0"/>
              <a:t> </a:t>
            </a:r>
            <a:r>
              <a:rPr lang="en-US" sz="2400" b="1" i="1" u="sng" dirty="0" err="1"/>
              <a:t>xalqlardan</a:t>
            </a:r>
            <a:r>
              <a:rPr lang="en-US" sz="2400" b="1" i="1" u="sng" dirty="0"/>
              <a:t> </a:t>
            </a:r>
            <a:r>
              <a:rPr lang="en-US" sz="2400" b="1" i="1" u="sng" dirty="0" err="1"/>
              <a:t>kirib</a:t>
            </a:r>
            <a:r>
              <a:rPr lang="en-US" sz="2400" b="1" i="1" u="sng" dirty="0"/>
              <a:t> </a:t>
            </a:r>
            <a:r>
              <a:rPr lang="en-US" sz="2400" b="1" i="1" u="sng" dirty="0" err="1" smtClean="0"/>
              <a:t>kelgan</a:t>
            </a:r>
            <a:r>
              <a:rPr lang="en-US" sz="2400" b="1" i="1" u="sng" dirty="0" smtClean="0"/>
              <a:t>  </a:t>
            </a:r>
            <a:r>
              <a:rPr lang="en-US" sz="2400" b="1" i="1" u="sng" dirty="0" err="1"/>
              <a:t>ilmlarga</a:t>
            </a:r>
            <a:r>
              <a:rPr lang="en-US" sz="2400" b="1" i="1" u="sng" dirty="0"/>
              <a:t>  </a:t>
            </a:r>
            <a:r>
              <a:rPr lang="en-US" sz="2400" dirty="0" err="1"/>
              <a:t>ajratish</a:t>
            </a:r>
            <a:r>
              <a:rPr lang="en-US" sz="2400" dirty="0"/>
              <a:t>  </a:t>
            </a:r>
            <a:r>
              <a:rPr lang="en-US" sz="2400" dirty="0" err="1"/>
              <a:t>odat</a:t>
            </a:r>
            <a:r>
              <a:rPr lang="en-US" sz="2400" dirty="0"/>
              <a:t>  </a:t>
            </a:r>
            <a:r>
              <a:rPr lang="en-US" sz="2400" dirty="0" err="1"/>
              <a:t>edi</a:t>
            </a:r>
            <a:r>
              <a:rPr lang="en-US" sz="2400" dirty="0"/>
              <a:t>.  </a:t>
            </a:r>
            <a:r>
              <a:rPr lang="en-US" sz="2400" b="1" dirty="0" err="1">
                <a:solidFill>
                  <a:srgbClr val="C00000"/>
                </a:solidFill>
              </a:rPr>
              <a:t>Arablarda</a:t>
            </a:r>
            <a:r>
              <a:rPr lang="en-US" sz="2400" b="1" dirty="0">
                <a:solidFill>
                  <a:srgbClr val="C00000"/>
                </a:solidFill>
              </a:rPr>
              <a:t>  </a:t>
            </a:r>
            <a:r>
              <a:rPr lang="en-US" sz="2400" b="1" dirty="0" err="1">
                <a:solidFill>
                  <a:srgbClr val="C00000"/>
                </a:solidFill>
              </a:rPr>
              <a:t>bo’lmagan</a:t>
            </a:r>
            <a:r>
              <a:rPr lang="en-US" sz="2400" b="1" dirty="0">
                <a:solidFill>
                  <a:srgbClr val="C00000"/>
                </a:solidFill>
              </a:rPr>
              <a:t>  </a:t>
            </a:r>
            <a:r>
              <a:rPr lang="en-US" sz="2400" b="1" dirty="0" err="1">
                <a:solidFill>
                  <a:srgbClr val="C00000"/>
                </a:solidFill>
              </a:rPr>
              <a:t>ilmlar</a:t>
            </a:r>
            <a:r>
              <a:rPr lang="en-US" sz="2400" b="1" dirty="0">
                <a:solidFill>
                  <a:srgbClr val="C00000"/>
                </a:solidFill>
              </a:rPr>
              <a:t> </a:t>
            </a:r>
            <a:r>
              <a:rPr lang="en-US" sz="2400" dirty="0"/>
              <a:t> </a:t>
            </a:r>
            <a:r>
              <a:rPr lang="en-US" sz="2400" dirty="0" err="1"/>
              <a:t>asosan</a:t>
            </a:r>
            <a:r>
              <a:rPr lang="en-US" sz="2400" dirty="0"/>
              <a:t>  </a:t>
            </a:r>
            <a:r>
              <a:rPr lang="en-US" sz="2400" b="1" i="1" u="sng" dirty="0" err="1">
                <a:solidFill>
                  <a:srgbClr val="C00000"/>
                </a:solidFill>
              </a:rPr>
              <a:t>qadimgi</a:t>
            </a:r>
            <a:r>
              <a:rPr lang="en-US" sz="2400" b="1" i="1" u="sng" dirty="0">
                <a:solidFill>
                  <a:srgbClr val="C00000"/>
                </a:solidFill>
              </a:rPr>
              <a:t> </a:t>
            </a:r>
            <a:r>
              <a:rPr lang="en-US" sz="2400" b="1" i="1" u="sng" dirty="0" err="1" smtClean="0">
                <a:solidFill>
                  <a:srgbClr val="C00000"/>
                </a:solidFill>
              </a:rPr>
              <a:t>yunonlarda</a:t>
            </a:r>
            <a:r>
              <a:rPr lang="en-US" sz="2400" b="1" i="1" u="sng" dirty="0" smtClean="0">
                <a:solidFill>
                  <a:srgbClr val="C00000"/>
                </a:solidFill>
              </a:rPr>
              <a:t> </a:t>
            </a:r>
            <a:r>
              <a:rPr lang="en-US" sz="2400" b="1" i="1" u="sng" dirty="0" err="1">
                <a:solidFill>
                  <a:srgbClr val="C00000"/>
                </a:solidFill>
              </a:rPr>
              <a:t>keng</a:t>
            </a:r>
            <a:r>
              <a:rPr lang="en-US" sz="2400" b="1" i="1" u="sng" dirty="0">
                <a:solidFill>
                  <a:srgbClr val="C00000"/>
                </a:solidFill>
              </a:rPr>
              <a:t> </a:t>
            </a:r>
            <a:r>
              <a:rPr lang="en-US" sz="2400" b="1" i="1" u="sng" dirty="0" err="1">
                <a:solidFill>
                  <a:srgbClr val="C00000"/>
                </a:solidFill>
              </a:rPr>
              <a:t>o’rganilgan</a:t>
            </a:r>
            <a:r>
              <a:rPr lang="en-US" sz="2400" b="1" i="1" u="sng" dirty="0">
                <a:solidFill>
                  <a:srgbClr val="C00000"/>
                </a:solidFill>
              </a:rPr>
              <a:t> </a:t>
            </a:r>
            <a:r>
              <a:rPr lang="en-US" sz="2400" b="1" i="1" u="sng" dirty="0" err="1">
                <a:solidFill>
                  <a:srgbClr val="C00000"/>
                </a:solidFill>
              </a:rPr>
              <a:t>ilmlardan</a:t>
            </a:r>
            <a:r>
              <a:rPr lang="en-US" sz="2400" b="1" i="1" u="sng" dirty="0">
                <a:solidFill>
                  <a:srgbClr val="C00000"/>
                </a:solidFill>
              </a:rPr>
              <a:t> </a:t>
            </a:r>
            <a:r>
              <a:rPr lang="en-US" sz="2400" dirty="0" err="1"/>
              <a:t>tashkil</a:t>
            </a:r>
            <a:r>
              <a:rPr lang="en-US" sz="2400" dirty="0"/>
              <a:t> </a:t>
            </a:r>
            <a:r>
              <a:rPr lang="en-US" sz="2400" dirty="0" err="1"/>
              <a:t>topgan</a:t>
            </a:r>
            <a:endParaRPr lang="ru-RU" sz="2400" dirty="0"/>
          </a:p>
        </p:txBody>
      </p:sp>
    </p:spTree>
    <p:extLst>
      <p:ext uri="{BB962C8B-B14F-4D97-AF65-F5344CB8AC3E}">
        <p14:creationId xmlns:p14="http://schemas.microsoft.com/office/powerpoint/2010/main" val="4696705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908720"/>
            <a:ext cx="8640960" cy="5632311"/>
          </a:xfrm>
          <a:prstGeom prst="rect">
            <a:avLst/>
          </a:prstGeom>
        </p:spPr>
        <p:txBody>
          <a:bodyPr wrap="square">
            <a:spAutoFit/>
          </a:bodyPr>
          <a:lstStyle/>
          <a:p>
            <a:pPr algn="just"/>
            <a:r>
              <a:rPr lang="en-US" sz="4000" dirty="0" smtClean="0"/>
              <a:t>	</a:t>
            </a:r>
            <a:r>
              <a:rPr lang="en-US" sz="4000" b="1" dirty="0" smtClean="0"/>
              <a:t>IX-XII  </a:t>
            </a:r>
            <a:r>
              <a:rPr lang="en-US" sz="4000" b="1" dirty="0" err="1"/>
              <a:t>asrlarda</a:t>
            </a:r>
            <a:r>
              <a:rPr lang="en-US" sz="4000" b="1" dirty="0"/>
              <a:t>  </a:t>
            </a:r>
            <a:r>
              <a:rPr lang="en-US" sz="4000" b="1" dirty="0" err="1"/>
              <a:t>Markaziy</a:t>
            </a:r>
            <a:r>
              <a:rPr lang="en-US" sz="4000" b="1" dirty="0"/>
              <a:t>  </a:t>
            </a:r>
            <a:r>
              <a:rPr lang="en-US" sz="4000" b="1" dirty="0" err="1"/>
              <a:t>Osiyo</a:t>
            </a:r>
            <a:r>
              <a:rPr lang="en-US" sz="4000" b="1" dirty="0"/>
              <a:t>  </a:t>
            </a:r>
            <a:r>
              <a:rPr lang="en-US" sz="4000" dirty="0" err="1"/>
              <a:t>xalqlari</a:t>
            </a:r>
            <a:r>
              <a:rPr lang="en-US" sz="4000" dirty="0"/>
              <a:t>  </a:t>
            </a:r>
            <a:r>
              <a:rPr lang="en-US" sz="4000" dirty="0" err="1"/>
              <a:t>ilmu</a:t>
            </a:r>
            <a:r>
              <a:rPr lang="en-US" sz="4000" dirty="0"/>
              <a:t>  fanning  </a:t>
            </a:r>
            <a:r>
              <a:rPr lang="en-US" sz="4000" dirty="0" err="1"/>
              <a:t>turli</a:t>
            </a:r>
            <a:r>
              <a:rPr lang="en-US" sz="4000" dirty="0"/>
              <a:t>  </a:t>
            </a:r>
            <a:r>
              <a:rPr lang="en-US" sz="4000" dirty="0" err="1"/>
              <a:t>sohalarida</a:t>
            </a:r>
            <a:r>
              <a:rPr lang="en-US" sz="4000" dirty="0"/>
              <a:t> </a:t>
            </a:r>
            <a:r>
              <a:rPr lang="en-US" sz="4000" dirty="0" err="1" smtClean="0"/>
              <a:t>dunyo</a:t>
            </a:r>
            <a:r>
              <a:rPr lang="en-US" sz="4000" dirty="0" smtClean="0"/>
              <a:t>  </a:t>
            </a:r>
            <a:r>
              <a:rPr lang="en-US" sz="4000" dirty="0" err="1"/>
              <a:t>madaniyatiga</a:t>
            </a:r>
            <a:r>
              <a:rPr lang="en-US" sz="4000" dirty="0"/>
              <a:t>  </a:t>
            </a:r>
            <a:r>
              <a:rPr lang="en-US" sz="4000" dirty="0" err="1"/>
              <a:t>unutilmas</a:t>
            </a:r>
            <a:r>
              <a:rPr lang="en-US" sz="4000" dirty="0"/>
              <a:t>  </a:t>
            </a:r>
            <a:r>
              <a:rPr lang="en-US" sz="4000" dirty="0" err="1"/>
              <a:t>hissa</a:t>
            </a:r>
            <a:r>
              <a:rPr lang="en-US" sz="4000" dirty="0"/>
              <a:t>  </a:t>
            </a:r>
            <a:r>
              <a:rPr lang="en-US" sz="4000" dirty="0" err="1"/>
              <a:t>qo’shdilar</a:t>
            </a:r>
            <a:r>
              <a:rPr lang="en-US" sz="4000" dirty="0"/>
              <a:t>.  </a:t>
            </a:r>
            <a:r>
              <a:rPr lang="en-US" sz="4000" dirty="0" err="1"/>
              <a:t>Ayniqsa</a:t>
            </a:r>
            <a:r>
              <a:rPr lang="en-US" sz="4000" dirty="0"/>
              <a:t>,  </a:t>
            </a:r>
            <a:r>
              <a:rPr lang="en-US" sz="4000" b="1" dirty="0" err="1">
                <a:solidFill>
                  <a:srgbClr val="0000FF"/>
                </a:solidFill>
              </a:rPr>
              <a:t>Xorazmiy</a:t>
            </a:r>
            <a:r>
              <a:rPr lang="en-US" sz="4000" b="1" dirty="0">
                <a:solidFill>
                  <a:srgbClr val="0000FF"/>
                </a:solidFill>
              </a:rPr>
              <a:t>,  </a:t>
            </a:r>
            <a:r>
              <a:rPr lang="en-US" sz="4000" b="1" dirty="0" err="1">
                <a:solidFill>
                  <a:srgbClr val="0000FF"/>
                </a:solidFill>
              </a:rPr>
              <a:t>Farobiy</a:t>
            </a:r>
            <a:r>
              <a:rPr lang="en-US" sz="4000" b="1" dirty="0">
                <a:solidFill>
                  <a:srgbClr val="0000FF"/>
                </a:solidFill>
              </a:rPr>
              <a:t>, </a:t>
            </a:r>
            <a:r>
              <a:rPr lang="en-US" sz="4000" b="1" dirty="0" err="1" smtClean="0">
                <a:solidFill>
                  <a:srgbClr val="0000FF"/>
                </a:solidFill>
              </a:rPr>
              <a:t>Ibn</a:t>
            </a:r>
            <a:r>
              <a:rPr lang="en-US" sz="4000" b="1" dirty="0" smtClean="0">
                <a:solidFill>
                  <a:srgbClr val="0000FF"/>
                </a:solidFill>
              </a:rPr>
              <a:t> </a:t>
            </a:r>
            <a:r>
              <a:rPr lang="en-US" sz="4000" b="1" dirty="0">
                <a:solidFill>
                  <a:srgbClr val="0000FF"/>
                </a:solidFill>
              </a:rPr>
              <a:t>Sino, </a:t>
            </a:r>
            <a:r>
              <a:rPr lang="en-US" sz="4000" b="1" dirty="0" err="1">
                <a:solidFill>
                  <a:srgbClr val="0000FF"/>
                </a:solidFill>
              </a:rPr>
              <a:t>Beruniy</a:t>
            </a:r>
            <a:r>
              <a:rPr lang="en-US" sz="4000" b="1" dirty="0">
                <a:solidFill>
                  <a:srgbClr val="0000FF"/>
                </a:solidFill>
              </a:rPr>
              <a:t> </a:t>
            </a:r>
            <a:r>
              <a:rPr lang="en-US" sz="4000" dirty="0" err="1"/>
              <a:t>kabi</a:t>
            </a:r>
            <a:r>
              <a:rPr lang="en-US" sz="4000" dirty="0"/>
              <a:t> </a:t>
            </a:r>
            <a:r>
              <a:rPr lang="en-US" sz="4000" dirty="0" err="1"/>
              <a:t>olimlarning</a:t>
            </a:r>
            <a:r>
              <a:rPr lang="en-US" sz="4000" dirty="0"/>
              <a:t> </a:t>
            </a:r>
            <a:r>
              <a:rPr lang="en-US" sz="4000" dirty="0" err="1"/>
              <a:t>xizmati</a:t>
            </a:r>
            <a:r>
              <a:rPr lang="en-US" sz="4000" dirty="0"/>
              <a:t> </a:t>
            </a:r>
            <a:r>
              <a:rPr lang="en-US" sz="4000" dirty="0" err="1"/>
              <a:t>beqiyosdir</a:t>
            </a:r>
            <a:r>
              <a:rPr lang="en-US" sz="4000" dirty="0"/>
              <a:t>. </a:t>
            </a:r>
            <a:r>
              <a:rPr lang="en-US" sz="4000" dirty="0" err="1"/>
              <a:t>Ular</a:t>
            </a:r>
            <a:r>
              <a:rPr lang="en-US" sz="4000" dirty="0"/>
              <a:t> </a:t>
            </a:r>
            <a:r>
              <a:rPr lang="en-US" sz="4000" b="1" dirty="0" err="1" smtClean="0">
                <a:solidFill>
                  <a:srgbClr val="0000FF"/>
                </a:solidFill>
              </a:rPr>
              <a:t>tabiiy</a:t>
            </a:r>
            <a:r>
              <a:rPr lang="en-US" sz="4000" b="1" dirty="0" smtClean="0">
                <a:solidFill>
                  <a:srgbClr val="0000FF"/>
                </a:solidFill>
              </a:rPr>
              <a:t>, </a:t>
            </a:r>
            <a:r>
              <a:rPr lang="en-US" sz="4000" b="1" dirty="0" err="1" smtClean="0">
                <a:solidFill>
                  <a:srgbClr val="0000FF"/>
                </a:solidFill>
              </a:rPr>
              <a:t>aniq</a:t>
            </a:r>
            <a:r>
              <a:rPr lang="en-US" sz="4000" b="1" dirty="0" smtClean="0">
                <a:solidFill>
                  <a:srgbClr val="0000FF"/>
                </a:solidFill>
              </a:rPr>
              <a:t> </a:t>
            </a:r>
            <a:r>
              <a:rPr lang="en-US" sz="4000" b="1" dirty="0" err="1">
                <a:solidFill>
                  <a:srgbClr val="0000FF"/>
                </a:solidFill>
              </a:rPr>
              <a:t>va</a:t>
            </a:r>
            <a:r>
              <a:rPr lang="en-US" sz="4000" b="1" dirty="0">
                <a:solidFill>
                  <a:srgbClr val="0000FF"/>
                </a:solidFill>
              </a:rPr>
              <a:t> </a:t>
            </a:r>
            <a:r>
              <a:rPr lang="en-US" sz="4000" b="1" dirty="0" err="1" smtClean="0">
                <a:solidFill>
                  <a:srgbClr val="0000FF"/>
                </a:solidFill>
              </a:rPr>
              <a:t>gumanitar</a:t>
            </a:r>
            <a:r>
              <a:rPr lang="en-US" sz="4000" b="1" dirty="0" smtClean="0">
                <a:solidFill>
                  <a:srgbClr val="0000FF"/>
                </a:solidFill>
              </a:rPr>
              <a:t> </a:t>
            </a:r>
            <a:r>
              <a:rPr lang="en-US" sz="4000" b="1" dirty="0" err="1">
                <a:solidFill>
                  <a:srgbClr val="0000FF"/>
                </a:solidFill>
              </a:rPr>
              <a:t>ilmlar</a:t>
            </a:r>
            <a:r>
              <a:rPr lang="en-US" sz="4000" b="1" dirty="0">
                <a:solidFill>
                  <a:srgbClr val="0000FF"/>
                </a:solidFill>
              </a:rPr>
              <a:t> </a:t>
            </a:r>
            <a:r>
              <a:rPr lang="en-US" sz="4000" dirty="0" err="1"/>
              <a:t>sohasida</a:t>
            </a:r>
            <a:r>
              <a:rPr lang="en-US" sz="4000" dirty="0"/>
              <a:t> </a:t>
            </a:r>
            <a:r>
              <a:rPr lang="en-US" sz="4000" dirty="0" err="1"/>
              <a:t>ulkan</a:t>
            </a:r>
            <a:r>
              <a:rPr lang="en-US" sz="4000" dirty="0"/>
              <a:t> </a:t>
            </a:r>
            <a:r>
              <a:rPr lang="en-US" sz="4000" dirty="0" err="1"/>
              <a:t>ishlar</a:t>
            </a:r>
            <a:r>
              <a:rPr lang="en-US" sz="4000" dirty="0"/>
              <a:t> </a:t>
            </a:r>
            <a:r>
              <a:rPr lang="en-US" sz="4000" dirty="0" err="1"/>
              <a:t>bajarganlar</a:t>
            </a:r>
            <a:r>
              <a:rPr lang="en-US" sz="4000" dirty="0"/>
              <a:t>. </a:t>
            </a:r>
            <a:endParaRPr lang="ru-RU" sz="4000" dirty="0"/>
          </a:p>
        </p:txBody>
      </p:sp>
    </p:spTree>
    <p:extLst>
      <p:ext uri="{BB962C8B-B14F-4D97-AF65-F5344CB8AC3E}">
        <p14:creationId xmlns:p14="http://schemas.microsoft.com/office/powerpoint/2010/main" val="4829087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908720"/>
            <a:ext cx="8640960" cy="707886"/>
          </a:xfrm>
          <a:prstGeom prst="rect">
            <a:avLst/>
          </a:prstGeom>
        </p:spPr>
        <p:txBody>
          <a:bodyPr wrap="square">
            <a:spAutoFit/>
          </a:bodyPr>
          <a:lstStyle/>
          <a:p>
            <a:pPr algn="just"/>
            <a:r>
              <a:rPr lang="en-US" sz="4000" dirty="0" smtClean="0"/>
              <a:t>	</a:t>
            </a:r>
            <a:endParaRPr lang="ru-RU" sz="40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1712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5117122" y="1664769"/>
            <a:ext cx="3847365" cy="1384995"/>
          </a:xfrm>
          <a:prstGeom prst="rect">
            <a:avLst/>
          </a:prstGeom>
        </p:spPr>
        <p:txBody>
          <a:bodyPr wrap="square">
            <a:spAutoFit/>
          </a:bodyPr>
          <a:lstStyle/>
          <a:p>
            <a:pPr algn="ctr"/>
            <a:r>
              <a:rPr lang="en-US" sz="2800" b="1" dirty="0">
                <a:solidFill>
                  <a:srgbClr val="0000FF"/>
                </a:solidFill>
              </a:rPr>
              <a:t>Muhammad </a:t>
            </a:r>
            <a:r>
              <a:rPr lang="en-US" sz="2800" b="1" dirty="0" err="1">
                <a:solidFill>
                  <a:srgbClr val="0000FF"/>
                </a:solidFill>
              </a:rPr>
              <a:t>ibn</a:t>
            </a:r>
            <a:r>
              <a:rPr lang="en-US" sz="2800" b="1" dirty="0">
                <a:solidFill>
                  <a:srgbClr val="0000FF"/>
                </a:solidFill>
              </a:rPr>
              <a:t> </a:t>
            </a:r>
            <a:r>
              <a:rPr lang="en-US" sz="2800" b="1" dirty="0" err="1">
                <a:solidFill>
                  <a:srgbClr val="0000FF"/>
                </a:solidFill>
              </a:rPr>
              <a:t>Muso</a:t>
            </a:r>
            <a:r>
              <a:rPr lang="en-US" sz="2800" b="1" dirty="0">
                <a:solidFill>
                  <a:srgbClr val="0000FF"/>
                </a:solidFill>
              </a:rPr>
              <a:t> al-</a:t>
            </a:r>
            <a:r>
              <a:rPr lang="en-US" sz="2800" b="1" dirty="0" err="1">
                <a:solidFill>
                  <a:srgbClr val="0000FF"/>
                </a:solidFill>
              </a:rPr>
              <a:t>Xorazmiy</a:t>
            </a:r>
            <a:r>
              <a:rPr lang="en-US" sz="2800" b="1" dirty="0">
                <a:solidFill>
                  <a:srgbClr val="0000FF"/>
                </a:solidFill>
              </a:rPr>
              <a:t> (783-850)</a:t>
            </a:r>
            <a:endParaRPr lang="ru-RU" sz="2800" b="1" dirty="0">
              <a:solidFill>
                <a:srgbClr val="0000FF"/>
              </a:solidFill>
            </a:endParaRPr>
          </a:p>
        </p:txBody>
      </p:sp>
    </p:spTree>
    <p:extLst>
      <p:ext uri="{BB962C8B-B14F-4D97-AF65-F5344CB8AC3E}">
        <p14:creationId xmlns:p14="http://schemas.microsoft.com/office/powerpoint/2010/main" val="28097152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07120" y="764704"/>
            <a:ext cx="8640960" cy="5586979"/>
          </a:xfrm>
          <a:prstGeom prst="rect">
            <a:avLst/>
          </a:prstGeom>
        </p:spPr>
        <p:txBody>
          <a:bodyPr wrap="square">
            <a:spAutoFit/>
          </a:bodyPr>
          <a:lstStyle/>
          <a:p>
            <a:pPr algn="just">
              <a:lnSpc>
                <a:spcPct val="115000"/>
              </a:lnSpc>
              <a:spcAft>
                <a:spcPts val="1000"/>
              </a:spcAft>
            </a:pPr>
            <a:r>
              <a:rPr lang="en-US" sz="2400" dirty="0" smtClean="0">
                <a:solidFill>
                  <a:srgbClr val="000000"/>
                </a:solidFill>
                <a:latin typeface="Times New Roman"/>
                <a:ea typeface="Times New Roman"/>
                <a:cs typeface="Times New Roman"/>
              </a:rPr>
              <a:t>	</a:t>
            </a:r>
            <a:r>
              <a:rPr lang="uz-Cyrl-UZ" sz="2400" b="1" dirty="0" smtClean="0">
                <a:solidFill>
                  <a:srgbClr val="0000FF"/>
                </a:solidFill>
                <a:latin typeface="Times New Roman"/>
                <a:ea typeface="Times New Roman"/>
                <a:cs typeface="Times New Roman"/>
              </a:rPr>
              <a:t>Muhammad </a:t>
            </a:r>
            <a:r>
              <a:rPr lang="uz-Cyrl-UZ" sz="2400" b="1" dirty="0">
                <a:solidFill>
                  <a:srgbClr val="0000FF"/>
                </a:solidFill>
                <a:latin typeface="Times New Roman"/>
                <a:ea typeface="Times New Roman"/>
                <a:cs typeface="Times New Roman"/>
              </a:rPr>
              <a:t>ibn Muso al-Xorazmiy</a:t>
            </a:r>
            <a:r>
              <a:rPr lang="uz-Cyrl-UZ" sz="2400" b="1" dirty="0">
                <a:solidFill>
                  <a:srgbClr val="000000"/>
                </a:solidFill>
                <a:latin typeface="Times New Roman"/>
                <a:ea typeface="Times New Roman"/>
                <a:cs typeface="Times New Roman"/>
              </a:rPr>
              <a:t> (783-850) </a:t>
            </a:r>
            <a:r>
              <a:rPr lang="uz-Cyrl-UZ" sz="2400" dirty="0">
                <a:solidFill>
                  <a:srgbClr val="000000"/>
                </a:solidFill>
                <a:latin typeface="Times New Roman"/>
                <a:ea typeface="Times New Roman"/>
                <a:cs typeface="Times New Roman"/>
              </a:rPr>
              <a:t>qadimgi Xorazm diyorida tug‘ilib, voyaga yetadi. G‘oyatda o‘tkir zehn egasi va noyob qobiliyat sohibi bo‘lgan al-Xorazmiy yoshlik chog‘idan boshlab </a:t>
            </a:r>
            <a:r>
              <a:rPr lang="uz-Cyrl-UZ" sz="2400" b="1" dirty="0">
                <a:solidFill>
                  <a:srgbClr val="000000"/>
                </a:solidFill>
                <a:latin typeface="Times New Roman"/>
                <a:ea typeface="Times New Roman"/>
                <a:cs typeface="Times New Roman"/>
              </a:rPr>
              <a:t>aniq va tabiiy fanlarni </a:t>
            </a:r>
            <a:r>
              <a:rPr lang="uz-Cyrl-UZ" sz="2400" dirty="0">
                <a:solidFill>
                  <a:srgbClr val="000000"/>
                </a:solidFill>
                <a:latin typeface="Times New Roman"/>
                <a:ea typeface="Times New Roman"/>
                <a:cs typeface="Times New Roman"/>
              </a:rPr>
              <a:t>o‘rganishga qiziqdi, </a:t>
            </a:r>
            <a:r>
              <a:rPr lang="uz-Cyrl-UZ" sz="2400" b="1" i="1" u="sng" dirty="0">
                <a:solidFill>
                  <a:srgbClr val="0000FF"/>
                </a:solidFill>
                <a:latin typeface="Times New Roman"/>
                <a:ea typeface="Times New Roman"/>
                <a:cs typeface="Times New Roman"/>
              </a:rPr>
              <a:t>arab, fors, hind va yunon tillarini </a:t>
            </a:r>
            <a:r>
              <a:rPr lang="uz-Cyrl-UZ" sz="2400" dirty="0">
                <a:solidFill>
                  <a:srgbClr val="000000"/>
                </a:solidFill>
                <a:latin typeface="Times New Roman"/>
                <a:ea typeface="Times New Roman"/>
                <a:cs typeface="Times New Roman"/>
              </a:rPr>
              <a:t>egalladi, bu tillarda yozilgan kitoblarni qunt bilan o‘qib, mutolaa qildi. U dastlabki ta’limni </a:t>
            </a:r>
            <a:r>
              <a:rPr lang="uz-Cyrl-UZ" sz="2400" b="1" i="1" u="sng" dirty="0">
                <a:solidFill>
                  <a:srgbClr val="0000FF"/>
                </a:solidFill>
                <a:latin typeface="Times New Roman"/>
                <a:ea typeface="Times New Roman"/>
                <a:cs typeface="Times New Roman"/>
              </a:rPr>
              <a:t>xususiy muallimlardan</a:t>
            </a:r>
            <a:r>
              <a:rPr lang="uz-Cyrl-UZ" sz="2400" dirty="0">
                <a:solidFill>
                  <a:srgbClr val="000000"/>
                </a:solidFill>
                <a:latin typeface="Times New Roman"/>
                <a:ea typeface="Times New Roman"/>
                <a:cs typeface="Times New Roman"/>
              </a:rPr>
              <a:t> oldi va so‘ngra o‘sha davrning yirik ma’rifat markazlaridan biri bo‘lgan </a:t>
            </a:r>
            <a:r>
              <a:rPr lang="uz-Cyrl-UZ" sz="2400" b="1" dirty="0">
                <a:solidFill>
                  <a:srgbClr val="0000FF"/>
                </a:solidFill>
                <a:latin typeface="Times New Roman"/>
                <a:ea typeface="Times New Roman"/>
                <a:cs typeface="Times New Roman"/>
              </a:rPr>
              <a:t>Marv madrasasida </a:t>
            </a:r>
            <a:r>
              <a:rPr lang="uz-Cyrl-UZ" sz="2400" dirty="0">
                <a:solidFill>
                  <a:srgbClr val="000000"/>
                </a:solidFill>
                <a:latin typeface="Times New Roman"/>
                <a:ea typeface="Times New Roman"/>
                <a:cs typeface="Times New Roman"/>
              </a:rPr>
              <a:t>o‘qidi. Xalifa Xorun ar-Rashidning o‘g‘li </a:t>
            </a:r>
            <a:r>
              <a:rPr lang="uz-Cyrl-UZ" sz="2400" b="1" dirty="0">
                <a:solidFill>
                  <a:srgbClr val="0000FF"/>
                </a:solidFill>
                <a:latin typeface="Times New Roman"/>
                <a:ea typeface="Times New Roman"/>
                <a:cs typeface="Times New Roman"/>
              </a:rPr>
              <a:t>Ma’mun</a:t>
            </a:r>
            <a:r>
              <a:rPr lang="uz-Cyrl-UZ" sz="2400" dirty="0">
                <a:solidFill>
                  <a:srgbClr val="000000"/>
                </a:solidFill>
                <a:latin typeface="Times New Roman"/>
                <a:ea typeface="Times New Roman"/>
                <a:cs typeface="Times New Roman"/>
              </a:rPr>
              <a:t> xalifalik taxtiga o‘tirgach (813 y.) </a:t>
            </a:r>
            <a:r>
              <a:rPr lang="uz-Cyrl-UZ" sz="2400" b="1" dirty="0">
                <a:solidFill>
                  <a:srgbClr val="000000"/>
                </a:solidFill>
                <a:latin typeface="Times New Roman"/>
                <a:ea typeface="Times New Roman"/>
                <a:cs typeface="Times New Roman"/>
              </a:rPr>
              <a:t>Muhammad Muso al-Xorazmiyni </a:t>
            </a:r>
            <a:r>
              <a:rPr lang="uz-Cyrl-UZ" sz="2400" dirty="0">
                <a:solidFill>
                  <a:srgbClr val="000000"/>
                </a:solidFill>
                <a:latin typeface="Times New Roman"/>
                <a:ea typeface="Times New Roman"/>
                <a:cs typeface="Times New Roman"/>
              </a:rPr>
              <a:t>o‘zi bilan birga </a:t>
            </a:r>
            <a:r>
              <a:rPr lang="uz-Cyrl-UZ" sz="2400" b="1" dirty="0">
                <a:solidFill>
                  <a:srgbClr val="0000FF"/>
                </a:solidFill>
                <a:latin typeface="Times New Roman"/>
                <a:ea typeface="Times New Roman"/>
                <a:cs typeface="Times New Roman"/>
              </a:rPr>
              <a:t>Bag‘dodga</a:t>
            </a:r>
            <a:r>
              <a:rPr lang="uz-Cyrl-UZ" sz="2400" dirty="0">
                <a:solidFill>
                  <a:srgbClr val="000000"/>
                </a:solidFill>
                <a:latin typeface="Times New Roman"/>
                <a:ea typeface="Times New Roman"/>
                <a:cs typeface="Times New Roman"/>
              </a:rPr>
              <a:t> olib ketadi va u yerda tashkil etilgan </a:t>
            </a:r>
            <a:r>
              <a:rPr lang="uz-Cyrl-UZ" sz="2400" b="1" dirty="0">
                <a:solidFill>
                  <a:srgbClr val="0000FF"/>
                </a:solidFill>
                <a:latin typeface="Times New Roman"/>
                <a:ea typeface="Times New Roman"/>
                <a:cs typeface="Times New Roman"/>
              </a:rPr>
              <a:t>“Bayt ul-Hikma”ga </a:t>
            </a:r>
            <a:r>
              <a:rPr lang="uz-Cyrl-UZ" sz="2400" dirty="0">
                <a:solidFill>
                  <a:srgbClr val="000000"/>
                </a:solidFill>
                <a:latin typeface="Times New Roman"/>
                <a:ea typeface="Times New Roman"/>
                <a:cs typeface="Times New Roman"/>
              </a:rPr>
              <a:t>boshliq etib tayinladi. </a:t>
            </a:r>
            <a:r>
              <a:rPr lang="uz-Cyrl-UZ" sz="2400" b="1" dirty="0">
                <a:solidFill>
                  <a:srgbClr val="000000"/>
                </a:solidFill>
                <a:latin typeface="Times New Roman"/>
                <a:ea typeface="Times New Roman"/>
                <a:cs typeface="Times New Roman"/>
              </a:rPr>
              <a:t>Bag‘dodda</a:t>
            </a:r>
            <a:r>
              <a:rPr lang="uz-Cyrl-UZ" sz="2400" dirty="0">
                <a:solidFill>
                  <a:srgbClr val="000000"/>
                </a:solidFill>
                <a:latin typeface="Times New Roman"/>
                <a:ea typeface="Times New Roman"/>
                <a:cs typeface="Times New Roman"/>
              </a:rPr>
              <a:t> u </a:t>
            </a:r>
            <a:r>
              <a:rPr lang="uz-Cyrl-UZ" sz="2400" b="1" i="1" dirty="0">
                <a:solidFill>
                  <a:srgbClr val="0000FF"/>
                </a:solidFill>
                <a:latin typeface="Times New Roman"/>
                <a:ea typeface="Times New Roman"/>
                <a:cs typeface="Times New Roman"/>
              </a:rPr>
              <a:t>Suriya, Iroq, Eron, Xuroson va Movaraunnahr olimlari </a:t>
            </a:r>
            <a:r>
              <a:rPr lang="uz-Cyrl-UZ" sz="2400" dirty="0">
                <a:solidFill>
                  <a:srgbClr val="000000"/>
                </a:solidFill>
                <a:latin typeface="Times New Roman"/>
                <a:ea typeface="Times New Roman"/>
                <a:cs typeface="Times New Roman"/>
              </a:rPr>
              <a:t>bilan ijod qiladi.</a:t>
            </a:r>
            <a:endParaRPr lang="ru-RU" sz="2000" dirty="0">
              <a:effectLst/>
              <a:latin typeface="Calibri"/>
              <a:ea typeface="Calibri"/>
              <a:cs typeface="Times New Roman"/>
            </a:endParaRPr>
          </a:p>
        </p:txBody>
      </p:sp>
    </p:spTree>
    <p:extLst>
      <p:ext uri="{BB962C8B-B14F-4D97-AF65-F5344CB8AC3E}">
        <p14:creationId xmlns:p14="http://schemas.microsoft.com/office/powerpoint/2010/main" val="36825877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07120" y="764704"/>
            <a:ext cx="8640960" cy="5016117"/>
          </a:xfrm>
          <a:prstGeom prst="rect">
            <a:avLst/>
          </a:prstGeom>
        </p:spPr>
        <p:txBody>
          <a:bodyPr wrap="square">
            <a:spAutoFit/>
          </a:bodyPr>
          <a:lstStyle/>
          <a:p>
            <a:pPr algn="just">
              <a:lnSpc>
                <a:spcPct val="115000"/>
              </a:lnSpc>
              <a:spcAft>
                <a:spcPts val="1000"/>
              </a:spcAft>
            </a:pPr>
            <a:r>
              <a:rPr lang="en-US" sz="2800" dirty="0" smtClean="0">
                <a:solidFill>
                  <a:srgbClr val="000000"/>
                </a:solidFill>
                <a:latin typeface="Times New Roman"/>
                <a:ea typeface="Times New Roman"/>
              </a:rPr>
              <a:t>	</a:t>
            </a:r>
            <a:r>
              <a:rPr lang="uz-Cyrl-UZ" sz="2800" dirty="0" smtClean="0">
                <a:solidFill>
                  <a:srgbClr val="000000"/>
                </a:solidFill>
                <a:latin typeface="Times New Roman"/>
                <a:ea typeface="Times New Roman"/>
              </a:rPr>
              <a:t>Xorazmiy</a:t>
            </a:r>
            <a:r>
              <a:rPr lang="uz-Cyrl-UZ" sz="2800" dirty="0">
                <a:solidFill>
                  <a:srgbClr val="000000"/>
                </a:solidFill>
                <a:latin typeface="Times New Roman"/>
                <a:ea typeface="Times New Roman"/>
              </a:rPr>
              <a:t> </a:t>
            </a:r>
            <a:r>
              <a:rPr lang="en-US" sz="2800" b="1" i="1" u="sng" dirty="0" err="1" smtClean="0">
                <a:solidFill>
                  <a:srgbClr val="0000FF"/>
                </a:solidFill>
                <a:latin typeface="Times New Roman"/>
                <a:ea typeface="Times New Roman"/>
              </a:rPr>
              <a:t>matematika</a:t>
            </a:r>
            <a:r>
              <a:rPr lang="uz-Cyrl-UZ" sz="2800" b="1" i="1" u="sng" dirty="0" smtClean="0">
                <a:solidFill>
                  <a:srgbClr val="0000FF"/>
                </a:solidFill>
                <a:latin typeface="Times New Roman"/>
                <a:ea typeface="Times New Roman"/>
              </a:rPr>
              <a:t>, </a:t>
            </a:r>
            <a:r>
              <a:rPr lang="uz-Cyrl-UZ" sz="2800" b="1" i="1" u="sng" dirty="0">
                <a:solidFill>
                  <a:srgbClr val="0000FF"/>
                </a:solidFill>
                <a:latin typeface="Times New Roman"/>
                <a:ea typeface="Times New Roman"/>
              </a:rPr>
              <a:t>geometriya, astronomiya, geografiya, tarix ilmi</a:t>
            </a:r>
            <a:r>
              <a:rPr lang="uz-Cyrl-UZ" sz="2800" dirty="0">
                <a:solidFill>
                  <a:srgbClr val="000000"/>
                </a:solidFill>
                <a:latin typeface="Times New Roman"/>
                <a:ea typeface="Times New Roman"/>
              </a:rPr>
              <a:t> va boshqa fanlar sohasida barkamol ijod qildi. Uning </a:t>
            </a:r>
            <a:r>
              <a:rPr lang="uz-Cyrl-UZ" sz="2800" b="1" i="1" u="sng" dirty="0">
                <a:solidFill>
                  <a:srgbClr val="0000FF"/>
                </a:solidFill>
                <a:latin typeface="Times New Roman"/>
                <a:ea typeface="Times New Roman"/>
              </a:rPr>
              <a:t>“Al Jabr al muqobala” (“Tenglamalar va qarshilantirish”), “Hisob al-Hind” (“Hind hisobi”), “Kitab surat al-Arz” (“Yer surati haqida kitob”), “Kitab at-Tarix” (“Tarix kitobi”), “Kitab al-Amal Bil Usturlabat” (“Usturlob bilan ishlash haqida kitob”) </a:t>
            </a:r>
            <a:r>
              <a:rPr lang="uz-Cyrl-UZ" sz="2800" dirty="0">
                <a:solidFill>
                  <a:srgbClr val="000000"/>
                </a:solidFill>
                <a:latin typeface="Times New Roman"/>
                <a:ea typeface="Times New Roman"/>
              </a:rPr>
              <a:t>kabi asarlari olimga jahonshumul shuhrat keltirdi. Xorazmiy yaratgan </a:t>
            </a:r>
            <a:r>
              <a:rPr lang="uz-Cyrl-UZ" sz="2800" b="1" dirty="0">
                <a:solidFill>
                  <a:srgbClr val="0000FF"/>
                </a:solidFill>
                <a:latin typeface="Times New Roman"/>
                <a:ea typeface="Times New Roman"/>
              </a:rPr>
              <a:t>20 tadan </a:t>
            </a:r>
            <a:r>
              <a:rPr lang="uz-Cyrl-UZ" sz="2800" dirty="0">
                <a:solidFill>
                  <a:srgbClr val="000000"/>
                </a:solidFill>
                <a:latin typeface="Times New Roman"/>
                <a:ea typeface="Times New Roman"/>
              </a:rPr>
              <a:t>ortiq asardan bizning davrimizgacha faqat </a:t>
            </a:r>
            <a:r>
              <a:rPr lang="uz-Cyrl-UZ" sz="2800" b="1" dirty="0">
                <a:solidFill>
                  <a:srgbClr val="0000FF"/>
                </a:solidFill>
                <a:latin typeface="Times New Roman"/>
                <a:ea typeface="Times New Roman"/>
              </a:rPr>
              <a:t>10 tasigina </a:t>
            </a:r>
            <a:r>
              <a:rPr lang="uz-Cyrl-UZ" sz="2800" dirty="0">
                <a:solidFill>
                  <a:srgbClr val="000000"/>
                </a:solidFill>
                <a:latin typeface="Times New Roman"/>
                <a:ea typeface="Times New Roman"/>
              </a:rPr>
              <a:t>yetib kelgan.</a:t>
            </a:r>
            <a:endParaRPr lang="ru-RU" sz="2400" dirty="0">
              <a:effectLst/>
              <a:latin typeface="Calibri"/>
              <a:ea typeface="Calibri"/>
              <a:cs typeface="Times New Roman"/>
            </a:endParaRPr>
          </a:p>
        </p:txBody>
      </p:sp>
    </p:spTree>
    <p:extLst>
      <p:ext uri="{BB962C8B-B14F-4D97-AF65-F5344CB8AC3E}">
        <p14:creationId xmlns:p14="http://schemas.microsoft.com/office/powerpoint/2010/main" val="5118514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979712" y="764704"/>
            <a:ext cx="6868368" cy="4737515"/>
          </a:xfrm>
          <a:prstGeom prst="rect">
            <a:avLst/>
          </a:prstGeom>
        </p:spPr>
        <p:txBody>
          <a:bodyPr wrap="square">
            <a:spAutoFit/>
          </a:bodyPr>
          <a:lstStyle/>
          <a:p>
            <a:pPr algn="just">
              <a:lnSpc>
                <a:spcPct val="115000"/>
              </a:lnSpc>
              <a:spcAft>
                <a:spcPts val="1000"/>
              </a:spcAft>
            </a:pPr>
            <a:r>
              <a:rPr lang="en-US" sz="2400" dirty="0" smtClean="0">
                <a:solidFill>
                  <a:srgbClr val="000000"/>
                </a:solidFill>
                <a:latin typeface="Times New Roman"/>
                <a:ea typeface="Times New Roman"/>
              </a:rPr>
              <a:t>	</a:t>
            </a:r>
            <a:r>
              <a:rPr lang="uz-Cyrl-UZ" sz="2400" dirty="0" smtClean="0">
                <a:solidFill>
                  <a:srgbClr val="000000"/>
                </a:solidFill>
                <a:latin typeface="Times New Roman"/>
                <a:ea typeface="Times New Roman"/>
              </a:rPr>
              <a:t>Xorazmiy </a:t>
            </a:r>
            <a:r>
              <a:rPr lang="uz-Cyrl-UZ" sz="2400" dirty="0">
                <a:solidFill>
                  <a:srgbClr val="000000"/>
                </a:solidFill>
                <a:latin typeface="Times New Roman"/>
                <a:ea typeface="Times New Roman"/>
              </a:rPr>
              <a:t>ijodi merosida </a:t>
            </a:r>
            <a:r>
              <a:rPr lang="uz-Cyrl-UZ" sz="2400" b="1" dirty="0">
                <a:solidFill>
                  <a:srgbClr val="0000FF"/>
                </a:solidFill>
                <a:latin typeface="Times New Roman"/>
                <a:ea typeface="Times New Roman"/>
              </a:rPr>
              <a:t>“Aljabr va al-muqobala” </a:t>
            </a:r>
            <a:r>
              <a:rPr lang="uz-Cyrl-UZ" sz="2400" dirty="0">
                <a:solidFill>
                  <a:srgbClr val="000000"/>
                </a:solidFill>
                <a:latin typeface="Times New Roman"/>
                <a:ea typeface="Times New Roman"/>
              </a:rPr>
              <a:t>kitobining ilmiy ahamiyati nihoyatda buyukdir. Bu kitobi bilan u matematika tarixida birinchi bo‘lib algebra faniga asos soldi. </a:t>
            </a:r>
            <a:r>
              <a:rPr lang="uz-Cyrl-UZ" sz="2400" b="1" dirty="0">
                <a:solidFill>
                  <a:srgbClr val="0000FF"/>
                </a:solidFill>
                <a:latin typeface="Times New Roman"/>
                <a:ea typeface="Times New Roman"/>
              </a:rPr>
              <a:t>“Al-gebra” </a:t>
            </a:r>
            <a:r>
              <a:rPr lang="uz-Cyrl-UZ" sz="2400" dirty="0">
                <a:solidFill>
                  <a:srgbClr val="000000"/>
                </a:solidFill>
                <a:latin typeface="Times New Roman"/>
                <a:ea typeface="Times New Roman"/>
              </a:rPr>
              <a:t>atamasi ushbu kitobning “al-jabr” deb yuritilgan qisqacha nomining aynan ifodasidir. Xorazmiy nomi esa matematikada </a:t>
            </a:r>
            <a:r>
              <a:rPr lang="uz-Cyrl-UZ" sz="2400" b="1" dirty="0">
                <a:solidFill>
                  <a:srgbClr val="0000FF"/>
                </a:solidFill>
                <a:latin typeface="Times New Roman"/>
                <a:ea typeface="Times New Roman"/>
              </a:rPr>
              <a:t>“algoritm” </a:t>
            </a:r>
            <a:r>
              <a:rPr lang="uz-Cyrl-UZ" sz="2400" dirty="0">
                <a:solidFill>
                  <a:srgbClr val="000000"/>
                </a:solidFill>
                <a:latin typeface="Times New Roman"/>
                <a:ea typeface="Times New Roman"/>
              </a:rPr>
              <a:t>atamasi shaklida o‘z ifodasini topdi. Uning “Al-jabr” asari asrlar davomida </a:t>
            </a:r>
            <a:r>
              <a:rPr lang="uz-Cyrl-UZ" sz="2400" b="1" i="1" u="sng" dirty="0">
                <a:solidFill>
                  <a:srgbClr val="000000"/>
                </a:solidFill>
                <a:latin typeface="Times New Roman"/>
                <a:ea typeface="Times New Roman"/>
              </a:rPr>
              <a:t>avlodlar qo‘lida yer o‘lchash, ariq chiqarish, bino qurish, merosni taqsimlash va boshqa turli hisob va o‘lchov ishlarida dasturilamal</a:t>
            </a:r>
            <a:r>
              <a:rPr lang="uz-Cyrl-UZ" sz="2400" dirty="0">
                <a:solidFill>
                  <a:srgbClr val="000000"/>
                </a:solidFill>
                <a:latin typeface="Times New Roman"/>
                <a:ea typeface="Times New Roman"/>
              </a:rPr>
              <a:t> bo‘lib xizmat qildi. </a:t>
            </a:r>
            <a:endParaRPr lang="ru-RU" sz="2000" dirty="0">
              <a:effectLst/>
              <a:latin typeface="Calibri"/>
              <a:ea typeface="Calibri"/>
              <a:cs typeface="Times New Roman"/>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35" y="0"/>
            <a:ext cx="2089747" cy="2678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86588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979712" y="764704"/>
            <a:ext cx="6868368" cy="5189113"/>
          </a:xfrm>
          <a:prstGeom prst="rect">
            <a:avLst/>
          </a:prstGeom>
        </p:spPr>
        <p:txBody>
          <a:bodyPr wrap="square">
            <a:spAutoFit/>
          </a:bodyPr>
          <a:lstStyle/>
          <a:p>
            <a:pPr algn="just">
              <a:lnSpc>
                <a:spcPct val="115000"/>
              </a:lnSpc>
              <a:spcAft>
                <a:spcPts val="1000"/>
              </a:spcAft>
            </a:pPr>
            <a:r>
              <a:rPr lang="en-US" sz="3200" dirty="0" smtClean="0">
                <a:solidFill>
                  <a:srgbClr val="000000"/>
                </a:solidFill>
                <a:latin typeface="Times New Roman"/>
                <a:ea typeface="Times New Roman"/>
                <a:cs typeface="Times New Roman"/>
              </a:rPr>
              <a:t>	</a:t>
            </a:r>
            <a:r>
              <a:rPr lang="uz-Cyrl-UZ" sz="3200" dirty="0" smtClean="0">
                <a:solidFill>
                  <a:srgbClr val="000000"/>
                </a:solidFill>
                <a:latin typeface="Times New Roman"/>
                <a:ea typeface="Times New Roman"/>
                <a:cs typeface="Times New Roman"/>
              </a:rPr>
              <a:t>Olimning </a:t>
            </a:r>
            <a:r>
              <a:rPr lang="uz-Cyrl-UZ" sz="3200" b="1" i="1" dirty="0">
                <a:solidFill>
                  <a:srgbClr val="0000FF"/>
                </a:solidFill>
                <a:latin typeface="Times New Roman"/>
                <a:ea typeface="Times New Roman"/>
                <a:cs typeface="Times New Roman"/>
              </a:rPr>
              <a:t>“Kitob at-Tarix” (“Tarix kitobi”)da</a:t>
            </a:r>
            <a:r>
              <a:rPr lang="uz-Cyrl-UZ" sz="3200" dirty="0">
                <a:solidFill>
                  <a:srgbClr val="000000"/>
                </a:solidFill>
                <a:latin typeface="Times New Roman"/>
                <a:ea typeface="Times New Roman"/>
                <a:cs typeface="Times New Roman"/>
              </a:rPr>
              <a:t> Xuroson , </a:t>
            </a:r>
            <a:r>
              <a:rPr lang="uz-Cyrl-UZ" sz="3200" b="1" i="1" dirty="0">
                <a:solidFill>
                  <a:srgbClr val="000000"/>
                </a:solidFill>
                <a:latin typeface="Times New Roman"/>
                <a:ea typeface="Times New Roman"/>
                <a:cs typeface="Times New Roman"/>
              </a:rPr>
              <a:t>Kichik Osiyo va Movarounnahrning</a:t>
            </a:r>
            <a:r>
              <a:rPr lang="uz-Cyrl-UZ" sz="3200" dirty="0">
                <a:solidFill>
                  <a:srgbClr val="000000"/>
                </a:solidFill>
                <a:latin typeface="Times New Roman"/>
                <a:ea typeface="Times New Roman"/>
                <a:cs typeface="Times New Roman"/>
              </a:rPr>
              <a:t> </a:t>
            </a:r>
            <a:r>
              <a:rPr lang="uz-Cyrl-UZ" sz="3200" b="1" dirty="0">
                <a:solidFill>
                  <a:srgbClr val="0000FF"/>
                </a:solidFill>
                <a:latin typeface="Times New Roman"/>
                <a:ea typeface="Times New Roman"/>
                <a:cs typeface="Times New Roman"/>
              </a:rPr>
              <a:t>VIII-IX asrlar </a:t>
            </a:r>
            <a:r>
              <a:rPr lang="uz-Cyrl-UZ" sz="3200" dirty="0">
                <a:solidFill>
                  <a:srgbClr val="000000"/>
                </a:solidFill>
                <a:latin typeface="Times New Roman"/>
                <a:ea typeface="Times New Roman"/>
                <a:cs typeface="Times New Roman"/>
              </a:rPr>
              <a:t>tarixiga oid qisqa va aniq ma’lumotlar o‘z ifodasini topgan. Xorazmiyning </a:t>
            </a:r>
            <a:r>
              <a:rPr lang="uz-Cyrl-UZ" sz="3200" b="1" i="1" dirty="0">
                <a:solidFill>
                  <a:srgbClr val="0000FF"/>
                </a:solidFill>
                <a:latin typeface="Times New Roman"/>
                <a:ea typeface="Times New Roman"/>
                <a:cs typeface="Times New Roman"/>
              </a:rPr>
              <a:t>“Zij” (“Astronomik jadval”), “Quyosh soati haqida risola” </a:t>
            </a:r>
            <a:r>
              <a:rPr lang="uz-Cyrl-UZ" sz="3200" dirty="0">
                <a:solidFill>
                  <a:srgbClr val="000000"/>
                </a:solidFill>
                <a:latin typeface="Times New Roman"/>
                <a:ea typeface="Times New Roman"/>
                <a:cs typeface="Times New Roman"/>
              </a:rPr>
              <a:t>asarlari </a:t>
            </a:r>
            <a:r>
              <a:rPr lang="uz-Cyrl-UZ" sz="3200" b="1" i="1" u="sng" dirty="0" smtClean="0">
                <a:solidFill>
                  <a:srgbClr val="000000"/>
                </a:solidFill>
                <a:latin typeface="Times New Roman"/>
                <a:ea typeface="Times New Roman"/>
                <a:cs typeface="Times New Roman"/>
              </a:rPr>
              <a:t>falakiyotshunoslik</a:t>
            </a:r>
            <a:r>
              <a:rPr lang="uz-Cyrl-UZ" sz="3200" dirty="0" smtClean="0">
                <a:solidFill>
                  <a:srgbClr val="000000"/>
                </a:solidFill>
                <a:latin typeface="Times New Roman"/>
                <a:ea typeface="Times New Roman"/>
                <a:cs typeface="Times New Roman"/>
              </a:rPr>
              <a:t> </a:t>
            </a:r>
            <a:r>
              <a:rPr lang="uz-Cyrl-UZ" sz="3200" dirty="0">
                <a:solidFill>
                  <a:srgbClr val="000000"/>
                </a:solidFill>
                <a:latin typeface="Times New Roman"/>
                <a:ea typeface="Times New Roman"/>
                <a:cs typeface="Times New Roman"/>
              </a:rPr>
              <a:t>fanining rivojlanish taraqqiyotiga katta hissa qo‘shdi.</a:t>
            </a:r>
            <a:endParaRPr lang="ru-RU" sz="2800" dirty="0">
              <a:effectLst/>
              <a:latin typeface="Calibri"/>
              <a:ea typeface="Calibri"/>
              <a:cs typeface="Times New Roman"/>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35" y="0"/>
            <a:ext cx="2089747" cy="2678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35519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9512" y="908720"/>
            <a:ext cx="8640960" cy="707886"/>
          </a:xfrm>
          <a:prstGeom prst="rect">
            <a:avLst/>
          </a:prstGeom>
        </p:spPr>
        <p:txBody>
          <a:bodyPr wrap="square">
            <a:spAutoFit/>
          </a:bodyPr>
          <a:lstStyle/>
          <a:p>
            <a:pPr algn="just"/>
            <a:r>
              <a:rPr lang="en-US" sz="4000" dirty="0" smtClean="0">
                <a:solidFill>
                  <a:prstClr val="black"/>
                </a:solidFill>
              </a:rPr>
              <a:t>	</a:t>
            </a:r>
            <a:endParaRPr lang="ru-RU" sz="4000" dirty="0">
              <a:solidFill>
                <a:prstClr val="black"/>
              </a:solidFill>
            </a:endParaRPr>
          </a:p>
        </p:txBody>
      </p:sp>
      <p:sp>
        <p:nvSpPr>
          <p:cNvPr id="3" name="Прямоугольник 2"/>
          <p:cNvSpPr/>
          <p:nvPr/>
        </p:nvSpPr>
        <p:spPr>
          <a:xfrm>
            <a:off x="4499992" y="2243869"/>
            <a:ext cx="4392488" cy="1384995"/>
          </a:xfrm>
          <a:prstGeom prst="rect">
            <a:avLst/>
          </a:prstGeom>
        </p:spPr>
        <p:txBody>
          <a:bodyPr wrap="square">
            <a:spAutoFit/>
          </a:bodyPr>
          <a:lstStyle/>
          <a:p>
            <a:pPr algn="ctr"/>
            <a:r>
              <a:rPr lang="en-US" sz="2800" b="1" dirty="0" err="1">
                <a:solidFill>
                  <a:srgbClr val="0000FF"/>
                </a:solidFill>
              </a:rPr>
              <a:t>Abul</a:t>
            </a:r>
            <a:r>
              <a:rPr lang="en-US" sz="2800" b="1" dirty="0">
                <a:solidFill>
                  <a:srgbClr val="0000FF"/>
                </a:solidFill>
              </a:rPr>
              <a:t> </a:t>
            </a:r>
            <a:r>
              <a:rPr lang="en-US" sz="2800" b="1" dirty="0" err="1">
                <a:solidFill>
                  <a:srgbClr val="0000FF"/>
                </a:solidFill>
              </a:rPr>
              <a:t>Abbos</a:t>
            </a:r>
            <a:r>
              <a:rPr lang="en-US" sz="2800" b="1" dirty="0">
                <a:solidFill>
                  <a:srgbClr val="0000FF"/>
                </a:solidFill>
              </a:rPr>
              <a:t> Ahmad </a:t>
            </a:r>
            <a:r>
              <a:rPr lang="en-US" sz="2800" b="1" dirty="0" err="1">
                <a:solidFill>
                  <a:srgbClr val="0000FF"/>
                </a:solidFill>
              </a:rPr>
              <a:t>ibn</a:t>
            </a:r>
            <a:r>
              <a:rPr lang="en-US" sz="2800" b="1" dirty="0">
                <a:solidFill>
                  <a:srgbClr val="0000FF"/>
                </a:solidFill>
              </a:rPr>
              <a:t> Muhammad </a:t>
            </a:r>
            <a:r>
              <a:rPr lang="en-US" sz="2800" b="1" dirty="0" err="1">
                <a:solidFill>
                  <a:srgbClr val="0000FF"/>
                </a:solidFill>
              </a:rPr>
              <a:t>ibn</a:t>
            </a:r>
            <a:r>
              <a:rPr lang="en-US" sz="2800" b="1" dirty="0">
                <a:solidFill>
                  <a:srgbClr val="0000FF"/>
                </a:solidFill>
              </a:rPr>
              <a:t> </a:t>
            </a:r>
            <a:r>
              <a:rPr lang="en-US" sz="2800" b="1" dirty="0" err="1">
                <a:solidFill>
                  <a:srgbClr val="0000FF"/>
                </a:solidFill>
              </a:rPr>
              <a:t>Nosir</a:t>
            </a:r>
            <a:r>
              <a:rPr lang="en-US" sz="2800" b="1" dirty="0">
                <a:solidFill>
                  <a:srgbClr val="0000FF"/>
                </a:solidFill>
              </a:rPr>
              <a:t> al-</a:t>
            </a:r>
            <a:r>
              <a:rPr lang="en-US" sz="2800" b="1" dirty="0" err="1">
                <a:solidFill>
                  <a:srgbClr val="0000FF"/>
                </a:solidFill>
              </a:rPr>
              <a:t>Farg‘oniy</a:t>
            </a:r>
            <a:r>
              <a:rPr lang="en-US" sz="2800" b="1" dirty="0">
                <a:solidFill>
                  <a:srgbClr val="0000FF"/>
                </a:solidFill>
              </a:rPr>
              <a:t> 797-865 </a:t>
            </a:r>
            <a:r>
              <a:rPr lang="en-US" sz="2800" b="1" dirty="0" err="1">
                <a:solidFill>
                  <a:srgbClr val="0000FF"/>
                </a:solidFill>
              </a:rPr>
              <a:t>yillar</a:t>
            </a:r>
            <a:endParaRPr lang="ru-RU" sz="2800" b="1" dirty="0">
              <a:solidFill>
                <a:srgbClr val="0000FF"/>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124743"/>
            <a:ext cx="3672408" cy="4929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47275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Скругленный прямоугольник 3"/>
          <p:cNvSpPr/>
          <p:nvPr/>
        </p:nvSpPr>
        <p:spPr>
          <a:xfrm>
            <a:off x="3143208" y="500042"/>
            <a:ext cx="5857948" cy="5286412"/>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just" fontAlgn="auto">
              <a:spcBef>
                <a:spcPts val="0"/>
              </a:spcBef>
              <a:spcAft>
                <a:spcPts val="0"/>
              </a:spcAft>
              <a:defRPr/>
            </a:pPr>
            <a:endParaRPr lang="en-US" sz="2100" dirty="0"/>
          </a:p>
          <a:p>
            <a:pPr algn="just" fontAlgn="auto">
              <a:spcBef>
                <a:spcPts val="0"/>
              </a:spcBef>
              <a:spcAft>
                <a:spcPts val="0"/>
              </a:spcAft>
              <a:defRPr/>
            </a:pPr>
            <a:endParaRPr lang="en-US" sz="2100" dirty="0"/>
          </a:p>
          <a:p>
            <a:pPr algn="just" fontAlgn="auto">
              <a:spcBef>
                <a:spcPts val="0"/>
              </a:spcBef>
              <a:spcAft>
                <a:spcPts val="0"/>
              </a:spcAft>
              <a:defRPr/>
            </a:pPr>
            <a:r>
              <a:rPr lang="en-US" sz="2100" dirty="0"/>
              <a:t>	</a:t>
            </a:r>
            <a:r>
              <a:rPr lang="uz-Cyrl-UZ" sz="2100" dirty="0"/>
              <a:t>IX-XII asrlarda Markaziy Osiyo hududida butun musulmon dunyosiga o‘zlarining asarlari bilan tanilgan, mintaqa, xususan o‘zbek faniga asos solgan, ajdodlarimizning ilmiy yutuqlarini xotirada saqlab, jahon ilmiy tafakkurining oldingi qatoriga olib chiqqan buyuk allomalar </a:t>
            </a:r>
            <a:r>
              <a:rPr lang="en-US" sz="2100" dirty="0" smtClean="0"/>
              <a:t>y</a:t>
            </a:r>
            <a:r>
              <a:rPr lang="uz-Cyrl-UZ" sz="2100" dirty="0" smtClean="0"/>
              <a:t>etishib </a:t>
            </a:r>
            <a:r>
              <a:rPr lang="uz-Cyrl-UZ" sz="2100" dirty="0"/>
              <a:t>chiqqan. Ular olib borgan tadqiqotlar,  ularning amalga oshirgan kashfiyotlari jahon, umuminsoniyat fani va madaniyatining oltin xazinasini tashkil etadi.</a:t>
            </a:r>
            <a:endParaRPr lang="en-US" sz="2100" dirty="0"/>
          </a:p>
          <a:p>
            <a:pPr marL="1887538" algn="just" fontAlgn="auto">
              <a:spcBef>
                <a:spcPts val="0"/>
              </a:spcBef>
              <a:spcAft>
                <a:spcPts val="0"/>
              </a:spcAft>
              <a:defRPr/>
            </a:pPr>
            <a:r>
              <a:rPr lang="en-US" dirty="0" err="1"/>
              <a:t>Karimov</a:t>
            </a:r>
            <a:r>
              <a:rPr lang="en-US" dirty="0"/>
              <a:t> I.A. </a:t>
            </a:r>
            <a:r>
              <a:rPr lang="en-US" dirty="0" err="1"/>
              <a:t>O`zbekiston</a:t>
            </a:r>
            <a:r>
              <a:rPr lang="en-US" dirty="0"/>
              <a:t> XXI </a:t>
            </a:r>
            <a:r>
              <a:rPr lang="en-US" dirty="0" err="1"/>
              <a:t>asr</a:t>
            </a:r>
            <a:r>
              <a:rPr lang="en-US" dirty="0"/>
              <a:t> </a:t>
            </a:r>
            <a:r>
              <a:rPr lang="en-US" dirty="0" err="1"/>
              <a:t>bo`sag`asida</a:t>
            </a:r>
            <a:r>
              <a:rPr lang="uz-Cyrl-UZ" dirty="0"/>
              <a:t>:</a:t>
            </a:r>
            <a:r>
              <a:rPr lang="en-US" dirty="0"/>
              <a:t> </a:t>
            </a:r>
            <a:r>
              <a:rPr lang="en-US" dirty="0" err="1"/>
              <a:t>havfsizlikka</a:t>
            </a:r>
            <a:r>
              <a:rPr lang="en-US" dirty="0"/>
              <a:t> </a:t>
            </a:r>
            <a:r>
              <a:rPr lang="en-US" dirty="0" err="1"/>
              <a:t>tahdid</a:t>
            </a:r>
            <a:r>
              <a:rPr lang="en-US" dirty="0"/>
              <a:t> </a:t>
            </a:r>
            <a:r>
              <a:rPr lang="en-US" dirty="0" err="1"/>
              <a:t>barqarorlik</a:t>
            </a:r>
            <a:r>
              <a:rPr lang="en-US" dirty="0"/>
              <a:t> </a:t>
            </a:r>
            <a:r>
              <a:rPr lang="en-US" dirty="0" err="1"/>
              <a:t>shartlari</a:t>
            </a:r>
            <a:r>
              <a:rPr lang="en-US" dirty="0"/>
              <a:t> </a:t>
            </a:r>
            <a:r>
              <a:rPr lang="en-US" dirty="0" err="1"/>
              <a:t>va</a:t>
            </a:r>
            <a:r>
              <a:rPr lang="en-US" dirty="0"/>
              <a:t> </a:t>
            </a:r>
            <a:r>
              <a:rPr lang="en-US" dirty="0" err="1"/>
              <a:t>taraqqiyot</a:t>
            </a:r>
            <a:r>
              <a:rPr lang="en-US" dirty="0"/>
              <a:t> </a:t>
            </a:r>
            <a:r>
              <a:rPr lang="en-US" dirty="0" err="1"/>
              <a:t>kafolotlari</a:t>
            </a:r>
            <a:r>
              <a:rPr lang="en-US" dirty="0"/>
              <a:t>. </a:t>
            </a:r>
          </a:p>
          <a:p>
            <a:pPr marL="1887538" algn="just" fontAlgn="auto">
              <a:spcBef>
                <a:spcPts val="0"/>
              </a:spcBef>
              <a:spcAft>
                <a:spcPts val="0"/>
              </a:spcAft>
              <a:defRPr/>
            </a:pPr>
            <a:r>
              <a:rPr lang="en-US" dirty="0"/>
              <a:t>– T.: “</a:t>
            </a:r>
            <a:r>
              <a:rPr lang="en-US" dirty="0" err="1"/>
              <a:t>O`zbekiston</a:t>
            </a:r>
            <a:r>
              <a:rPr lang="en-US" dirty="0"/>
              <a:t>” 1997, 259-bet</a:t>
            </a:r>
            <a:r>
              <a:rPr lang="uz-Cyrl-UZ" dirty="0"/>
              <a:t> </a:t>
            </a:r>
            <a:endParaRPr lang="ru-RU" dirty="0"/>
          </a:p>
          <a:p>
            <a:pPr algn="ctr" fontAlgn="auto">
              <a:spcBef>
                <a:spcPts val="0"/>
              </a:spcBef>
              <a:spcAft>
                <a:spcPts val="0"/>
              </a:spcAft>
              <a:defRPr/>
            </a:pPr>
            <a:endParaRPr lang="ru-RU" sz="2200" dirty="0"/>
          </a:p>
          <a:p>
            <a:pPr algn="ctr" fontAlgn="auto">
              <a:spcBef>
                <a:spcPts val="0"/>
              </a:spcBef>
              <a:spcAft>
                <a:spcPts val="0"/>
              </a:spcAft>
              <a:defRPr/>
            </a:pPr>
            <a:r>
              <a:rPr lang="en-US" sz="2200" dirty="0"/>
              <a:t>`</a:t>
            </a:r>
            <a:endParaRPr lang="ru-RU" sz="2200" dirty="0"/>
          </a:p>
        </p:txBody>
      </p:sp>
      <p:sp>
        <p:nvSpPr>
          <p:cNvPr id="5" name="Прямоугольник 4"/>
          <p:cNvSpPr/>
          <p:nvPr/>
        </p:nvSpPr>
        <p:spPr>
          <a:xfrm>
            <a:off x="0" y="5929313"/>
            <a:ext cx="9144000" cy="928687"/>
          </a:xfrm>
          <a:prstGeom prst="rect">
            <a:avLst/>
          </a:prstGeom>
          <a:blipFill>
            <a:blip r:embed="rId2"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7" name="Номер слайда 5"/>
          <p:cNvSpPr>
            <a:spLocks noGrp="1"/>
          </p:cNvSpPr>
          <p:nvPr>
            <p:ph type="sldNum" sz="quarter" idx="12"/>
          </p:nvPr>
        </p:nvSpPr>
        <p:spPr bwMode="auto">
          <a:ln>
            <a:miter lim="800000"/>
            <a:headEnd/>
            <a:tailEnd/>
          </a:ln>
        </p:spPr>
        <p:txBody>
          <a:bodyPr/>
          <a:lstStyle/>
          <a:p>
            <a:pPr>
              <a:defRPr/>
            </a:pPr>
            <a:fld id="{ED6B0EB8-BB95-4B7D-B839-30F4FC5289A6}" type="slidenum">
              <a:rPr lang="en-US">
                <a:latin typeface="Times New Roman" pitchFamily="18" charset="0"/>
                <a:cs typeface="Times New Roman" pitchFamily="18" charset="0"/>
              </a:rPr>
              <a:pPr>
                <a:defRPr/>
              </a:pPr>
              <a:t>4</a:t>
            </a:fld>
            <a:endParaRPr lang="en-US">
              <a:latin typeface="Times New Roman" pitchFamily="18" charset="0"/>
              <a:cs typeface="Times New Roman" pitchFamily="18" charset="0"/>
            </a:endParaRPr>
          </a:p>
        </p:txBody>
      </p:sp>
      <p:pic>
        <p:nvPicPr>
          <p:cNvPr id="11" name="Picture 3" descr="C:\Users\Латыпов\Desktop\photo_president.jpg"/>
          <p:cNvPicPr>
            <a:picLocks noChangeAspect="1" noChangeArrowheads="1"/>
          </p:cNvPicPr>
          <p:nvPr/>
        </p:nvPicPr>
        <p:blipFill>
          <a:blip r:embed="rId3" cstate="print"/>
          <a:stretch>
            <a:fillRect/>
          </a:stretch>
        </p:blipFill>
        <p:spPr>
          <a:xfrm>
            <a:off x="127635" y="2714620"/>
            <a:ext cx="2929653" cy="23574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5" descr="C:\Users\Латыпов\Desktop\Картинки\17d6106726.jpg"/>
          <p:cNvPicPr>
            <a:picLocks noChangeAspect="1" noChangeArrowheads="1"/>
          </p:cNvPicPr>
          <p:nvPr/>
        </p:nvPicPr>
        <p:blipFill>
          <a:blip r:embed="rId4" cstate="print"/>
          <a:srcRect/>
          <a:stretch>
            <a:fillRect/>
          </a:stretch>
        </p:blipFill>
        <p:spPr bwMode="auto">
          <a:xfrm>
            <a:off x="0" y="0"/>
            <a:ext cx="3286148" cy="1973156"/>
          </a:xfrm>
          <a:prstGeom prst="rect">
            <a:avLst/>
          </a:prstGeom>
          <a:noFill/>
          <a:effectLst>
            <a:softEdge rad="317500"/>
          </a:effectLst>
        </p:spPr>
      </p:pic>
      <p:pic>
        <p:nvPicPr>
          <p:cNvPr id="13" name="Содержимое 8" descr="375.jpg"/>
          <p:cNvPicPr>
            <a:picLocks noChangeAspect="1"/>
          </p:cNvPicPr>
          <p:nvPr/>
        </p:nvPicPr>
        <p:blipFill>
          <a:blip r:embed="rId5" cstate="print"/>
          <a:srcRect r="2556" b="18644"/>
          <a:stretch>
            <a:fillRect/>
          </a:stretch>
        </p:blipFill>
        <p:spPr>
          <a:xfrm>
            <a:off x="500034" y="319739"/>
            <a:ext cx="2723569" cy="2143140"/>
          </a:xfrm>
          <a:prstGeom prst="rect">
            <a:avLst/>
          </a:prstGeom>
          <a:effectLst>
            <a:softEdge rad="635000"/>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1520" y="764704"/>
            <a:ext cx="8596560" cy="5016117"/>
          </a:xfrm>
          <a:prstGeom prst="rect">
            <a:avLst/>
          </a:prstGeom>
        </p:spPr>
        <p:txBody>
          <a:bodyPr wrap="square">
            <a:spAutoFit/>
          </a:bodyPr>
          <a:lstStyle/>
          <a:p>
            <a:pPr algn="just">
              <a:lnSpc>
                <a:spcPct val="115000"/>
              </a:lnSpc>
              <a:spcAft>
                <a:spcPts val="1000"/>
              </a:spcAft>
            </a:pPr>
            <a:r>
              <a:rPr lang="en-US" sz="2800" dirty="0" smtClean="0">
                <a:solidFill>
                  <a:srgbClr val="000000"/>
                </a:solidFill>
                <a:latin typeface="Times New Roman"/>
                <a:ea typeface="Times New Roman"/>
                <a:cs typeface="Times New Roman"/>
              </a:rPr>
              <a:t>	</a:t>
            </a:r>
            <a:r>
              <a:rPr lang="uz-Cyrl-UZ" sz="2800" b="1" dirty="0">
                <a:solidFill>
                  <a:srgbClr val="0000FF"/>
                </a:solidFill>
                <a:latin typeface="Times New Roman"/>
                <a:ea typeface="Times New Roman"/>
              </a:rPr>
              <a:t>Abul Abbos Ahmad ibn Muhammad ibn Nosir al-Farg‘oniy</a:t>
            </a:r>
            <a:r>
              <a:rPr lang="uz-Cyrl-UZ" sz="2800" dirty="0">
                <a:solidFill>
                  <a:srgbClr val="000000"/>
                </a:solidFill>
                <a:latin typeface="Times New Roman"/>
                <a:ea typeface="Times New Roman"/>
              </a:rPr>
              <a:t> </a:t>
            </a:r>
            <a:r>
              <a:rPr lang="uz-Cyrl-UZ" sz="2800" b="1" dirty="0">
                <a:solidFill>
                  <a:srgbClr val="000000"/>
                </a:solidFill>
                <a:latin typeface="Times New Roman"/>
                <a:ea typeface="Times New Roman"/>
              </a:rPr>
              <a:t>797-865 yillarida </a:t>
            </a:r>
            <a:r>
              <a:rPr lang="uz-Cyrl-UZ" sz="2800" dirty="0">
                <a:solidFill>
                  <a:srgbClr val="000000"/>
                </a:solidFill>
                <a:latin typeface="Times New Roman"/>
                <a:ea typeface="Times New Roman"/>
              </a:rPr>
              <a:t>yashab ijod qilgan vatandoshimizdir. Ahmad Farg‘oniy o‘z asarlari bilan fan tarixida katta iz qoldirdi. U </a:t>
            </a:r>
            <a:r>
              <a:rPr lang="uz-Cyrl-UZ" sz="2800" b="1" i="1" u="sng" dirty="0">
                <a:solidFill>
                  <a:srgbClr val="0000FF"/>
                </a:solidFill>
                <a:latin typeface="Times New Roman"/>
                <a:ea typeface="Times New Roman"/>
              </a:rPr>
              <a:t>matematika, geografiya, astronomiya, tarix</a:t>
            </a:r>
            <a:r>
              <a:rPr lang="uz-Cyrl-UZ" sz="2800" dirty="0">
                <a:solidFill>
                  <a:srgbClr val="000000"/>
                </a:solidFill>
                <a:latin typeface="Times New Roman"/>
                <a:ea typeface="Times New Roman"/>
              </a:rPr>
              <a:t> sohalarida ijod qildi. Ahmad Farg‘oniyning ijodiy faoliyati </a:t>
            </a:r>
            <a:r>
              <a:rPr lang="uz-Cyrl-UZ" sz="2800" b="1" dirty="0">
                <a:solidFill>
                  <a:srgbClr val="000000"/>
                </a:solidFill>
                <a:latin typeface="Times New Roman"/>
                <a:ea typeface="Times New Roman"/>
              </a:rPr>
              <a:t>Bag‘dodda </a:t>
            </a:r>
            <a:r>
              <a:rPr lang="uz-Cyrl-UZ" sz="2800" dirty="0">
                <a:solidFill>
                  <a:srgbClr val="000000"/>
                </a:solidFill>
                <a:latin typeface="Times New Roman"/>
                <a:ea typeface="Times New Roman"/>
              </a:rPr>
              <a:t>ulug‘ mutaffakir olim Al-Xorazmiy rahbarligidagi “Baytul-Hikma” bilan bog‘liqdir. U arab atamashunosligini paydo bo‘lishi va ilmiy taraqqiyotiga munosib hissa qo‘shib, </a:t>
            </a:r>
            <a:r>
              <a:rPr lang="uz-Cyrl-UZ" sz="2800" b="1" u="sng" dirty="0">
                <a:solidFill>
                  <a:srgbClr val="000000"/>
                </a:solidFill>
                <a:latin typeface="Times New Roman"/>
                <a:ea typeface="Times New Roman"/>
              </a:rPr>
              <a:t>Bag‘dod va Damashqda rasadxonalar</a:t>
            </a:r>
            <a:r>
              <a:rPr lang="uz-Cyrl-UZ" sz="2800" dirty="0">
                <a:solidFill>
                  <a:srgbClr val="000000"/>
                </a:solidFill>
                <a:latin typeface="Times New Roman"/>
                <a:ea typeface="Times New Roman"/>
              </a:rPr>
              <a:t> qurilishida shaxsan qatnashdi. </a:t>
            </a:r>
            <a:endParaRPr lang="ru-RU" sz="2400" dirty="0">
              <a:effectLst/>
              <a:latin typeface="Calibri"/>
              <a:ea typeface="Calibri"/>
              <a:cs typeface="Times New Roman"/>
            </a:endParaRPr>
          </a:p>
        </p:txBody>
      </p:sp>
    </p:spTree>
    <p:extLst>
      <p:ext uri="{BB962C8B-B14F-4D97-AF65-F5344CB8AC3E}">
        <p14:creationId xmlns:p14="http://schemas.microsoft.com/office/powerpoint/2010/main" val="14467410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41783" y="764703"/>
            <a:ext cx="8596560" cy="5016117"/>
          </a:xfrm>
          <a:prstGeom prst="rect">
            <a:avLst/>
          </a:prstGeom>
        </p:spPr>
        <p:txBody>
          <a:bodyPr wrap="square">
            <a:spAutoFit/>
          </a:bodyPr>
          <a:lstStyle/>
          <a:p>
            <a:pPr algn="just">
              <a:lnSpc>
                <a:spcPct val="115000"/>
              </a:lnSpc>
              <a:spcAft>
                <a:spcPts val="1000"/>
              </a:spcAft>
            </a:pPr>
            <a:r>
              <a:rPr lang="en-US" sz="2800" dirty="0" smtClean="0">
                <a:solidFill>
                  <a:srgbClr val="000000"/>
                </a:solidFill>
                <a:latin typeface="Times New Roman"/>
                <a:ea typeface="Times New Roman"/>
                <a:cs typeface="Times New Roman"/>
              </a:rPr>
              <a:t>	Ahmad </a:t>
            </a:r>
            <a:r>
              <a:rPr lang="en-US" sz="2800" dirty="0" err="1">
                <a:solidFill>
                  <a:srgbClr val="000000"/>
                </a:solidFill>
                <a:latin typeface="Times New Roman"/>
                <a:ea typeface="Times New Roman"/>
                <a:cs typeface="Times New Roman"/>
              </a:rPr>
              <a:t>Farg‘oniyning</a:t>
            </a:r>
            <a:r>
              <a:rPr lang="en-US" sz="2800" dirty="0">
                <a:solidFill>
                  <a:srgbClr val="000000"/>
                </a:solidFill>
                <a:latin typeface="Times New Roman"/>
                <a:ea typeface="Times New Roman"/>
                <a:cs typeface="Times New Roman"/>
              </a:rPr>
              <a:t> </a:t>
            </a:r>
            <a:r>
              <a:rPr lang="en-US" sz="2800" dirty="0" err="1">
                <a:solidFill>
                  <a:srgbClr val="000000"/>
                </a:solidFill>
                <a:latin typeface="Times New Roman"/>
                <a:ea typeface="Times New Roman"/>
                <a:cs typeface="Times New Roman"/>
              </a:rPr>
              <a:t>kitoblari</a:t>
            </a:r>
            <a:r>
              <a:rPr lang="en-US" sz="2800" dirty="0">
                <a:solidFill>
                  <a:srgbClr val="000000"/>
                </a:solidFill>
                <a:latin typeface="Times New Roman"/>
                <a:ea typeface="Times New Roman"/>
                <a:cs typeface="Times New Roman"/>
              </a:rPr>
              <a:t> </a:t>
            </a:r>
            <a:r>
              <a:rPr lang="en-US" sz="2800" dirty="0" err="1">
                <a:solidFill>
                  <a:srgbClr val="000000"/>
                </a:solidFill>
                <a:latin typeface="Times New Roman"/>
                <a:ea typeface="Times New Roman"/>
                <a:cs typeface="Times New Roman"/>
              </a:rPr>
              <a:t>dunyoga</a:t>
            </a:r>
            <a:r>
              <a:rPr lang="en-US" sz="2800" dirty="0">
                <a:solidFill>
                  <a:srgbClr val="000000"/>
                </a:solidFill>
                <a:latin typeface="Times New Roman"/>
                <a:ea typeface="Times New Roman"/>
                <a:cs typeface="Times New Roman"/>
              </a:rPr>
              <a:t> </a:t>
            </a:r>
            <a:r>
              <a:rPr lang="en-US" sz="2800" dirty="0" err="1">
                <a:solidFill>
                  <a:srgbClr val="000000"/>
                </a:solidFill>
                <a:latin typeface="Times New Roman"/>
                <a:ea typeface="Times New Roman"/>
                <a:cs typeface="Times New Roman"/>
              </a:rPr>
              <a:t>ma’lum</a:t>
            </a:r>
            <a:r>
              <a:rPr lang="en-US" sz="2800" dirty="0">
                <a:solidFill>
                  <a:srgbClr val="000000"/>
                </a:solidFill>
                <a:latin typeface="Times New Roman"/>
                <a:ea typeface="Times New Roman"/>
                <a:cs typeface="Times New Roman"/>
              </a:rPr>
              <a:t> </a:t>
            </a:r>
            <a:r>
              <a:rPr lang="en-US" sz="2800" dirty="0" err="1">
                <a:solidFill>
                  <a:srgbClr val="000000"/>
                </a:solidFill>
                <a:latin typeface="Times New Roman"/>
                <a:ea typeface="Times New Roman"/>
                <a:cs typeface="Times New Roman"/>
              </a:rPr>
              <a:t>va</a:t>
            </a:r>
            <a:r>
              <a:rPr lang="en-US" sz="2800" dirty="0">
                <a:solidFill>
                  <a:srgbClr val="000000"/>
                </a:solidFill>
                <a:latin typeface="Times New Roman"/>
                <a:ea typeface="Times New Roman"/>
                <a:cs typeface="Times New Roman"/>
              </a:rPr>
              <a:t> </a:t>
            </a:r>
            <a:r>
              <a:rPr lang="en-US" sz="2800" dirty="0" err="1">
                <a:solidFill>
                  <a:srgbClr val="000000"/>
                </a:solidFill>
                <a:latin typeface="Times New Roman"/>
                <a:ea typeface="Times New Roman"/>
                <a:cs typeface="Times New Roman"/>
              </a:rPr>
              <a:t>mashhurdir</a:t>
            </a:r>
            <a:r>
              <a:rPr lang="en-US" sz="2800" dirty="0">
                <a:solidFill>
                  <a:srgbClr val="000000"/>
                </a:solidFill>
                <a:latin typeface="Times New Roman"/>
                <a:ea typeface="Times New Roman"/>
                <a:cs typeface="Times New Roman"/>
              </a:rPr>
              <a:t>. </a:t>
            </a:r>
            <a:r>
              <a:rPr lang="en-US" sz="2800" b="1" i="1" u="sng" dirty="0">
                <a:solidFill>
                  <a:srgbClr val="0000FF"/>
                </a:solidFill>
                <a:latin typeface="Times New Roman"/>
                <a:ea typeface="Times New Roman"/>
                <a:cs typeface="Times New Roman"/>
              </a:rPr>
              <a:t>“</a:t>
            </a:r>
            <a:r>
              <a:rPr lang="en-US" sz="2800" b="1" i="1" u="sng" dirty="0" err="1">
                <a:solidFill>
                  <a:srgbClr val="0000FF"/>
                </a:solidFill>
                <a:latin typeface="Times New Roman"/>
                <a:ea typeface="Times New Roman"/>
                <a:cs typeface="Times New Roman"/>
              </a:rPr>
              <a:t>Kitob</a:t>
            </a:r>
            <a:r>
              <a:rPr lang="en-US" sz="2800" b="1" i="1" u="sng" dirty="0">
                <a:solidFill>
                  <a:srgbClr val="0000FF"/>
                </a:solidFill>
                <a:latin typeface="Times New Roman"/>
                <a:ea typeface="Times New Roman"/>
                <a:cs typeface="Times New Roman"/>
              </a:rPr>
              <a:t> fi </a:t>
            </a:r>
            <a:r>
              <a:rPr lang="en-US" sz="2800" b="1" i="1" u="sng" dirty="0" err="1">
                <a:solidFill>
                  <a:srgbClr val="0000FF"/>
                </a:solidFill>
                <a:latin typeface="Times New Roman"/>
                <a:ea typeface="Times New Roman"/>
                <a:cs typeface="Times New Roman"/>
              </a:rPr>
              <a:t>Usul</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ilm</a:t>
            </a:r>
            <a:r>
              <a:rPr lang="en-US" sz="2800" b="1" i="1" u="sng" dirty="0">
                <a:solidFill>
                  <a:srgbClr val="0000FF"/>
                </a:solidFill>
                <a:latin typeface="Times New Roman"/>
                <a:ea typeface="Times New Roman"/>
                <a:cs typeface="Times New Roman"/>
              </a:rPr>
              <a:t> an-</a:t>
            </a:r>
            <a:r>
              <a:rPr lang="en-US" sz="2800" b="1" i="1" u="sng" dirty="0" err="1">
                <a:solidFill>
                  <a:srgbClr val="0000FF"/>
                </a:solidFill>
                <a:latin typeface="Times New Roman"/>
                <a:ea typeface="Times New Roman"/>
                <a:cs typeface="Times New Roman"/>
              </a:rPr>
              <a:t>Nujum</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Falakiyot</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ilmining</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usullari</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haqida</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kitob</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Falakiyot</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risolasi</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Falak</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asarlari</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sababiyati</a:t>
            </a:r>
            <a:r>
              <a:rPr lang="en-US" sz="2800" b="1" i="1" u="sng" dirty="0">
                <a:solidFill>
                  <a:srgbClr val="0000FF"/>
                </a:solidFill>
                <a:latin typeface="Times New Roman"/>
                <a:ea typeface="Times New Roman"/>
                <a:cs typeface="Times New Roman"/>
              </a:rPr>
              <a:t>”, “Al-</a:t>
            </a:r>
            <a:r>
              <a:rPr lang="en-US" sz="2800" b="1" i="1" u="sng" dirty="0" err="1">
                <a:solidFill>
                  <a:srgbClr val="0000FF"/>
                </a:solidFill>
                <a:latin typeface="Times New Roman"/>
                <a:ea typeface="Times New Roman"/>
                <a:cs typeface="Times New Roman"/>
              </a:rPr>
              <a:t>Majistiy</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Ilm-xayya</a:t>
            </a:r>
            <a:r>
              <a:rPr lang="en-US" sz="2800" b="1" i="1" u="sng" dirty="0">
                <a:solidFill>
                  <a:srgbClr val="0000FF"/>
                </a:solidFill>
                <a:latin typeface="Times New Roman"/>
                <a:ea typeface="Times New Roman"/>
                <a:cs typeface="Times New Roman"/>
              </a:rPr>
              <a:t>”, “Al </a:t>
            </a:r>
            <a:r>
              <a:rPr lang="en-US" sz="2800" b="1" i="1" u="sng" dirty="0" err="1">
                <a:solidFill>
                  <a:srgbClr val="0000FF"/>
                </a:solidFill>
                <a:latin typeface="Times New Roman"/>
                <a:ea typeface="Times New Roman"/>
                <a:cs typeface="Times New Roman"/>
              </a:rPr>
              <a:t>Farg‘oniy</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jadvallari</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Usturlob</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bilan</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amal</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qilish</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haqida</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Oy</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yerning</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ustida</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va</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ostida</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bo‘lganida</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vaqtni</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aniqlash</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risolasi</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Yetti</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iqlim</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hisobi</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Usturlob</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yasash</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haqida</a:t>
            </a:r>
            <a:r>
              <a:rPr lang="en-US" sz="2800" b="1" i="1" u="sng" dirty="0">
                <a:solidFill>
                  <a:srgbClr val="0000FF"/>
                </a:solidFill>
                <a:latin typeface="Times New Roman"/>
                <a:ea typeface="Times New Roman"/>
                <a:cs typeface="Times New Roman"/>
              </a:rPr>
              <a:t> </a:t>
            </a:r>
            <a:r>
              <a:rPr lang="en-US" sz="2800" b="1" i="1" u="sng" dirty="0" err="1">
                <a:solidFill>
                  <a:srgbClr val="0000FF"/>
                </a:solidFill>
                <a:latin typeface="Times New Roman"/>
                <a:ea typeface="Times New Roman"/>
                <a:cs typeface="Times New Roman"/>
              </a:rPr>
              <a:t>kitob</a:t>
            </a:r>
            <a:r>
              <a:rPr lang="en-US" sz="2800" b="1" i="1" u="sng" dirty="0">
                <a:solidFill>
                  <a:srgbClr val="0000FF"/>
                </a:solidFill>
                <a:latin typeface="Times New Roman"/>
                <a:ea typeface="Times New Roman"/>
                <a:cs typeface="Times New Roman"/>
              </a:rPr>
              <a:t>”</a:t>
            </a:r>
            <a:r>
              <a:rPr lang="en-US" sz="2800" dirty="0">
                <a:solidFill>
                  <a:srgbClr val="000000"/>
                </a:solidFill>
                <a:latin typeface="Times New Roman"/>
                <a:ea typeface="Times New Roman"/>
                <a:cs typeface="Times New Roman"/>
              </a:rPr>
              <a:t> </a:t>
            </a:r>
            <a:r>
              <a:rPr lang="en-US" sz="2800" dirty="0" err="1">
                <a:solidFill>
                  <a:srgbClr val="000000"/>
                </a:solidFill>
                <a:latin typeface="Times New Roman"/>
                <a:ea typeface="Times New Roman"/>
                <a:cs typeface="Times New Roman"/>
              </a:rPr>
              <a:t>asarlarining</a:t>
            </a:r>
            <a:r>
              <a:rPr lang="en-US" sz="2800" dirty="0">
                <a:solidFill>
                  <a:srgbClr val="000000"/>
                </a:solidFill>
                <a:latin typeface="Times New Roman"/>
                <a:ea typeface="Times New Roman"/>
                <a:cs typeface="Times New Roman"/>
              </a:rPr>
              <a:t> </a:t>
            </a:r>
            <a:r>
              <a:rPr lang="en-US" sz="2800" dirty="0" err="1">
                <a:solidFill>
                  <a:srgbClr val="000000"/>
                </a:solidFill>
                <a:latin typeface="Times New Roman"/>
                <a:ea typeface="Times New Roman"/>
                <a:cs typeface="Times New Roman"/>
              </a:rPr>
              <a:t>qo‘lyozmalari</a:t>
            </a:r>
            <a:r>
              <a:rPr lang="en-US" sz="2800" dirty="0">
                <a:solidFill>
                  <a:srgbClr val="000000"/>
                </a:solidFill>
                <a:latin typeface="Times New Roman"/>
                <a:ea typeface="Times New Roman"/>
                <a:cs typeface="Times New Roman"/>
              </a:rPr>
              <a:t> </a:t>
            </a:r>
            <a:r>
              <a:rPr lang="en-US" sz="2800" b="1" dirty="0" err="1">
                <a:solidFill>
                  <a:srgbClr val="C00000"/>
                </a:solidFill>
                <a:latin typeface="Times New Roman"/>
                <a:ea typeface="Times New Roman"/>
                <a:cs typeface="Times New Roman"/>
              </a:rPr>
              <a:t>Angliya</a:t>
            </a:r>
            <a:r>
              <a:rPr lang="en-US" sz="2800" b="1" dirty="0">
                <a:solidFill>
                  <a:srgbClr val="C00000"/>
                </a:solidFill>
                <a:latin typeface="Times New Roman"/>
                <a:ea typeface="Times New Roman"/>
                <a:cs typeface="Times New Roman"/>
              </a:rPr>
              <a:t>, </a:t>
            </a:r>
            <a:r>
              <a:rPr lang="en-US" sz="2800" b="1" dirty="0" err="1">
                <a:solidFill>
                  <a:srgbClr val="C00000"/>
                </a:solidFill>
                <a:latin typeface="Times New Roman"/>
                <a:ea typeface="Times New Roman"/>
                <a:cs typeface="Times New Roman"/>
              </a:rPr>
              <a:t>Fransiya</a:t>
            </a:r>
            <a:r>
              <a:rPr lang="en-US" sz="2800" b="1" dirty="0">
                <a:solidFill>
                  <a:srgbClr val="C00000"/>
                </a:solidFill>
                <a:latin typeface="Times New Roman"/>
                <a:ea typeface="Times New Roman"/>
                <a:cs typeface="Times New Roman"/>
              </a:rPr>
              <a:t>, </a:t>
            </a:r>
            <a:r>
              <a:rPr lang="en-US" sz="2800" b="1" dirty="0" err="1">
                <a:solidFill>
                  <a:srgbClr val="C00000"/>
                </a:solidFill>
                <a:latin typeface="Times New Roman"/>
                <a:ea typeface="Times New Roman"/>
                <a:cs typeface="Times New Roman"/>
              </a:rPr>
              <a:t>Germaniya</a:t>
            </a:r>
            <a:r>
              <a:rPr lang="en-US" sz="2800" b="1" dirty="0">
                <a:solidFill>
                  <a:srgbClr val="C00000"/>
                </a:solidFill>
                <a:latin typeface="Times New Roman"/>
                <a:ea typeface="Times New Roman"/>
                <a:cs typeface="Times New Roman"/>
              </a:rPr>
              <a:t>, </a:t>
            </a:r>
            <a:r>
              <a:rPr lang="en-US" sz="2800" b="1" dirty="0" err="1">
                <a:solidFill>
                  <a:srgbClr val="C00000"/>
                </a:solidFill>
                <a:latin typeface="Times New Roman"/>
                <a:ea typeface="Times New Roman"/>
                <a:cs typeface="Times New Roman"/>
              </a:rPr>
              <a:t>Misr</a:t>
            </a:r>
            <a:r>
              <a:rPr lang="en-US" sz="2800" b="1" dirty="0">
                <a:solidFill>
                  <a:srgbClr val="C00000"/>
                </a:solidFill>
                <a:latin typeface="Times New Roman"/>
                <a:ea typeface="Times New Roman"/>
                <a:cs typeface="Times New Roman"/>
              </a:rPr>
              <a:t>, </a:t>
            </a:r>
            <a:r>
              <a:rPr lang="en-US" sz="2800" b="1" dirty="0" err="1">
                <a:solidFill>
                  <a:srgbClr val="C00000"/>
                </a:solidFill>
                <a:latin typeface="Times New Roman"/>
                <a:ea typeface="Times New Roman"/>
                <a:cs typeface="Times New Roman"/>
              </a:rPr>
              <a:t>Hindiston</a:t>
            </a:r>
            <a:r>
              <a:rPr lang="en-US" sz="2800" b="1" dirty="0">
                <a:solidFill>
                  <a:srgbClr val="C00000"/>
                </a:solidFill>
                <a:latin typeface="Times New Roman"/>
                <a:ea typeface="Times New Roman"/>
                <a:cs typeface="Times New Roman"/>
              </a:rPr>
              <a:t>, </a:t>
            </a:r>
            <a:r>
              <a:rPr lang="en-US" sz="2800" b="1" dirty="0" err="1">
                <a:solidFill>
                  <a:srgbClr val="C00000"/>
                </a:solidFill>
                <a:latin typeface="Times New Roman"/>
                <a:ea typeface="Times New Roman"/>
                <a:cs typeface="Times New Roman"/>
              </a:rPr>
              <a:t>AQSh</a:t>
            </a:r>
            <a:r>
              <a:rPr lang="en-US" sz="2800" b="1" dirty="0">
                <a:solidFill>
                  <a:srgbClr val="C00000"/>
                </a:solidFill>
                <a:latin typeface="Times New Roman"/>
                <a:ea typeface="Times New Roman"/>
                <a:cs typeface="Times New Roman"/>
              </a:rPr>
              <a:t> </a:t>
            </a:r>
            <a:r>
              <a:rPr lang="en-US" sz="2800" b="1" dirty="0" err="1">
                <a:solidFill>
                  <a:srgbClr val="C00000"/>
                </a:solidFill>
                <a:latin typeface="Times New Roman"/>
                <a:ea typeface="Times New Roman"/>
                <a:cs typeface="Times New Roman"/>
              </a:rPr>
              <a:t>va</a:t>
            </a:r>
            <a:r>
              <a:rPr lang="en-US" sz="2800" b="1" dirty="0">
                <a:solidFill>
                  <a:srgbClr val="C00000"/>
                </a:solidFill>
                <a:latin typeface="Times New Roman"/>
                <a:ea typeface="Times New Roman"/>
                <a:cs typeface="Times New Roman"/>
              </a:rPr>
              <a:t> </a:t>
            </a:r>
            <a:r>
              <a:rPr lang="en-US" sz="2800" b="1" dirty="0" err="1">
                <a:solidFill>
                  <a:srgbClr val="C00000"/>
                </a:solidFill>
                <a:latin typeface="Times New Roman"/>
                <a:ea typeface="Times New Roman"/>
                <a:cs typeface="Times New Roman"/>
              </a:rPr>
              <a:t>Rossiyada</a:t>
            </a:r>
            <a:r>
              <a:rPr lang="en-US" sz="2800" b="1" dirty="0">
                <a:solidFill>
                  <a:srgbClr val="C00000"/>
                </a:solidFill>
                <a:latin typeface="Times New Roman"/>
                <a:ea typeface="Times New Roman"/>
                <a:cs typeface="Times New Roman"/>
              </a:rPr>
              <a:t> </a:t>
            </a:r>
            <a:r>
              <a:rPr lang="en-US" sz="2800" dirty="0" err="1">
                <a:solidFill>
                  <a:srgbClr val="000000"/>
                </a:solidFill>
                <a:latin typeface="Times New Roman"/>
                <a:ea typeface="Times New Roman"/>
                <a:cs typeface="Times New Roman"/>
              </a:rPr>
              <a:t>saqlanmoqda</a:t>
            </a:r>
            <a:r>
              <a:rPr lang="en-US" sz="2800" dirty="0">
                <a:solidFill>
                  <a:srgbClr val="000000"/>
                </a:solidFill>
                <a:latin typeface="Times New Roman"/>
                <a:ea typeface="Times New Roman"/>
                <a:cs typeface="Times New Roman"/>
              </a:rPr>
              <a:t>.</a:t>
            </a:r>
            <a:endParaRPr lang="ru-RU" sz="2400" dirty="0">
              <a:effectLst/>
              <a:latin typeface="Calibri"/>
              <a:ea typeface="Calibri"/>
              <a:cs typeface="Times New Roman"/>
            </a:endParaRPr>
          </a:p>
        </p:txBody>
      </p:sp>
    </p:spTree>
    <p:extLst>
      <p:ext uri="{BB962C8B-B14F-4D97-AF65-F5344CB8AC3E}">
        <p14:creationId xmlns:p14="http://schemas.microsoft.com/office/powerpoint/2010/main" val="35489339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41783" y="764703"/>
            <a:ext cx="8596560" cy="4586961"/>
          </a:xfrm>
          <a:prstGeom prst="rect">
            <a:avLst/>
          </a:prstGeom>
        </p:spPr>
        <p:txBody>
          <a:bodyPr wrap="square">
            <a:spAutoFit/>
          </a:bodyPr>
          <a:lstStyle/>
          <a:p>
            <a:pPr algn="just">
              <a:lnSpc>
                <a:spcPct val="115000"/>
              </a:lnSpc>
              <a:spcAft>
                <a:spcPts val="1000"/>
              </a:spcAft>
            </a:pPr>
            <a:r>
              <a:rPr lang="en-US" sz="3200" dirty="0" smtClean="0">
                <a:solidFill>
                  <a:srgbClr val="000000"/>
                </a:solidFill>
                <a:latin typeface="Times New Roman"/>
                <a:ea typeface="Times New Roman"/>
                <a:cs typeface="Times New Roman"/>
              </a:rPr>
              <a:t>	Ahmad </a:t>
            </a:r>
            <a:r>
              <a:rPr lang="en-US" sz="3200" dirty="0" err="1">
                <a:solidFill>
                  <a:srgbClr val="000000"/>
                </a:solidFill>
                <a:latin typeface="Times New Roman"/>
                <a:ea typeface="Times New Roman"/>
                <a:cs typeface="Times New Roman"/>
              </a:rPr>
              <a:t>Farg‘oniyning</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bu</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asarlaridagi</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ilmiy</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kashfiyotlari</a:t>
            </a:r>
            <a:r>
              <a:rPr lang="en-US" sz="3200" dirty="0">
                <a:solidFill>
                  <a:srgbClr val="000000"/>
                </a:solidFill>
                <a:latin typeface="Times New Roman"/>
                <a:ea typeface="Times New Roman"/>
                <a:cs typeface="Times New Roman"/>
              </a:rPr>
              <a:t> </a:t>
            </a:r>
            <a:r>
              <a:rPr lang="en-US" sz="3200" b="1" i="1" dirty="0" err="1">
                <a:solidFill>
                  <a:srgbClr val="000000"/>
                </a:solidFill>
                <a:latin typeface="Times New Roman"/>
                <a:ea typeface="Times New Roman"/>
                <a:cs typeface="Times New Roman"/>
              </a:rPr>
              <a:t>butun</a:t>
            </a:r>
            <a:r>
              <a:rPr lang="en-US" sz="3200" b="1" i="1" dirty="0">
                <a:solidFill>
                  <a:srgbClr val="000000"/>
                </a:solidFill>
                <a:latin typeface="Times New Roman"/>
                <a:ea typeface="Times New Roman"/>
                <a:cs typeface="Times New Roman"/>
              </a:rPr>
              <a:t> </a:t>
            </a:r>
            <a:r>
              <a:rPr lang="en-US" sz="3200" b="1" i="1" dirty="0" err="1">
                <a:solidFill>
                  <a:srgbClr val="000000"/>
                </a:solidFill>
                <a:latin typeface="Times New Roman"/>
                <a:ea typeface="Times New Roman"/>
                <a:cs typeface="Times New Roman"/>
              </a:rPr>
              <a:t>jahon</a:t>
            </a:r>
            <a:r>
              <a:rPr lang="en-US" sz="3200" b="1" i="1" dirty="0">
                <a:solidFill>
                  <a:srgbClr val="000000"/>
                </a:solidFill>
                <a:latin typeface="Times New Roman"/>
                <a:ea typeface="Times New Roman"/>
                <a:cs typeface="Times New Roman"/>
              </a:rPr>
              <a:t> </a:t>
            </a:r>
            <a:r>
              <a:rPr lang="en-US" sz="3200" b="1" i="1" dirty="0" err="1">
                <a:solidFill>
                  <a:srgbClr val="000000"/>
                </a:solidFill>
                <a:latin typeface="Times New Roman"/>
                <a:ea typeface="Times New Roman"/>
                <a:cs typeface="Times New Roman"/>
              </a:rPr>
              <a:t>fani</a:t>
            </a:r>
            <a:r>
              <a:rPr lang="en-US" sz="3200" b="1" i="1" dirty="0">
                <a:solidFill>
                  <a:srgbClr val="000000"/>
                </a:solidFill>
                <a:latin typeface="Times New Roman"/>
                <a:ea typeface="Times New Roman"/>
                <a:cs typeface="Times New Roman"/>
              </a:rPr>
              <a:t> </a:t>
            </a:r>
            <a:r>
              <a:rPr lang="en-US" sz="3200" b="1" i="1" dirty="0" err="1">
                <a:solidFill>
                  <a:srgbClr val="000000"/>
                </a:solidFill>
                <a:latin typeface="Times New Roman"/>
                <a:ea typeface="Times New Roman"/>
                <a:cs typeface="Times New Roman"/>
              </a:rPr>
              <a:t>va</a:t>
            </a:r>
            <a:r>
              <a:rPr lang="en-US" sz="3200" b="1" i="1" dirty="0">
                <a:solidFill>
                  <a:srgbClr val="000000"/>
                </a:solidFill>
                <a:latin typeface="Times New Roman"/>
                <a:ea typeface="Times New Roman"/>
                <a:cs typeface="Times New Roman"/>
              </a:rPr>
              <a:t> </a:t>
            </a:r>
            <a:r>
              <a:rPr lang="en-US" sz="3200" b="1" i="1" dirty="0" err="1">
                <a:solidFill>
                  <a:srgbClr val="000000"/>
                </a:solidFill>
                <a:latin typeface="Times New Roman"/>
                <a:ea typeface="Times New Roman"/>
                <a:cs typeface="Times New Roman"/>
              </a:rPr>
              <a:t>madaniyatiga</a:t>
            </a:r>
            <a:r>
              <a:rPr lang="en-US" sz="3200" b="1" i="1" dirty="0">
                <a:solidFill>
                  <a:srgbClr val="000000"/>
                </a:solidFill>
                <a:latin typeface="Times New Roman"/>
                <a:ea typeface="Times New Roman"/>
                <a:cs typeface="Times New Roman"/>
              </a:rPr>
              <a:t> </a:t>
            </a:r>
            <a:r>
              <a:rPr lang="en-US" sz="3200" b="1" i="1" dirty="0" err="1">
                <a:solidFill>
                  <a:srgbClr val="000000"/>
                </a:solidFill>
                <a:latin typeface="Times New Roman"/>
                <a:ea typeface="Times New Roman"/>
                <a:cs typeface="Times New Roman"/>
              </a:rPr>
              <a:t>ulkan</a:t>
            </a:r>
            <a:r>
              <a:rPr lang="en-US" sz="3200" b="1" i="1" dirty="0">
                <a:solidFill>
                  <a:srgbClr val="000000"/>
                </a:solidFill>
                <a:latin typeface="Times New Roman"/>
                <a:ea typeface="Times New Roman"/>
                <a:cs typeface="Times New Roman"/>
              </a:rPr>
              <a:t> </a:t>
            </a:r>
            <a:r>
              <a:rPr lang="en-US" sz="3200" b="1" i="1" dirty="0" err="1">
                <a:solidFill>
                  <a:srgbClr val="000000"/>
                </a:solidFill>
                <a:latin typeface="Times New Roman"/>
                <a:ea typeface="Times New Roman"/>
                <a:cs typeface="Times New Roman"/>
              </a:rPr>
              <a:t>va</a:t>
            </a:r>
            <a:r>
              <a:rPr lang="en-US" sz="3200" b="1" i="1" dirty="0">
                <a:solidFill>
                  <a:srgbClr val="000000"/>
                </a:solidFill>
                <a:latin typeface="Times New Roman"/>
                <a:ea typeface="Times New Roman"/>
                <a:cs typeface="Times New Roman"/>
              </a:rPr>
              <a:t> </a:t>
            </a:r>
            <a:r>
              <a:rPr lang="en-US" sz="3200" b="1" i="1" dirty="0" err="1">
                <a:solidFill>
                  <a:srgbClr val="000000"/>
                </a:solidFill>
                <a:latin typeface="Times New Roman"/>
                <a:ea typeface="Times New Roman"/>
                <a:cs typeface="Times New Roman"/>
              </a:rPr>
              <a:t>munosib</a:t>
            </a:r>
            <a:r>
              <a:rPr lang="en-US" sz="3200" b="1" i="1" dirty="0">
                <a:solidFill>
                  <a:srgbClr val="000000"/>
                </a:solidFill>
                <a:latin typeface="Times New Roman"/>
                <a:ea typeface="Times New Roman"/>
                <a:cs typeface="Times New Roman"/>
              </a:rPr>
              <a:t> </a:t>
            </a:r>
            <a:r>
              <a:rPr lang="en-US" sz="3200" b="1" i="1" dirty="0" err="1">
                <a:solidFill>
                  <a:srgbClr val="000000"/>
                </a:solidFill>
                <a:latin typeface="Times New Roman"/>
                <a:ea typeface="Times New Roman"/>
                <a:cs typeface="Times New Roman"/>
              </a:rPr>
              <a:t>hissa</a:t>
            </a:r>
            <a:r>
              <a:rPr lang="en-US" sz="3200" b="1" i="1"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qo‘shdi</a:t>
            </a:r>
            <a:r>
              <a:rPr lang="en-US" sz="3200" dirty="0">
                <a:solidFill>
                  <a:srgbClr val="000000"/>
                </a:solidFill>
                <a:latin typeface="Times New Roman"/>
                <a:ea typeface="Times New Roman"/>
                <a:cs typeface="Times New Roman"/>
              </a:rPr>
              <a:t>. U </a:t>
            </a:r>
            <a:r>
              <a:rPr lang="en-US" sz="3200" b="1" dirty="0">
                <a:solidFill>
                  <a:srgbClr val="0000FF"/>
                </a:solidFill>
                <a:latin typeface="Times New Roman"/>
                <a:ea typeface="Times New Roman"/>
                <a:cs typeface="Times New Roman"/>
              </a:rPr>
              <a:t>812 </a:t>
            </a:r>
            <a:r>
              <a:rPr lang="en-US" sz="3200" b="1" dirty="0" err="1">
                <a:solidFill>
                  <a:srgbClr val="0000FF"/>
                </a:solidFill>
                <a:latin typeface="Times New Roman"/>
                <a:ea typeface="Times New Roman"/>
                <a:cs typeface="Times New Roman"/>
              </a:rPr>
              <a:t>yilda</a:t>
            </a:r>
            <a:r>
              <a:rPr lang="en-US" sz="3200" b="1"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quyosh</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tutilishini</a:t>
            </a:r>
            <a:r>
              <a:rPr lang="en-US" sz="3200" b="1" i="1" u="sng" dirty="0">
                <a:solidFill>
                  <a:srgbClr val="0000FF"/>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oldindan</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bashorat</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qilib</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berdi</a:t>
            </a:r>
            <a:r>
              <a:rPr lang="en-US" sz="3200" dirty="0">
                <a:solidFill>
                  <a:srgbClr val="000000"/>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yerning</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dumaloq</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ekanligini</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ilmiy</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dalillar</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bilan</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isbotlab</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bir</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xil</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fazo</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yoritgichlarni</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har</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xil</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vaqtda</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ko‘rilishini</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tutilishini</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hamma</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joyda</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har</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xil</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kuzatish</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mumkinligini</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izohlab</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berdi</a:t>
            </a:r>
            <a:r>
              <a:rPr lang="en-US" sz="3200" dirty="0">
                <a:solidFill>
                  <a:srgbClr val="000000"/>
                </a:solidFill>
                <a:latin typeface="Times New Roman"/>
                <a:ea typeface="Times New Roman"/>
                <a:cs typeface="Times New Roman"/>
              </a:rPr>
              <a:t>.</a:t>
            </a:r>
            <a:endParaRPr lang="ru-RU" sz="2800" dirty="0">
              <a:effectLst/>
              <a:latin typeface="Calibri"/>
              <a:ea typeface="Calibri"/>
              <a:cs typeface="Times New Roman"/>
            </a:endParaRPr>
          </a:p>
        </p:txBody>
      </p:sp>
    </p:spTree>
    <p:extLst>
      <p:ext uri="{BB962C8B-B14F-4D97-AF65-F5344CB8AC3E}">
        <p14:creationId xmlns:p14="http://schemas.microsoft.com/office/powerpoint/2010/main" val="645464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41783" y="764703"/>
            <a:ext cx="8596560" cy="5189113"/>
          </a:xfrm>
          <a:prstGeom prst="rect">
            <a:avLst/>
          </a:prstGeom>
        </p:spPr>
        <p:txBody>
          <a:bodyPr wrap="square">
            <a:spAutoFit/>
          </a:bodyPr>
          <a:lstStyle/>
          <a:p>
            <a:pPr algn="just">
              <a:lnSpc>
                <a:spcPct val="115000"/>
              </a:lnSpc>
              <a:spcAft>
                <a:spcPts val="1000"/>
              </a:spcAft>
            </a:pPr>
            <a:r>
              <a:rPr lang="en-US" sz="3200" dirty="0" smtClean="0">
                <a:solidFill>
                  <a:srgbClr val="000000"/>
                </a:solidFill>
                <a:latin typeface="Times New Roman"/>
                <a:ea typeface="Times New Roman"/>
                <a:cs typeface="Times New Roman"/>
              </a:rPr>
              <a:t>	Ahmad </a:t>
            </a:r>
            <a:r>
              <a:rPr lang="en-US" sz="3200" dirty="0" err="1">
                <a:solidFill>
                  <a:srgbClr val="000000"/>
                </a:solidFill>
                <a:latin typeface="Times New Roman"/>
                <a:ea typeface="Times New Roman"/>
                <a:cs typeface="Times New Roman"/>
              </a:rPr>
              <a:t>Farg‘oniy</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yaratgan</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ilmiy</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kashfiyotlar</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natijalari</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qaysi</a:t>
            </a:r>
            <a:r>
              <a:rPr lang="en-US" sz="3200" dirty="0">
                <a:solidFill>
                  <a:srgbClr val="000000"/>
                </a:solidFill>
                <a:latin typeface="Times New Roman"/>
                <a:ea typeface="Times New Roman"/>
                <a:cs typeface="Times New Roman"/>
              </a:rPr>
              <a:t> fan </a:t>
            </a:r>
            <a:r>
              <a:rPr lang="en-US" sz="3200" dirty="0" err="1">
                <a:solidFill>
                  <a:srgbClr val="000000"/>
                </a:solidFill>
                <a:latin typeface="Times New Roman"/>
                <a:ea typeface="Times New Roman"/>
                <a:cs typeface="Times New Roman"/>
              </a:rPr>
              <a:t>sohasida</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bo‘lishidan</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qat’iy</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nazar</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g‘oyatda</a:t>
            </a:r>
            <a:r>
              <a:rPr lang="en-US" sz="3200" dirty="0">
                <a:solidFill>
                  <a:srgbClr val="000000"/>
                </a:solidFill>
                <a:latin typeface="Times New Roman"/>
                <a:ea typeface="Times New Roman"/>
                <a:cs typeface="Times New Roman"/>
              </a:rPr>
              <a:t> </a:t>
            </a:r>
            <a:r>
              <a:rPr lang="en-US" sz="3200" b="1" u="sng" dirty="0" err="1">
                <a:solidFill>
                  <a:srgbClr val="0000FF"/>
                </a:solidFill>
                <a:latin typeface="Times New Roman"/>
                <a:ea typeface="Times New Roman"/>
                <a:cs typeface="Times New Roman"/>
              </a:rPr>
              <a:t>pishiq</a:t>
            </a:r>
            <a:r>
              <a:rPr lang="en-US" sz="3200" b="1" u="sng" dirty="0">
                <a:solidFill>
                  <a:srgbClr val="0000FF"/>
                </a:solidFill>
                <a:latin typeface="Times New Roman"/>
                <a:ea typeface="Times New Roman"/>
                <a:cs typeface="Times New Roman"/>
              </a:rPr>
              <a:t>, </a:t>
            </a:r>
            <a:r>
              <a:rPr lang="en-US" sz="3200" b="1" u="sng" dirty="0" err="1">
                <a:solidFill>
                  <a:srgbClr val="0000FF"/>
                </a:solidFill>
                <a:latin typeface="Times New Roman"/>
                <a:ea typeface="Times New Roman"/>
                <a:cs typeface="Times New Roman"/>
              </a:rPr>
              <a:t>puxta</a:t>
            </a:r>
            <a:r>
              <a:rPr lang="en-US" sz="3200" b="1" u="sng" dirty="0">
                <a:solidFill>
                  <a:srgbClr val="0000FF"/>
                </a:solidFill>
                <a:latin typeface="Times New Roman"/>
                <a:ea typeface="Times New Roman"/>
                <a:cs typeface="Times New Roman"/>
              </a:rPr>
              <a:t> </a:t>
            </a:r>
            <a:r>
              <a:rPr lang="en-US" sz="3200" b="1" u="sng" dirty="0" err="1">
                <a:solidFill>
                  <a:srgbClr val="0000FF"/>
                </a:solidFill>
                <a:latin typeface="Times New Roman"/>
                <a:ea typeface="Times New Roman"/>
                <a:cs typeface="Times New Roman"/>
              </a:rPr>
              <a:t>va</a:t>
            </a:r>
            <a:r>
              <a:rPr lang="en-US" sz="3200" b="1" u="sng" dirty="0">
                <a:solidFill>
                  <a:srgbClr val="0000FF"/>
                </a:solidFill>
                <a:latin typeface="Times New Roman"/>
                <a:ea typeface="Times New Roman"/>
                <a:cs typeface="Times New Roman"/>
              </a:rPr>
              <a:t> </a:t>
            </a:r>
            <a:r>
              <a:rPr lang="en-US" sz="3200" b="1" u="sng" dirty="0" err="1">
                <a:solidFill>
                  <a:srgbClr val="0000FF"/>
                </a:solidFill>
                <a:latin typeface="Times New Roman"/>
                <a:ea typeface="Times New Roman"/>
                <a:cs typeface="Times New Roman"/>
              </a:rPr>
              <a:t>nihoyatda</a:t>
            </a:r>
            <a:r>
              <a:rPr lang="en-US" sz="3200" b="1" u="sng" dirty="0">
                <a:solidFill>
                  <a:srgbClr val="0000FF"/>
                </a:solidFill>
                <a:latin typeface="Times New Roman"/>
                <a:ea typeface="Times New Roman"/>
                <a:cs typeface="Times New Roman"/>
              </a:rPr>
              <a:t> </a:t>
            </a:r>
            <a:r>
              <a:rPr lang="en-US" sz="3200" b="1" u="sng" dirty="0" err="1">
                <a:solidFill>
                  <a:srgbClr val="0000FF"/>
                </a:solidFill>
                <a:latin typeface="Times New Roman"/>
                <a:ea typeface="Times New Roman"/>
                <a:cs typeface="Times New Roman"/>
              </a:rPr>
              <a:t>mukammal</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bo‘lgan</a:t>
            </a:r>
            <a:r>
              <a:rPr lang="en-US" sz="3200" dirty="0">
                <a:solidFill>
                  <a:srgbClr val="000000"/>
                </a:solidFill>
                <a:latin typeface="Times New Roman"/>
                <a:ea typeface="Times New Roman"/>
                <a:cs typeface="Times New Roman"/>
              </a:rPr>
              <a:t>. </a:t>
            </a:r>
            <a:r>
              <a:rPr lang="en-US" sz="3200" b="1" dirty="0">
                <a:solidFill>
                  <a:srgbClr val="000000"/>
                </a:solidFill>
                <a:latin typeface="Times New Roman"/>
                <a:ea typeface="Times New Roman"/>
                <a:cs typeface="Times New Roman"/>
              </a:rPr>
              <a:t>XII </a:t>
            </a:r>
            <a:r>
              <a:rPr lang="en-US" sz="3200" b="1" dirty="0" err="1">
                <a:solidFill>
                  <a:srgbClr val="000000"/>
                </a:solidFill>
                <a:latin typeface="Times New Roman"/>
                <a:ea typeface="Times New Roman"/>
                <a:cs typeface="Times New Roman"/>
              </a:rPr>
              <a:t>asrdayoq</a:t>
            </a:r>
            <a:r>
              <a:rPr lang="en-US" sz="3200" b="1"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olimning</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asarlari</a:t>
            </a:r>
            <a:r>
              <a:rPr lang="en-US" sz="3200" dirty="0">
                <a:solidFill>
                  <a:srgbClr val="000000"/>
                </a:solidFill>
                <a:latin typeface="Times New Roman"/>
                <a:ea typeface="Times New Roman"/>
                <a:cs typeface="Times New Roman"/>
              </a:rPr>
              <a:t> </a:t>
            </a:r>
            <a:r>
              <a:rPr lang="en-US" sz="3200" b="1" dirty="0" err="1">
                <a:solidFill>
                  <a:srgbClr val="0000FF"/>
                </a:solidFill>
                <a:latin typeface="Times New Roman"/>
                <a:ea typeface="Times New Roman"/>
                <a:cs typeface="Times New Roman"/>
              </a:rPr>
              <a:t>lotin</a:t>
            </a:r>
            <a:r>
              <a:rPr lang="en-US" sz="3200" b="1" dirty="0">
                <a:solidFill>
                  <a:srgbClr val="0000FF"/>
                </a:solidFill>
                <a:latin typeface="Times New Roman"/>
                <a:ea typeface="Times New Roman"/>
                <a:cs typeface="Times New Roman"/>
              </a:rPr>
              <a:t> </a:t>
            </a:r>
            <a:r>
              <a:rPr lang="en-US" sz="3200" b="1" dirty="0" err="1">
                <a:solidFill>
                  <a:srgbClr val="0000FF"/>
                </a:solidFill>
                <a:latin typeface="Times New Roman"/>
                <a:ea typeface="Times New Roman"/>
                <a:cs typeface="Times New Roman"/>
              </a:rPr>
              <a:t>tiliga</a:t>
            </a:r>
            <a:r>
              <a:rPr lang="en-US" sz="3200" b="1" dirty="0">
                <a:solidFill>
                  <a:srgbClr val="0000FF"/>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tarjima</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qilinganligi</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va</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Yevropaga</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tarqalganligi</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bu</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fikrning</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isbotidir</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Yevropaliklar</a:t>
            </a:r>
            <a:r>
              <a:rPr lang="en-US" sz="3200" dirty="0">
                <a:solidFill>
                  <a:srgbClr val="000000"/>
                </a:solidFill>
                <a:latin typeface="Times New Roman"/>
                <a:ea typeface="Times New Roman"/>
                <a:cs typeface="Times New Roman"/>
              </a:rPr>
              <a:t> Ahmad </a:t>
            </a:r>
            <a:r>
              <a:rPr lang="en-US" sz="3200" dirty="0" err="1">
                <a:solidFill>
                  <a:srgbClr val="000000"/>
                </a:solidFill>
                <a:latin typeface="Times New Roman"/>
                <a:ea typeface="Times New Roman"/>
                <a:cs typeface="Times New Roman"/>
              </a:rPr>
              <a:t>Farg‘oniyni</a:t>
            </a:r>
            <a:r>
              <a:rPr lang="en-US" sz="3200" dirty="0">
                <a:solidFill>
                  <a:srgbClr val="000000"/>
                </a:solidFill>
                <a:latin typeface="Times New Roman"/>
                <a:ea typeface="Times New Roman"/>
                <a:cs typeface="Times New Roman"/>
              </a:rPr>
              <a:t> </a:t>
            </a:r>
            <a:r>
              <a:rPr lang="en-US" sz="3200" b="1" dirty="0">
                <a:solidFill>
                  <a:srgbClr val="0000FF"/>
                </a:solidFill>
                <a:latin typeface="Times New Roman"/>
                <a:ea typeface="Times New Roman"/>
                <a:cs typeface="Times New Roman"/>
              </a:rPr>
              <a:t>“Al </a:t>
            </a:r>
            <a:r>
              <a:rPr lang="en-US" sz="3200" b="1" dirty="0" err="1">
                <a:solidFill>
                  <a:srgbClr val="0000FF"/>
                </a:solidFill>
                <a:latin typeface="Times New Roman"/>
                <a:ea typeface="Times New Roman"/>
                <a:cs typeface="Times New Roman"/>
              </a:rPr>
              <a:t>Fraganus</a:t>
            </a:r>
            <a:r>
              <a:rPr lang="en-US" sz="3200" b="1" dirty="0">
                <a:solidFill>
                  <a:srgbClr val="0000FF"/>
                </a:solidFill>
                <a:latin typeface="Times New Roman"/>
                <a:ea typeface="Times New Roman"/>
                <a:cs typeface="Times New Roman"/>
              </a:rPr>
              <a:t>” </a:t>
            </a:r>
            <a:r>
              <a:rPr lang="en-US" sz="3200" dirty="0">
                <a:solidFill>
                  <a:srgbClr val="000000"/>
                </a:solidFill>
                <a:latin typeface="Times New Roman"/>
                <a:ea typeface="Times New Roman"/>
                <a:cs typeface="Times New Roman"/>
              </a:rPr>
              <a:t>deb </a:t>
            </a:r>
            <a:r>
              <a:rPr lang="en-US" sz="3200" dirty="0" err="1">
                <a:solidFill>
                  <a:srgbClr val="000000"/>
                </a:solidFill>
                <a:latin typeface="Times New Roman"/>
                <a:ea typeface="Times New Roman"/>
                <a:cs typeface="Times New Roman"/>
              </a:rPr>
              <a:t>ataganlar</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Uning</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asarlarini</a:t>
            </a:r>
            <a:r>
              <a:rPr lang="en-US" sz="3200" dirty="0">
                <a:solidFill>
                  <a:srgbClr val="000000"/>
                </a:solidFill>
                <a:latin typeface="Times New Roman"/>
                <a:ea typeface="Times New Roman"/>
                <a:cs typeface="Times New Roman"/>
              </a:rPr>
              <a:t> </a:t>
            </a:r>
            <a:r>
              <a:rPr lang="en-US" sz="3200" b="1" dirty="0" err="1">
                <a:solidFill>
                  <a:srgbClr val="0000FF"/>
                </a:solidFill>
                <a:latin typeface="Times New Roman"/>
                <a:ea typeface="Times New Roman"/>
                <a:cs typeface="Times New Roman"/>
              </a:rPr>
              <a:t>lotin</a:t>
            </a:r>
            <a:r>
              <a:rPr lang="en-US" sz="3200" b="1" dirty="0">
                <a:solidFill>
                  <a:srgbClr val="0000FF"/>
                </a:solidFill>
                <a:latin typeface="Times New Roman"/>
                <a:ea typeface="Times New Roman"/>
                <a:cs typeface="Times New Roman"/>
              </a:rPr>
              <a:t>, </a:t>
            </a:r>
            <a:r>
              <a:rPr lang="en-US" sz="3200" b="1" dirty="0" err="1">
                <a:solidFill>
                  <a:srgbClr val="0000FF"/>
                </a:solidFill>
                <a:latin typeface="Times New Roman"/>
                <a:ea typeface="Times New Roman"/>
                <a:cs typeface="Times New Roman"/>
              </a:rPr>
              <a:t>nemis</a:t>
            </a:r>
            <a:r>
              <a:rPr lang="en-US" sz="3200" b="1" dirty="0">
                <a:solidFill>
                  <a:srgbClr val="0000FF"/>
                </a:solidFill>
                <a:latin typeface="Times New Roman"/>
                <a:ea typeface="Times New Roman"/>
                <a:cs typeface="Times New Roman"/>
              </a:rPr>
              <a:t>, </a:t>
            </a:r>
            <a:r>
              <a:rPr lang="en-US" sz="3200" b="1" dirty="0" err="1">
                <a:solidFill>
                  <a:srgbClr val="0000FF"/>
                </a:solidFill>
                <a:latin typeface="Times New Roman"/>
                <a:ea typeface="Times New Roman"/>
                <a:cs typeface="Times New Roman"/>
              </a:rPr>
              <a:t>ingliz</a:t>
            </a:r>
            <a:r>
              <a:rPr lang="en-US" sz="3200" b="1" dirty="0">
                <a:solidFill>
                  <a:srgbClr val="0000FF"/>
                </a:solidFill>
                <a:latin typeface="Times New Roman"/>
                <a:ea typeface="Times New Roman"/>
                <a:cs typeface="Times New Roman"/>
              </a:rPr>
              <a:t>, </a:t>
            </a:r>
            <a:r>
              <a:rPr lang="en-US" sz="3200" b="1" dirty="0" err="1">
                <a:solidFill>
                  <a:srgbClr val="0000FF"/>
                </a:solidFill>
                <a:latin typeface="Times New Roman"/>
                <a:ea typeface="Times New Roman"/>
                <a:cs typeface="Times New Roman"/>
              </a:rPr>
              <a:t>fransuz</a:t>
            </a:r>
            <a:r>
              <a:rPr lang="en-US" sz="3200" b="1" dirty="0">
                <a:solidFill>
                  <a:srgbClr val="0000FF"/>
                </a:solidFill>
                <a:latin typeface="Times New Roman"/>
                <a:ea typeface="Times New Roman"/>
                <a:cs typeface="Times New Roman"/>
              </a:rPr>
              <a:t>, </a:t>
            </a:r>
            <a:r>
              <a:rPr lang="en-US" sz="3200" b="1" dirty="0" err="1">
                <a:solidFill>
                  <a:srgbClr val="0000FF"/>
                </a:solidFill>
                <a:latin typeface="Times New Roman"/>
                <a:ea typeface="Times New Roman"/>
                <a:cs typeface="Times New Roman"/>
              </a:rPr>
              <a:t>rus</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va</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boshqa</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tillarga</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tarjima</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qilganlar</a:t>
            </a:r>
            <a:r>
              <a:rPr lang="en-US" sz="3200" dirty="0">
                <a:solidFill>
                  <a:srgbClr val="000000"/>
                </a:solidFill>
                <a:latin typeface="Times New Roman"/>
                <a:ea typeface="Times New Roman"/>
                <a:cs typeface="Times New Roman"/>
              </a:rPr>
              <a:t>.</a:t>
            </a:r>
            <a:endParaRPr lang="ru-RU" sz="2800" dirty="0">
              <a:effectLst/>
              <a:latin typeface="Calibri"/>
              <a:ea typeface="Calibri"/>
              <a:cs typeface="Times New Roman"/>
            </a:endParaRPr>
          </a:p>
        </p:txBody>
      </p:sp>
    </p:spTree>
    <p:extLst>
      <p:ext uri="{BB962C8B-B14F-4D97-AF65-F5344CB8AC3E}">
        <p14:creationId xmlns:p14="http://schemas.microsoft.com/office/powerpoint/2010/main" val="42824407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41783" y="764703"/>
            <a:ext cx="8596560" cy="5153270"/>
          </a:xfrm>
          <a:prstGeom prst="rect">
            <a:avLst/>
          </a:prstGeom>
        </p:spPr>
        <p:txBody>
          <a:bodyPr wrap="square">
            <a:spAutoFit/>
          </a:bodyPr>
          <a:lstStyle/>
          <a:p>
            <a:pPr algn="just">
              <a:lnSpc>
                <a:spcPct val="115000"/>
              </a:lnSpc>
              <a:spcAft>
                <a:spcPts val="1000"/>
              </a:spcAft>
            </a:pPr>
            <a:r>
              <a:rPr lang="en-US" sz="3200" dirty="0">
                <a:solidFill>
                  <a:srgbClr val="000000"/>
                </a:solidFill>
                <a:latin typeface="Times New Roman"/>
                <a:ea typeface="Times New Roman"/>
                <a:cs typeface="Times New Roman"/>
              </a:rPr>
              <a:t>	 Al  </a:t>
            </a:r>
            <a:r>
              <a:rPr lang="en-US" sz="3200" dirty="0" err="1">
                <a:solidFill>
                  <a:srgbClr val="000000"/>
                </a:solidFill>
                <a:latin typeface="Times New Roman"/>
                <a:ea typeface="Times New Roman"/>
                <a:cs typeface="Times New Roman"/>
              </a:rPr>
              <a:t>Farg’oniy</a:t>
            </a:r>
            <a:r>
              <a:rPr lang="en-US" sz="3200" dirty="0">
                <a:solidFill>
                  <a:srgbClr val="000000"/>
                </a:solidFill>
                <a:latin typeface="Times New Roman"/>
                <a:ea typeface="Times New Roman"/>
                <a:cs typeface="Times New Roman"/>
              </a:rPr>
              <a:t> </a:t>
            </a:r>
            <a:r>
              <a:rPr lang="en-US" sz="3200" dirty="0" smtClean="0">
                <a:solidFill>
                  <a:srgbClr val="000000"/>
                </a:solidFill>
                <a:latin typeface="Times New Roman"/>
                <a:ea typeface="Times New Roman"/>
                <a:cs typeface="Times New Roman"/>
              </a:rPr>
              <a:t> </a:t>
            </a:r>
            <a:r>
              <a:rPr lang="en-US" sz="3200" b="1" i="1" u="sng" dirty="0" err="1" smtClean="0">
                <a:solidFill>
                  <a:srgbClr val="0000FF"/>
                </a:solidFill>
                <a:latin typeface="Times New Roman"/>
                <a:ea typeface="Times New Roman"/>
                <a:cs typeface="Times New Roman"/>
              </a:rPr>
              <a:t>proyeksiyalar</a:t>
            </a:r>
            <a:r>
              <a:rPr lang="en-US" sz="3200" b="1" i="1" u="sng" dirty="0" smtClean="0">
                <a:solidFill>
                  <a:srgbClr val="0000FF"/>
                </a:solidFill>
                <a:latin typeface="Times New Roman"/>
                <a:ea typeface="Times New Roman"/>
                <a:cs typeface="Times New Roman"/>
              </a:rPr>
              <a:t>  </a:t>
            </a:r>
            <a:r>
              <a:rPr lang="en-US" sz="3200" b="1" i="1" u="sng" dirty="0" err="1" smtClean="0">
                <a:solidFill>
                  <a:srgbClr val="0000FF"/>
                </a:solidFill>
                <a:latin typeface="Times New Roman"/>
                <a:ea typeface="Times New Roman"/>
                <a:cs typeface="Times New Roman"/>
              </a:rPr>
              <a:t>tuzish</a:t>
            </a:r>
            <a:r>
              <a:rPr lang="en-US" sz="3200" b="1" i="1" u="sng" dirty="0" smtClean="0">
                <a:solidFill>
                  <a:srgbClr val="0000FF"/>
                </a:solidFill>
                <a:latin typeface="Times New Roman"/>
                <a:ea typeface="Times New Roman"/>
                <a:cs typeface="Times New Roman"/>
              </a:rPr>
              <a:t>  </a:t>
            </a:r>
            <a:r>
              <a:rPr lang="en-US" sz="3200" b="1" i="1" u="sng" dirty="0" err="1" smtClean="0">
                <a:solidFill>
                  <a:srgbClr val="0000FF"/>
                </a:solidFill>
                <a:latin typeface="Times New Roman"/>
                <a:ea typeface="Times New Roman"/>
                <a:cs typeface="Times New Roman"/>
              </a:rPr>
              <a:t>nazariyasini</a:t>
            </a:r>
            <a:r>
              <a:rPr lang="en-US" sz="3200" b="1" i="1" u="sng" dirty="0" smtClean="0">
                <a:solidFill>
                  <a:srgbClr val="0000FF"/>
                </a:solidFill>
                <a:latin typeface="Times New Roman"/>
                <a:ea typeface="Times New Roman"/>
                <a:cs typeface="Times New Roman"/>
              </a:rPr>
              <a:t> </a:t>
            </a:r>
            <a:r>
              <a:rPr lang="en-US" sz="3200" dirty="0" smtClean="0">
                <a:solidFill>
                  <a:srgbClr val="000000"/>
                </a:solidFill>
                <a:latin typeface="Times New Roman"/>
                <a:ea typeface="Times New Roman"/>
                <a:cs typeface="Times New Roman"/>
              </a:rPr>
              <a:t> </a:t>
            </a:r>
            <a:r>
              <a:rPr lang="en-US" sz="3200" dirty="0" err="1" smtClean="0">
                <a:solidFill>
                  <a:srgbClr val="000000"/>
                </a:solidFill>
                <a:latin typeface="Times New Roman"/>
                <a:ea typeface="Times New Roman"/>
                <a:cs typeface="Times New Roman"/>
              </a:rPr>
              <a:t>yaratdi</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Undan</a:t>
            </a:r>
            <a:r>
              <a:rPr lang="en-US" sz="3200" dirty="0">
                <a:solidFill>
                  <a:srgbClr val="000000"/>
                </a:solidFill>
                <a:latin typeface="Times New Roman"/>
                <a:ea typeface="Times New Roman"/>
                <a:cs typeface="Times New Roman"/>
              </a:rPr>
              <a:t>  </a:t>
            </a:r>
            <a:r>
              <a:rPr lang="en-US" sz="3200" b="1" dirty="0" err="1">
                <a:solidFill>
                  <a:srgbClr val="0000FF"/>
                </a:solidFill>
                <a:latin typeface="Times New Roman"/>
                <a:ea typeface="Times New Roman"/>
                <a:cs typeface="Times New Roman"/>
              </a:rPr>
              <a:t>ming</a:t>
            </a:r>
            <a:r>
              <a:rPr lang="en-US" sz="3200" b="1" dirty="0">
                <a:solidFill>
                  <a:srgbClr val="0000FF"/>
                </a:solidFill>
                <a:latin typeface="Times New Roman"/>
                <a:ea typeface="Times New Roman"/>
                <a:cs typeface="Times New Roman"/>
              </a:rPr>
              <a:t>  </a:t>
            </a:r>
            <a:r>
              <a:rPr lang="en-US" sz="3200" b="1" dirty="0" err="1">
                <a:solidFill>
                  <a:srgbClr val="0000FF"/>
                </a:solidFill>
                <a:latin typeface="Times New Roman"/>
                <a:ea typeface="Times New Roman"/>
                <a:cs typeface="Times New Roman"/>
              </a:rPr>
              <a:t>yil</a:t>
            </a:r>
            <a:r>
              <a:rPr lang="en-US" sz="3200" b="1" dirty="0">
                <a:solidFill>
                  <a:srgbClr val="0000FF"/>
                </a:solidFill>
                <a:latin typeface="Times New Roman"/>
                <a:ea typeface="Times New Roman"/>
                <a:cs typeface="Times New Roman"/>
              </a:rPr>
              <a:t> </a:t>
            </a:r>
            <a:r>
              <a:rPr lang="en-US" sz="3200" dirty="0" err="1" smtClean="0">
                <a:solidFill>
                  <a:srgbClr val="000000"/>
                </a:solidFill>
                <a:latin typeface="Times New Roman"/>
                <a:ea typeface="Times New Roman"/>
                <a:cs typeface="Times New Roman"/>
              </a:rPr>
              <a:t>keyin</a:t>
            </a:r>
            <a:r>
              <a:rPr lang="en-US" sz="3200" dirty="0" smtClean="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buyuk</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matematik</a:t>
            </a:r>
            <a:r>
              <a:rPr lang="en-US" sz="3200" dirty="0">
                <a:solidFill>
                  <a:srgbClr val="000000"/>
                </a:solidFill>
                <a:latin typeface="Times New Roman"/>
                <a:ea typeface="Times New Roman"/>
                <a:cs typeface="Times New Roman"/>
              </a:rPr>
              <a:t> </a:t>
            </a:r>
            <a:r>
              <a:rPr lang="en-US" sz="3200" b="1" dirty="0" err="1">
                <a:solidFill>
                  <a:srgbClr val="000000"/>
                </a:solidFill>
                <a:latin typeface="Times New Roman"/>
                <a:ea typeface="Times New Roman"/>
                <a:cs typeface="Times New Roman"/>
              </a:rPr>
              <a:t>Eyler</a:t>
            </a:r>
            <a:r>
              <a:rPr lang="en-US" sz="3200" dirty="0">
                <a:solidFill>
                  <a:srgbClr val="000000"/>
                </a:solidFill>
                <a:latin typeface="Times New Roman"/>
                <a:ea typeface="Times New Roman"/>
                <a:cs typeface="Times New Roman"/>
              </a:rPr>
              <a:t> </a:t>
            </a:r>
            <a:r>
              <a:rPr lang="en-US" sz="3200" b="1" dirty="0" err="1">
                <a:solidFill>
                  <a:srgbClr val="0000FF"/>
                </a:solidFill>
                <a:latin typeface="Times New Roman"/>
                <a:ea typeface="Times New Roman"/>
                <a:cs typeface="Times New Roman"/>
              </a:rPr>
              <a:t>geografik</a:t>
            </a:r>
            <a:r>
              <a:rPr lang="en-US" sz="3200" b="1" dirty="0">
                <a:solidFill>
                  <a:srgbClr val="0000FF"/>
                </a:solidFill>
                <a:latin typeface="Times New Roman"/>
                <a:ea typeface="Times New Roman"/>
                <a:cs typeface="Times New Roman"/>
              </a:rPr>
              <a:t> </a:t>
            </a:r>
            <a:r>
              <a:rPr lang="en-US" sz="3200" b="1" dirty="0" err="1">
                <a:solidFill>
                  <a:srgbClr val="0000FF"/>
                </a:solidFill>
                <a:latin typeface="Times New Roman"/>
                <a:ea typeface="Times New Roman"/>
                <a:cs typeface="Times New Roman"/>
              </a:rPr>
              <a:t>xaritalar</a:t>
            </a:r>
            <a:r>
              <a:rPr lang="en-US" sz="3200" b="1" dirty="0">
                <a:solidFill>
                  <a:srgbClr val="0000FF"/>
                </a:solidFill>
                <a:latin typeface="Times New Roman"/>
                <a:ea typeface="Times New Roman"/>
                <a:cs typeface="Times New Roman"/>
              </a:rPr>
              <a:t> </a:t>
            </a:r>
            <a:r>
              <a:rPr lang="en-US" sz="3200" b="1" dirty="0" err="1">
                <a:solidFill>
                  <a:srgbClr val="0000FF"/>
                </a:solidFill>
                <a:latin typeface="Times New Roman"/>
                <a:ea typeface="Times New Roman"/>
                <a:cs typeface="Times New Roman"/>
              </a:rPr>
              <a:t>tuzishga</a:t>
            </a:r>
            <a:r>
              <a:rPr lang="en-US" sz="3200" b="1" dirty="0">
                <a:solidFill>
                  <a:srgbClr val="0000FF"/>
                </a:solidFill>
                <a:latin typeface="Times New Roman"/>
                <a:ea typeface="Times New Roman"/>
                <a:cs typeface="Times New Roman"/>
              </a:rPr>
              <a:t> </a:t>
            </a:r>
            <a:r>
              <a:rPr lang="en-US" sz="3200" b="1" dirty="0" err="1">
                <a:solidFill>
                  <a:srgbClr val="0000FF"/>
                </a:solidFill>
                <a:latin typeface="Times New Roman"/>
                <a:ea typeface="Times New Roman"/>
                <a:cs typeface="Times New Roman"/>
              </a:rPr>
              <a:t>bag’ishlangan</a:t>
            </a:r>
            <a:r>
              <a:rPr lang="en-US" sz="3200" b="1" dirty="0">
                <a:solidFill>
                  <a:srgbClr val="0000FF"/>
                </a:solidFill>
                <a:latin typeface="Times New Roman"/>
                <a:ea typeface="Times New Roman"/>
                <a:cs typeface="Times New Roman"/>
              </a:rPr>
              <a:t> </a:t>
            </a:r>
            <a:r>
              <a:rPr lang="en-US" sz="3200" b="1" dirty="0" err="1">
                <a:solidFill>
                  <a:srgbClr val="0000FF"/>
                </a:solidFill>
                <a:latin typeface="Times New Roman"/>
                <a:ea typeface="Times New Roman"/>
                <a:cs typeface="Times New Roman"/>
              </a:rPr>
              <a:t>asarida</a:t>
            </a:r>
            <a:r>
              <a:rPr lang="en-US" sz="3200" b="1" dirty="0">
                <a:solidFill>
                  <a:srgbClr val="0000FF"/>
                </a:solidFill>
                <a:latin typeface="Times New Roman"/>
                <a:ea typeface="Times New Roman"/>
                <a:cs typeface="Times New Roman"/>
              </a:rPr>
              <a:t> </a:t>
            </a:r>
            <a:r>
              <a:rPr lang="en-US" sz="3200" dirty="0" err="1" smtClean="0">
                <a:solidFill>
                  <a:srgbClr val="000000"/>
                </a:solidFill>
                <a:latin typeface="Times New Roman"/>
                <a:ea typeface="Times New Roman"/>
                <a:cs typeface="Times New Roman"/>
              </a:rPr>
              <a:t>undan</a:t>
            </a:r>
            <a:r>
              <a:rPr lang="en-US" sz="3200" dirty="0" smtClean="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foydalandi</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Undan</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tashqari</a:t>
            </a:r>
            <a:r>
              <a:rPr lang="en-US" sz="3200" dirty="0">
                <a:solidFill>
                  <a:srgbClr val="000000"/>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kompleks</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o’zgaruvchi</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miqdorlar</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tekisligi</a:t>
            </a:r>
            <a:r>
              <a:rPr lang="en-US" sz="3200" b="1" i="1" u="sng" dirty="0">
                <a:solidFill>
                  <a:srgbClr val="0000FF"/>
                </a:solidFill>
                <a:latin typeface="Times New Roman"/>
                <a:ea typeface="Times New Roman"/>
                <a:cs typeface="Times New Roman"/>
              </a:rPr>
              <a:t>, </a:t>
            </a:r>
            <a:r>
              <a:rPr lang="en-US" sz="3200" b="1" i="1" u="sng" dirty="0" err="1" smtClean="0">
                <a:solidFill>
                  <a:srgbClr val="0000FF"/>
                </a:solidFill>
                <a:latin typeface="Times New Roman"/>
                <a:ea typeface="Times New Roman"/>
                <a:cs typeface="Times New Roman"/>
              </a:rPr>
              <a:t>noyevklid</a:t>
            </a:r>
            <a:r>
              <a:rPr lang="en-US" sz="3200" b="1" i="1" u="sng" dirty="0" smtClean="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geometriyalar</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kosmik</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geodeziya</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va</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kosmografiyalarning</a:t>
            </a:r>
            <a:r>
              <a:rPr lang="en-US" sz="3200" b="1" i="1" u="sng" dirty="0">
                <a:solidFill>
                  <a:srgbClr val="0000FF"/>
                </a:solidFill>
                <a:latin typeface="Times New Roman"/>
                <a:ea typeface="Times New Roman"/>
                <a:cs typeface="Times New Roman"/>
              </a:rPr>
              <a:t> </a:t>
            </a:r>
            <a:r>
              <a:rPr lang="en-US" sz="3200" b="1" i="1" u="sng" dirty="0" err="1">
                <a:solidFill>
                  <a:srgbClr val="0000FF"/>
                </a:solidFill>
                <a:latin typeface="Times New Roman"/>
                <a:ea typeface="Times New Roman"/>
                <a:cs typeface="Times New Roman"/>
              </a:rPr>
              <a:t>mazmunid</a:t>
            </a:r>
            <a:r>
              <a:rPr lang="en-US" sz="3200" dirty="0" err="1">
                <a:solidFill>
                  <a:srgbClr val="000000"/>
                </a:solidFill>
                <a:latin typeface="Times New Roman"/>
                <a:ea typeface="Times New Roman"/>
                <a:cs typeface="Times New Roman"/>
              </a:rPr>
              <a:t>a</a:t>
            </a:r>
            <a:r>
              <a:rPr lang="en-US" sz="3200" dirty="0">
                <a:solidFill>
                  <a:srgbClr val="000000"/>
                </a:solidFill>
                <a:latin typeface="Times New Roman"/>
                <a:ea typeface="Times New Roman"/>
                <a:cs typeface="Times New Roman"/>
              </a:rPr>
              <a:t> </a:t>
            </a:r>
            <a:r>
              <a:rPr lang="en-US" sz="3200" dirty="0" smtClean="0">
                <a:solidFill>
                  <a:srgbClr val="000000"/>
                </a:solidFill>
                <a:latin typeface="Times New Roman"/>
                <a:ea typeface="Times New Roman"/>
                <a:cs typeface="Times New Roman"/>
              </a:rPr>
              <a:t>ham </a:t>
            </a:r>
            <a:r>
              <a:rPr lang="en-US" sz="3200" b="1" dirty="0">
                <a:solidFill>
                  <a:srgbClr val="000000"/>
                </a:solidFill>
                <a:latin typeface="Times New Roman"/>
                <a:ea typeface="Times New Roman"/>
                <a:cs typeface="Times New Roman"/>
              </a:rPr>
              <a:t>Al </a:t>
            </a:r>
            <a:r>
              <a:rPr lang="en-US" sz="3200" b="1" dirty="0" err="1">
                <a:solidFill>
                  <a:srgbClr val="000000"/>
                </a:solidFill>
                <a:latin typeface="Times New Roman"/>
                <a:ea typeface="Times New Roman"/>
                <a:cs typeface="Times New Roman"/>
              </a:rPr>
              <a:t>Farg’oniy</a:t>
            </a:r>
            <a:r>
              <a:rPr lang="en-US" sz="3200" dirty="0">
                <a:solidFill>
                  <a:srgbClr val="000000"/>
                </a:solidFill>
                <a:latin typeface="Times New Roman"/>
                <a:ea typeface="Times New Roman"/>
                <a:cs typeface="Times New Roman"/>
              </a:rPr>
              <a:t> </a:t>
            </a:r>
            <a:r>
              <a:rPr lang="en-US" sz="3200" b="1" dirty="0" err="1">
                <a:solidFill>
                  <a:srgbClr val="000000"/>
                </a:solidFill>
                <a:latin typeface="Times New Roman"/>
                <a:ea typeface="Times New Roman"/>
                <a:cs typeface="Times New Roman"/>
              </a:rPr>
              <a:t>fikrlari</a:t>
            </a:r>
            <a:r>
              <a:rPr lang="en-US" sz="3200" dirty="0">
                <a:solidFill>
                  <a:srgbClr val="000000"/>
                </a:solidFill>
                <a:latin typeface="Times New Roman"/>
                <a:ea typeface="Times New Roman"/>
                <a:cs typeface="Times New Roman"/>
              </a:rPr>
              <a:t> </a:t>
            </a:r>
            <a:r>
              <a:rPr lang="en-US" sz="3200" dirty="0" err="1">
                <a:solidFill>
                  <a:srgbClr val="000000"/>
                </a:solidFill>
                <a:latin typeface="Times New Roman"/>
                <a:ea typeface="Times New Roman"/>
                <a:cs typeface="Times New Roman"/>
              </a:rPr>
              <a:t>yotadi</a:t>
            </a:r>
            <a:r>
              <a:rPr lang="en-US" sz="3200" dirty="0">
                <a:solidFill>
                  <a:srgbClr val="000000"/>
                </a:solidFill>
                <a:latin typeface="Times New Roman"/>
                <a:ea typeface="Times New Roman"/>
                <a:cs typeface="Times New Roman"/>
              </a:rPr>
              <a:t>.</a:t>
            </a:r>
            <a:endParaRPr lang="ru-RU" sz="2800" dirty="0">
              <a:effectLst/>
              <a:latin typeface="Calibri"/>
              <a:ea typeface="Calibri"/>
              <a:cs typeface="Times New Roman"/>
            </a:endParaRPr>
          </a:p>
        </p:txBody>
      </p:sp>
    </p:spTree>
    <p:extLst>
      <p:ext uri="{BB962C8B-B14F-4D97-AF65-F5344CB8AC3E}">
        <p14:creationId xmlns:p14="http://schemas.microsoft.com/office/powerpoint/2010/main" val="32264917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4" y="36184"/>
            <a:ext cx="4048949" cy="5526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53952" y="5589240"/>
            <a:ext cx="9090048" cy="1077218"/>
          </a:xfrm>
          <a:prstGeom prst="rect">
            <a:avLst/>
          </a:prstGeom>
        </p:spPr>
        <p:txBody>
          <a:bodyPr wrap="square">
            <a:spAutoFit/>
          </a:bodyPr>
          <a:lstStyle/>
          <a:p>
            <a:pPr algn="ctr"/>
            <a:r>
              <a:rPr lang="en-US" sz="3200" b="1" dirty="0">
                <a:solidFill>
                  <a:srgbClr val="0000FF"/>
                </a:solidFill>
                <a:latin typeface="Times New Roman"/>
                <a:ea typeface="Times New Roman"/>
                <a:cs typeface="Times New Roman"/>
              </a:rPr>
              <a:t>Ahmad </a:t>
            </a:r>
            <a:r>
              <a:rPr lang="en-US" sz="3200" b="1" dirty="0" err="1" smtClean="0">
                <a:solidFill>
                  <a:srgbClr val="0000FF"/>
                </a:solidFill>
                <a:latin typeface="Times New Roman"/>
                <a:ea typeface="Times New Roman"/>
                <a:cs typeface="Times New Roman"/>
              </a:rPr>
              <a:t>Farg‘oniyning</a:t>
            </a:r>
            <a:r>
              <a:rPr lang="en-US" sz="3200" b="1" dirty="0" smtClean="0">
                <a:solidFill>
                  <a:srgbClr val="0000FF"/>
                </a:solidFill>
                <a:latin typeface="Times New Roman"/>
                <a:ea typeface="Times New Roman"/>
                <a:cs typeface="Times New Roman"/>
              </a:rPr>
              <a:t> </a:t>
            </a:r>
            <a:r>
              <a:rPr lang="en-US" sz="3200" b="1" dirty="0" err="1" smtClean="0">
                <a:solidFill>
                  <a:srgbClr val="0000FF"/>
                </a:solidFill>
                <a:latin typeface="Times New Roman"/>
                <a:ea typeface="Times New Roman"/>
                <a:cs typeface="Times New Roman"/>
              </a:rPr>
              <a:t>yurtimizda</a:t>
            </a:r>
            <a:r>
              <a:rPr lang="en-US" sz="3200" b="1" dirty="0" smtClean="0">
                <a:solidFill>
                  <a:srgbClr val="0000FF"/>
                </a:solidFill>
                <a:latin typeface="Times New Roman"/>
                <a:ea typeface="Times New Roman"/>
                <a:cs typeface="Times New Roman"/>
              </a:rPr>
              <a:t> 1998 </a:t>
            </a:r>
            <a:r>
              <a:rPr lang="en-US" sz="3200" b="1" dirty="0" err="1" smtClean="0">
                <a:solidFill>
                  <a:srgbClr val="0000FF"/>
                </a:solidFill>
                <a:latin typeface="Times New Roman"/>
                <a:ea typeface="Times New Roman"/>
                <a:cs typeface="Times New Roman"/>
              </a:rPr>
              <a:t>yil</a:t>
            </a:r>
            <a:r>
              <a:rPr lang="en-US" sz="3200" b="1" dirty="0" smtClean="0">
                <a:solidFill>
                  <a:srgbClr val="0000FF"/>
                </a:solidFill>
                <a:latin typeface="Times New Roman"/>
                <a:ea typeface="Times New Roman"/>
                <a:cs typeface="Times New Roman"/>
              </a:rPr>
              <a:t> </a:t>
            </a:r>
            <a:r>
              <a:rPr lang="en-US" sz="3200" b="1" dirty="0" err="1" smtClean="0">
                <a:solidFill>
                  <a:srgbClr val="0000FF"/>
                </a:solidFill>
                <a:latin typeface="Times New Roman"/>
                <a:ea typeface="Times New Roman"/>
                <a:cs typeface="Times New Roman"/>
              </a:rPr>
              <a:t>oktabrda</a:t>
            </a:r>
            <a:r>
              <a:rPr lang="en-US" sz="3200" b="1" dirty="0" smtClean="0">
                <a:solidFill>
                  <a:srgbClr val="0000FF"/>
                </a:solidFill>
                <a:latin typeface="Times New Roman"/>
                <a:ea typeface="Times New Roman"/>
                <a:cs typeface="Times New Roman"/>
              </a:rPr>
              <a:t> 1200 </a:t>
            </a:r>
            <a:r>
              <a:rPr lang="en-US" sz="3200" b="1" dirty="0" err="1" smtClean="0">
                <a:solidFill>
                  <a:srgbClr val="0000FF"/>
                </a:solidFill>
                <a:latin typeface="Times New Roman"/>
                <a:ea typeface="Times New Roman"/>
                <a:cs typeface="Times New Roman"/>
              </a:rPr>
              <a:t>yilligi</a:t>
            </a:r>
            <a:r>
              <a:rPr lang="en-US" sz="3200" b="1" dirty="0" smtClean="0">
                <a:solidFill>
                  <a:srgbClr val="0000FF"/>
                </a:solidFill>
                <a:latin typeface="Times New Roman"/>
                <a:ea typeface="Times New Roman"/>
                <a:cs typeface="Times New Roman"/>
              </a:rPr>
              <a:t> </a:t>
            </a:r>
            <a:r>
              <a:rPr lang="en-US" sz="3200" b="1" dirty="0" err="1" smtClean="0">
                <a:solidFill>
                  <a:srgbClr val="0000FF"/>
                </a:solidFill>
                <a:latin typeface="Times New Roman"/>
                <a:ea typeface="Times New Roman"/>
                <a:cs typeface="Times New Roman"/>
              </a:rPr>
              <a:t>nishonlandi</a:t>
            </a:r>
            <a:endParaRPr lang="ru-RU" b="1" dirty="0">
              <a:solidFill>
                <a:srgbClr val="0000FF"/>
              </a:solidFill>
            </a:endParaRP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3" y="-26176"/>
            <a:ext cx="5081069" cy="5589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4969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
            <a:ext cx="9205783" cy="6812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51314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41783" y="764703"/>
            <a:ext cx="8596560" cy="5290487"/>
          </a:xfrm>
          <a:prstGeom prst="rect">
            <a:avLst/>
          </a:prstGeom>
        </p:spPr>
        <p:txBody>
          <a:bodyPr wrap="square">
            <a:spAutoFit/>
          </a:bodyPr>
          <a:lstStyle/>
          <a:p>
            <a:pPr algn="just">
              <a:lnSpc>
                <a:spcPct val="115000"/>
              </a:lnSpc>
              <a:spcAft>
                <a:spcPts val="1000"/>
              </a:spcAft>
            </a:pPr>
            <a:r>
              <a:rPr lang="en-US" sz="2400" dirty="0" smtClean="0">
                <a:solidFill>
                  <a:srgbClr val="000000"/>
                </a:solidFill>
                <a:latin typeface="Times New Roman"/>
                <a:ea typeface="Times New Roman"/>
                <a:cs typeface="Times New Roman"/>
              </a:rPr>
              <a:t>	</a:t>
            </a:r>
            <a:r>
              <a:rPr lang="uz-Cyrl-UZ" sz="2400" b="1" i="1" dirty="0" smtClean="0">
                <a:solidFill>
                  <a:srgbClr val="0000FF"/>
                </a:solidFill>
                <a:latin typeface="Times New Roman"/>
                <a:ea typeface="Times New Roman"/>
                <a:cs typeface="Times New Roman"/>
              </a:rPr>
              <a:t>Abu </a:t>
            </a:r>
            <a:r>
              <a:rPr lang="uz-Cyrl-UZ" sz="2400" b="1" i="1" dirty="0">
                <a:solidFill>
                  <a:srgbClr val="0000FF"/>
                </a:solidFill>
                <a:latin typeface="Times New Roman"/>
                <a:ea typeface="Times New Roman"/>
                <a:cs typeface="Times New Roman"/>
              </a:rPr>
              <a:t>Nasr Muhammad ibn </a:t>
            </a:r>
            <a:r>
              <a:rPr lang="uz-Cyrl-UZ" sz="2400" b="1" i="1" dirty="0" smtClean="0">
                <a:solidFill>
                  <a:srgbClr val="0000FF"/>
                </a:solidFill>
                <a:latin typeface="Times New Roman"/>
                <a:ea typeface="Times New Roman"/>
                <a:cs typeface="Times New Roman"/>
              </a:rPr>
              <a:t>Muhammad</a:t>
            </a:r>
            <a:r>
              <a:rPr lang="uz-Cyrl-UZ" sz="2400" b="1" i="1" dirty="0">
                <a:solidFill>
                  <a:srgbClr val="0000FF"/>
                </a:solidFill>
                <a:latin typeface="Times New Roman"/>
                <a:ea typeface="Times New Roman"/>
                <a:cs typeface="Times New Roman"/>
              </a:rPr>
              <a:t> Forobiy</a:t>
            </a:r>
            <a:r>
              <a:rPr lang="uz-Cyrl-UZ" sz="2400" dirty="0">
                <a:solidFill>
                  <a:srgbClr val="000000"/>
                </a:solidFill>
                <a:latin typeface="Times New Roman"/>
                <a:ea typeface="Times New Roman"/>
                <a:cs typeface="Times New Roman"/>
              </a:rPr>
              <a:t> </a:t>
            </a:r>
            <a:r>
              <a:rPr lang="uz-Cyrl-UZ" sz="2400" b="1" dirty="0">
                <a:solidFill>
                  <a:srgbClr val="000000"/>
                </a:solidFill>
                <a:latin typeface="Times New Roman"/>
                <a:ea typeface="Times New Roman"/>
                <a:cs typeface="Times New Roman"/>
              </a:rPr>
              <a:t>873-yild</a:t>
            </a:r>
            <a:r>
              <a:rPr lang="uz-Cyrl-UZ" sz="2400" dirty="0">
                <a:solidFill>
                  <a:srgbClr val="000000"/>
                </a:solidFill>
                <a:latin typeface="Times New Roman"/>
                <a:ea typeface="Times New Roman"/>
                <a:cs typeface="Times New Roman"/>
              </a:rPr>
              <a:t>a </a:t>
            </a:r>
            <a:r>
              <a:rPr lang="uz-Cyrl-UZ" sz="2400" b="1" dirty="0">
                <a:solidFill>
                  <a:srgbClr val="0000FF"/>
                </a:solidFill>
                <a:latin typeface="Times New Roman"/>
                <a:ea typeface="Times New Roman"/>
                <a:cs typeface="Times New Roman"/>
              </a:rPr>
              <a:t>Forob (O‘tror) </a:t>
            </a:r>
            <a:r>
              <a:rPr lang="uz-Cyrl-UZ" sz="2400" dirty="0">
                <a:solidFill>
                  <a:srgbClr val="000000"/>
                </a:solidFill>
                <a:latin typeface="Times New Roman"/>
                <a:ea typeface="Times New Roman"/>
                <a:cs typeface="Times New Roman"/>
              </a:rPr>
              <a:t>yaqinidagi </a:t>
            </a:r>
            <a:r>
              <a:rPr lang="uz-Cyrl-UZ" sz="2400" b="1" dirty="0">
                <a:solidFill>
                  <a:srgbClr val="000000"/>
                </a:solidFill>
                <a:latin typeface="Times New Roman"/>
                <a:ea typeface="Times New Roman"/>
                <a:cs typeface="Times New Roman"/>
              </a:rPr>
              <a:t>Vasij shaharchasida </a:t>
            </a:r>
            <a:r>
              <a:rPr lang="uz-Cyrl-UZ" sz="2400" dirty="0">
                <a:solidFill>
                  <a:srgbClr val="000000"/>
                </a:solidFill>
                <a:latin typeface="Times New Roman"/>
                <a:ea typeface="Times New Roman"/>
                <a:cs typeface="Times New Roman"/>
              </a:rPr>
              <a:t>tavallud ko‘rgan va </a:t>
            </a:r>
            <a:r>
              <a:rPr lang="uz-Cyrl-UZ" sz="2400" b="1" dirty="0" smtClean="0">
                <a:solidFill>
                  <a:srgbClr val="0000FF"/>
                </a:solidFill>
                <a:latin typeface="Times New Roman"/>
                <a:ea typeface="Times New Roman"/>
                <a:cs typeface="Times New Roman"/>
              </a:rPr>
              <a:t>95</a:t>
            </a:r>
            <a:r>
              <a:rPr lang="en-US" sz="2400" b="1" dirty="0" smtClean="0">
                <a:solidFill>
                  <a:srgbClr val="0000FF"/>
                </a:solidFill>
                <a:latin typeface="Times New Roman"/>
                <a:ea typeface="Times New Roman"/>
                <a:cs typeface="Times New Roman"/>
              </a:rPr>
              <a:t>0</a:t>
            </a:r>
            <a:r>
              <a:rPr lang="uz-Cyrl-UZ" sz="2400" b="1" dirty="0" smtClean="0">
                <a:solidFill>
                  <a:srgbClr val="0000FF"/>
                </a:solidFill>
                <a:latin typeface="Times New Roman"/>
                <a:ea typeface="Times New Roman"/>
                <a:cs typeface="Times New Roman"/>
              </a:rPr>
              <a:t>-yilda </a:t>
            </a:r>
            <a:r>
              <a:rPr lang="uz-Cyrl-UZ" sz="2400" b="1" dirty="0">
                <a:solidFill>
                  <a:srgbClr val="0000FF"/>
                </a:solidFill>
                <a:latin typeface="Times New Roman"/>
                <a:ea typeface="Times New Roman"/>
                <a:cs typeface="Times New Roman"/>
              </a:rPr>
              <a:t>Damashqda </a:t>
            </a:r>
            <a:r>
              <a:rPr lang="uz-Cyrl-UZ" sz="2400" dirty="0">
                <a:solidFill>
                  <a:srgbClr val="000000"/>
                </a:solidFill>
                <a:latin typeface="Times New Roman"/>
                <a:ea typeface="Times New Roman"/>
                <a:cs typeface="Times New Roman"/>
              </a:rPr>
              <a:t>vafot </a:t>
            </a:r>
            <a:r>
              <a:rPr lang="uz-Cyrl-UZ" sz="2400" dirty="0" smtClean="0">
                <a:solidFill>
                  <a:srgbClr val="000000"/>
                </a:solidFill>
                <a:latin typeface="Times New Roman"/>
                <a:ea typeface="Times New Roman"/>
                <a:cs typeface="Times New Roman"/>
              </a:rPr>
              <a:t>etgan.</a:t>
            </a:r>
            <a:endParaRPr lang="en-US" sz="2400" dirty="0" smtClean="0">
              <a:solidFill>
                <a:srgbClr val="000000"/>
              </a:solidFill>
              <a:latin typeface="Times New Roman"/>
              <a:ea typeface="Times New Roman"/>
              <a:cs typeface="Times New Roman"/>
            </a:endParaRPr>
          </a:p>
          <a:p>
            <a:pPr algn="just">
              <a:lnSpc>
                <a:spcPct val="115000"/>
              </a:lnSpc>
              <a:spcAft>
                <a:spcPts val="1000"/>
              </a:spcAft>
            </a:pPr>
            <a:r>
              <a:rPr lang="en-US" sz="2400" dirty="0">
                <a:solidFill>
                  <a:srgbClr val="000000"/>
                </a:solidFill>
                <a:latin typeface="Times New Roman"/>
                <a:ea typeface="Times New Roman"/>
                <a:cs typeface="Times New Roman"/>
              </a:rPr>
              <a:t>	</a:t>
            </a:r>
            <a:r>
              <a:rPr lang="uz-Cyrl-UZ" sz="2400" dirty="0" smtClean="0">
                <a:solidFill>
                  <a:srgbClr val="000000"/>
                </a:solidFill>
                <a:latin typeface="Times New Roman"/>
                <a:ea typeface="Times New Roman"/>
              </a:rPr>
              <a:t>O‘rta </a:t>
            </a:r>
            <a:r>
              <a:rPr lang="uz-Cyrl-UZ" sz="2400" dirty="0">
                <a:solidFill>
                  <a:srgbClr val="000000"/>
                </a:solidFill>
                <a:latin typeface="Times New Roman"/>
                <a:ea typeface="Times New Roman"/>
              </a:rPr>
              <a:t>Osiyoning yirik qomusiy olimlaridan biri, Sharq uyg‘onish davrining eng ko‘zga ko‘ringan arbobi, </a:t>
            </a:r>
            <a:r>
              <a:rPr lang="uz-Cyrl-UZ" sz="2400" b="1" i="1" dirty="0">
                <a:solidFill>
                  <a:srgbClr val="0000FF"/>
                </a:solidFill>
                <a:latin typeface="Times New Roman"/>
                <a:ea typeface="Times New Roman"/>
              </a:rPr>
              <a:t>Sharq falsafasining otasi</a:t>
            </a:r>
            <a:r>
              <a:rPr lang="uz-Cyrl-UZ" sz="2400" dirty="0">
                <a:solidFill>
                  <a:srgbClr val="000000"/>
                </a:solidFill>
                <a:latin typeface="Times New Roman"/>
                <a:ea typeface="Times New Roman"/>
              </a:rPr>
              <a:t> </a:t>
            </a:r>
            <a:r>
              <a:rPr lang="uz-Cyrl-UZ" sz="2400" b="1" dirty="0">
                <a:solidFill>
                  <a:srgbClr val="000000"/>
                </a:solidFill>
                <a:latin typeface="Times New Roman"/>
                <a:ea typeface="Times New Roman"/>
              </a:rPr>
              <a:t>Forobiy</a:t>
            </a:r>
            <a:r>
              <a:rPr lang="uz-Cyrl-UZ" sz="2400" dirty="0">
                <a:solidFill>
                  <a:srgbClr val="000000"/>
                </a:solidFill>
                <a:latin typeface="Times New Roman"/>
                <a:ea typeface="Times New Roman"/>
              </a:rPr>
              <a:t> avval </a:t>
            </a:r>
            <a:r>
              <a:rPr lang="uz-Cyrl-UZ" sz="2400" b="1" dirty="0">
                <a:solidFill>
                  <a:srgbClr val="0000FF"/>
                </a:solidFill>
                <a:latin typeface="Times New Roman"/>
                <a:ea typeface="Times New Roman"/>
              </a:rPr>
              <a:t>Forob, Buxoro va Samarqandda </a:t>
            </a:r>
            <a:r>
              <a:rPr lang="uz-Cyrl-UZ" sz="2400" dirty="0">
                <a:solidFill>
                  <a:srgbClr val="000000"/>
                </a:solidFill>
                <a:latin typeface="Times New Roman"/>
                <a:ea typeface="Times New Roman"/>
              </a:rPr>
              <a:t>bilim oldi va turli tillarni o‘rgandi. </a:t>
            </a:r>
            <a:r>
              <a:rPr lang="uz-Cyrl-UZ" sz="2400" b="1" dirty="0">
                <a:solidFill>
                  <a:srgbClr val="0000FF"/>
                </a:solidFill>
                <a:latin typeface="Times New Roman"/>
                <a:ea typeface="Times New Roman"/>
              </a:rPr>
              <a:t>Bag‘dodga</a:t>
            </a:r>
            <a:r>
              <a:rPr lang="uz-Cyrl-UZ" sz="2400" dirty="0">
                <a:solidFill>
                  <a:srgbClr val="000000"/>
                </a:solidFill>
                <a:latin typeface="Times New Roman"/>
                <a:ea typeface="Times New Roman"/>
              </a:rPr>
              <a:t> kelgach fanning turli sohalari bo‘yicha bilimlarini chuqurlashtirishda davom etdi. U ilmiy darajasini oshirgach, fanning </a:t>
            </a:r>
            <a:r>
              <a:rPr lang="uz-Cyrl-UZ" sz="2400" b="1" dirty="0">
                <a:solidFill>
                  <a:srgbClr val="000000"/>
                </a:solidFill>
                <a:latin typeface="Times New Roman"/>
                <a:ea typeface="Times New Roman"/>
              </a:rPr>
              <a:t>deyarli barcha sohalarini</a:t>
            </a:r>
            <a:r>
              <a:rPr lang="uz-Cyrl-UZ" sz="2400" dirty="0">
                <a:solidFill>
                  <a:srgbClr val="000000"/>
                </a:solidFill>
                <a:latin typeface="Times New Roman"/>
                <a:ea typeface="Times New Roman"/>
              </a:rPr>
              <a:t> egallab, </a:t>
            </a:r>
            <a:r>
              <a:rPr lang="uz-Cyrl-UZ" sz="2400" b="1" dirty="0">
                <a:solidFill>
                  <a:srgbClr val="0000FF"/>
                </a:solidFill>
                <a:latin typeface="Times New Roman"/>
                <a:ea typeface="Times New Roman"/>
              </a:rPr>
              <a:t>160 dan</a:t>
            </a:r>
            <a:r>
              <a:rPr lang="uz-Cyrl-UZ" sz="2400" dirty="0">
                <a:solidFill>
                  <a:srgbClr val="000000"/>
                </a:solidFill>
                <a:latin typeface="Times New Roman"/>
                <a:ea typeface="Times New Roman"/>
              </a:rPr>
              <a:t> ortiq asar yozdi. Forobiyning </a:t>
            </a:r>
            <a:r>
              <a:rPr lang="uz-Cyrl-UZ" sz="2400" b="1" i="1" u="sng" dirty="0">
                <a:solidFill>
                  <a:srgbClr val="0000FF"/>
                </a:solidFill>
                <a:latin typeface="Times New Roman"/>
                <a:ea typeface="Times New Roman"/>
              </a:rPr>
              <a:t>riyoziyot, </a:t>
            </a:r>
            <a:r>
              <a:rPr lang="en-US" sz="2400" b="1" i="1" u="sng" dirty="0" err="1" smtClean="0">
                <a:solidFill>
                  <a:srgbClr val="0000FF"/>
                </a:solidFill>
                <a:latin typeface="Times New Roman"/>
                <a:ea typeface="Times New Roman"/>
              </a:rPr>
              <a:t>falakiyot</a:t>
            </a:r>
            <a:r>
              <a:rPr lang="uz-Cyrl-UZ" sz="2400" b="1" i="1" u="sng" dirty="0" smtClean="0">
                <a:solidFill>
                  <a:srgbClr val="0000FF"/>
                </a:solidFill>
                <a:latin typeface="Times New Roman"/>
                <a:ea typeface="Times New Roman"/>
              </a:rPr>
              <a:t>, </a:t>
            </a:r>
            <a:r>
              <a:rPr lang="uz-Cyrl-UZ" sz="2400" b="1" i="1" u="sng" dirty="0">
                <a:solidFill>
                  <a:srgbClr val="0000FF"/>
                </a:solidFill>
                <a:latin typeface="Times New Roman"/>
                <a:ea typeface="Times New Roman"/>
              </a:rPr>
              <a:t>tabobat, musiqa, falsafa, tilshunoslik va adabiyotga </a:t>
            </a:r>
            <a:r>
              <a:rPr lang="uz-Cyrl-UZ" sz="2400" dirty="0">
                <a:solidFill>
                  <a:srgbClr val="000000"/>
                </a:solidFill>
                <a:latin typeface="Times New Roman"/>
                <a:ea typeface="Times New Roman"/>
              </a:rPr>
              <a:t>oid asarlari butun olamga mashhur bo‘ldi</a:t>
            </a:r>
            <a:endParaRPr lang="ru-RU" sz="2000" dirty="0">
              <a:effectLst/>
              <a:latin typeface="Calibri"/>
              <a:ea typeface="Calibri"/>
              <a:cs typeface="Times New Roman"/>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23925"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9926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41783" y="764703"/>
            <a:ext cx="8596560" cy="5898794"/>
          </a:xfrm>
          <a:prstGeom prst="rect">
            <a:avLst/>
          </a:prstGeom>
        </p:spPr>
        <p:txBody>
          <a:bodyPr wrap="square">
            <a:spAutoFit/>
          </a:bodyPr>
          <a:lstStyle/>
          <a:p>
            <a:pPr algn="just">
              <a:lnSpc>
                <a:spcPct val="115000"/>
              </a:lnSpc>
              <a:spcAft>
                <a:spcPts val="1000"/>
              </a:spcAft>
            </a:pPr>
            <a:r>
              <a:rPr lang="en-US" sz="3000" dirty="0" smtClean="0">
                <a:solidFill>
                  <a:srgbClr val="000000"/>
                </a:solidFill>
                <a:latin typeface="Times New Roman"/>
                <a:ea typeface="Times New Roman"/>
                <a:cs typeface="Times New Roman"/>
              </a:rPr>
              <a:t>	</a:t>
            </a:r>
            <a:r>
              <a:rPr lang="en-US" sz="3000" dirty="0" err="1" smtClean="0">
                <a:solidFill>
                  <a:srgbClr val="000000"/>
                </a:solidFill>
                <a:latin typeface="Times New Roman"/>
                <a:ea typeface="Times New Roman"/>
                <a:cs typeface="Times New Roman"/>
              </a:rPr>
              <a:t>Farobiy</a:t>
            </a:r>
            <a:r>
              <a:rPr lang="en-US" sz="3000" dirty="0" smtClean="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yozgan</a:t>
            </a:r>
            <a:r>
              <a:rPr lang="en-US" sz="3000" dirty="0">
                <a:solidFill>
                  <a:srgbClr val="000000"/>
                </a:solidFill>
                <a:latin typeface="Times New Roman"/>
                <a:ea typeface="Times New Roman"/>
                <a:cs typeface="Times New Roman"/>
              </a:rPr>
              <a:t> </a:t>
            </a:r>
            <a:r>
              <a:rPr lang="en-US" sz="3000" b="1" dirty="0">
                <a:solidFill>
                  <a:srgbClr val="0000FF"/>
                </a:solidFill>
                <a:latin typeface="Times New Roman"/>
                <a:ea typeface="Times New Roman"/>
                <a:cs typeface="Times New Roman"/>
              </a:rPr>
              <a:t>“</a:t>
            </a:r>
            <a:r>
              <a:rPr lang="en-US" sz="3000" b="1" dirty="0" err="1">
                <a:solidFill>
                  <a:srgbClr val="0000FF"/>
                </a:solidFill>
                <a:latin typeface="Times New Roman"/>
                <a:ea typeface="Times New Roman"/>
                <a:cs typeface="Times New Roman"/>
              </a:rPr>
              <a:t>Aristotelning</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Metafizika</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asari</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maqsadlari</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haqida</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Tirik</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mavjudot</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a’zolari</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haqida</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Musiqa</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kitobi</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Baxt-saodatga</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erishuv</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haqida</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Siyosat</a:t>
            </a:r>
            <a:r>
              <a:rPr lang="en-US" sz="3000" b="1" dirty="0">
                <a:solidFill>
                  <a:srgbClr val="0000FF"/>
                </a:solidFill>
                <a:latin typeface="Times New Roman"/>
                <a:ea typeface="Times New Roman"/>
                <a:cs typeface="Times New Roman"/>
              </a:rPr>
              <a:t> al </a:t>
            </a:r>
            <a:r>
              <a:rPr lang="en-US" sz="3000" b="1" dirty="0" err="1">
                <a:solidFill>
                  <a:srgbClr val="0000FF"/>
                </a:solidFill>
                <a:latin typeface="Times New Roman"/>
                <a:ea typeface="Times New Roman"/>
                <a:cs typeface="Times New Roman"/>
              </a:rPr>
              <a:t>Madaniya</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Shaharlar</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ustida</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siyosat</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yurgizish</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Fozil</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odamlar</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shahri</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Masalalar</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mohiyati</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Qonunlar</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haqida</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kitob</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Tafakkur</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yurgizish</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mazmuni</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haqida</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Mantiqqa</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kirish</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haqida</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kitob</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Falsafaning</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mohiyati</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haqida</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kitob</a:t>
            </a:r>
            <a:r>
              <a:rPr lang="en-US" sz="3000" b="1" dirty="0">
                <a:solidFill>
                  <a:srgbClr val="0000FF"/>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va</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boshqa</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asarlar</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buyuk</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olimning</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ilm</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va</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dunyoqarash</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doirasining</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beqiyos</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darajada</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kengligi</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va</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chuqurligidan</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dalolat</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beradi</a:t>
            </a:r>
            <a:r>
              <a:rPr lang="en-US" sz="3000" dirty="0">
                <a:solidFill>
                  <a:srgbClr val="000000"/>
                </a:solidFill>
                <a:latin typeface="Times New Roman"/>
                <a:ea typeface="Times New Roman"/>
                <a:cs typeface="Times New Roman"/>
              </a:rPr>
              <a:t>.</a:t>
            </a:r>
            <a:endParaRPr lang="ru-RU" sz="3000" dirty="0">
              <a:effectLst/>
              <a:latin typeface="Calibri"/>
              <a:ea typeface="Calibri"/>
              <a:cs typeface="Times New Roman"/>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407"/>
            <a:ext cx="1043608" cy="139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70810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41783" y="764703"/>
            <a:ext cx="8596560" cy="5795946"/>
          </a:xfrm>
          <a:prstGeom prst="rect">
            <a:avLst/>
          </a:prstGeom>
        </p:spPr>
        <p:txBody>
          <a:bodyPr wrap="square">
            <a:spAutoFit/>
          </a:bodyPr>
          <a:lstStyle/>
          <a:p>
            <a:pPr algn="just">
              <a:lnSpc>
                <a:spcPct val="115000"/>
              </a:lnSpc>
              <a:spcAft>
                <a:spcPts val="1000"/>
              </a:spcAft>
            </a:pPr>
            <a:r>
              <a:rPr lang="en-US" sz="2700" dirty="0" smtClean="0">
                <a:solidFill>
                  <a:srgbClr val="000000"/>
                </a:solidFill>
                <a:latin typeface="Times New Roman"/>
                <a:ea typeface="Times New Roman"/>
              </a:rPr>
              <a:t>	</a:t>
            </a:r>
            <a:r>
              <a:rPr lang="uz-Cyrl-UZ" sz="2700" dirty="0" smtClean="0">
                <a:solidFill>
                  <a:srgbClr val="000000"/>
                </a:solidFill>
                <a:latin typeface="Times New Roman"/>
                <a:ea typeface="Times New Roman"/>
              </a:rPr>
              <a:t>Forobiy </a:t>
            </a:r>
            <a:r>
              <a:rPr lang="uz-Cyrl-UZ" sz="2700" b="1" dirty="0">
                <a:solidFill>
                  <a:srgbClr val="0000FF"/>
                </a:solidFill>
                <a:latin typeface="Times New Roman"/>
                <a:ea typeface="Times New Roman"/>
              </a:rPr>
              <a:t>fanning</a:t>
            </a:r>
            <a:r>
              <a:rPr lang="uz-Cyrl-UZ" sz="2700" dirty="0">
                <a:solidFill>
                  <a:srgbClr val="000000"/>
                </a:solidFill>
                <a:latin typeface="Times New Roman"/>
                <a:ea typeface="Times New Roman"/>
              </a:rPr>
              <a:t> </a:t>
            </a:r>
            <a:r>
              <a:rPr lang="uz-Cyrl-UZ" sz="2700" b="1" dirty="0">
                <a:solidFill>
                  <a:srgbClr val="000000"/>
                </a:solidFill>
                <a:latin typeface="Times New Roman"/>
                <a:ea typeface="Times New Roman"/>
              </a:rPr>
              <a:t>nazariy va falsafiy </a:t>
            </a:r>
            <a:r>
              <a:rPr lang="uz-Cyrl-UZ" sz="2700" dirty="0">
                <a:solidFill>
                  <a:srgbClr val="000000"/>
                </a:solidFill>
                <a:latin typeface="Times New Roman"/>
                <a:ea typeface="Times New Roman"/>
              </a:rPr>
              <a:t>tomonlarini yoritishga harakat qilgan. U </a:t>
            </a:r>
            <a:r>
              <a:rPr lang="uz-Cyrl-UZ" sz="2700" b="1" dirty="0">
                <a:solidFill>
                  <a:srgbClr val="0000FF"/>
                </a:solidFill>
                <a:latin typeface="Times New Roman"/>
                <a:ea typeface="Times New Roman"/>
              </a:rPr>
              <a:t>Platon, Aristotelning </a:t>
            </a:r>
            <a:r>
              <a:rPr lang="uz-Cyrl-UZ" sz="2700" b="1" i="1" u="sng" dirty="0">
                <a:solidFill>
                  <a:srgbClr val="000000"/>
                </a:solidFill>
                <a:latin typeface="Times New Roman"/>
                <a:ea typeface="Times New Roman"/>
              </a:rPr>
              <a:t>barcha falsafiy, tabiiy, ilmiy asarlariga,</a:t>
            </a:r>
            <a:r>
              <a:rPr lang="uz-Cyrl-UZ" sz="2700" dirty="0">
                <a:solidFill>
                  <a:srgbClr val="000000"/>
                </a:solidFill>
                <a:latin typeface="Times New Roman"/>
                <a:ea typeface="Times New Roman"/>
              </a:rPr>
              <a:t> </a:t>
            </a:r>
            <a:r>
              <a:rPr lang="uz-Cyrl-UZ" sz="2700" b="1" dirty="0">
                <a:solidFill>
                  <a:srgbClr val="0000FF"/>
                </a:solidFill>
                <a:latin typeface="Times New Roman"/>
                <a:ea typeface="Times New Roman"/>
              </a:rPr>
              <a:t>Ptolemeyning</a:t>
            </a:r>
            <a:r>
              <a:rPr lang="uz-Cyrl-UZ" sz="2700" dirty="0">
                <a:solidFill>
                  <a:srgbClr val="000000"/>
                </a:solidFill>
                <a:latin typeface="Times New Roman"/>
                <a:ea typeface="Times New Roman"/>
              </a:rPr>
              <a:t> </a:t>
            </a:r>
            <a:r>
              <a:rPr lang="uz-Cyrl-UZ" sz="2700" b="1" i="1" u="sng" dirty="0">
                <a:solidFill>
                  <a:srgbClr val="000000"/>
                </a:solidFill>
                <a:latin typeface="Times New Roman"/>
                <a:ea typeface="Times New Roman"/>
              </a:rPr>
              <a:t>osmon jismlari harakati,</a:t>
            </a:r>
            <a:r>
              <a:rPr lang="uz-Cyrl-UZ" sz="2700" dirty="0">
                <a:solidFill>
                  <a:srgbClr val="000000"/>
                </a:solidFill>
                <a:latin typeface="Times New Roman"/>
                <a:ea typeface="Times New Roman"/>
              </a:rPr>
              <a:t> </a:t>
            </a:r>
            <a:r>
              <a:rPr lang="uz-Cyrl-UZ" sz="2700" b="1" dirty="0">
                <a:solidFill>
                  <a:srgbClr val="0000FF"/>
                </a:solidFill>
                <a:latin typeface="Times New Roman"/>
                <a:ea typeface="Times New Roman"/>
              </a:rPr>
              <a:t>Aleksandr Afrodiyning</a:t>
            </a:r>
            <a:r>
              <a:rPr lang="uz-Cyrl-UZ" sz="2700" dirty="0">
                <a:solidFill>
                  <a:srgbClr val="000000"/>
                </a:solidFill>
                <a:latin typeface="Times New Roman"/>
                <a:ea typeface="Times New Roman"/>
              </a:rPr>
              <a:t> </a:t>
            </a:r>
            <a:r>
              <a:rPr lang="uz-Cyrl-UZ" sz="2700" b="1" i="1" u="sng" dirty="0">
                <a:solidFill>
                  <a:srgbClr val="000000"/>
                </a:solidFill>
                <a:latin typeface="Times New Roman"/>
                <a:ea typeface="Times New Roman"/>
              </a:rPr>
              <a:t>ruh haqidagi psixologiyasiga oid, </a:t>
            </a:r>
            <a:r>
              <a:rPr lang="uz-Cyrl-UZ" sz="2700" b="1" dirty="0">
                <a:solidFill>
                  <a:srgbClr val="0000FF"/>
                </a:solidFill>
                <a:latin typeface="Times New Roman"/>
                <a:ea typeface="Times New Roman"/>
              </a:rPr>
              <a:t>Galenning</a:t>
            </a:r>
            <a:r>
              <a:rPr lang="uz-Cyrl-UZ" sz="2700" dirty="0">
                <a:solidFill>
                  <a:srgbClr val="000000"/>
                </a:solidFill>
                <a:latin typeface="Times New Roman"/>
                <a:ea typeface="Times New Roman"/>
              </a:rPr>
              <a:t> </a:t>
            </a:r>
            <a:r>
              <a:rPr lang="uz-Cyrl-UZ" sz="2700" b="1" i="1" u="sng" dirty="0">
                <a:solidFill>
                  <a:srgbClr val="000000"/>
                </a:solidFill>
                <a:latin typeface="Times New Roman"/>
                <a:ea typeface="Times New Roman"/>
              </a:rPr>
              <a:t>tibbiyot bo‘yicha asarlari</a:t>
            </a:r>
            <a:r>
              <a:rPr lang="uz-Cyrl-UZ" sz="2700" dirty="0">
                <a:solidFill>
                  <a:srgbClr val="000000"/>
                </a:solidFill>
                <a:latin typeface="Times New Roman"/>
                <a:ea typeface="Times New Roman"/>
              </a:rPr>
              <a:t>, </a:t>
            </a:r>
            <a:r>
              <a:rPr lang="uz-Cyrl-UZ" sz="2700" b="1" dirty="0">
                <a:solidFill>
                  <a:srgbClr val="0000FF"/>
                </a:solidFill>
                <a:latin typeface="Times New Roman"/>
                <a:ea typeface="Times New Roman"/>
              </a:rPr>
              <a:t>Epikur, Zenon, Yevklid </a:t>
            </a:r>
            <a:r>
              <a:rPr lang="uz-Cyrl-UZ" sz="2700" dirty="0">
                <a:solidFill>
                  <a:srgbClr val="000000"/>
                </a:solidFill>
                <a:latin typeface="Times New Roman"/>
                <a:ea typeface="Times New Roman"/>
              </a:rPr>
              <a:t>risolalariga </a:t>
            </a:r>
            <a:r>
              <a:rPr lang="uz-Cyrl-UZ" sz="2700" b="1" i="1" u="sng" dirty="0">
                <a:solidFill>
                  <a:srgbClr val="000000"/>
                </a:solidFill>
                <a:latin typeface="Times New Roman"/>
                <a:ea typeface="Times New Roman"/>
              </a:rPr>
              <a:t>taqriz va sharhlar </a:t>
            </a:r>
            <a:r>
              <a:rPr lang="uz-Cyrl-UZ" sz="2700" dirty="0">
                <a:solidFill>
                  <a:srgbClr val="000000"/>
                </a:solidFill>
                <a:latin typeface="Times New Roman"/>
                <a:ea typeface="Times New Roman"/>
              </a:rPr>
              <a:t>yozdi. Agar ilm-fan rivojidagi o‘zining qo‘shgan buyuk xizmatlari uchun Aristotel </a:t>
            </a:r>
            <a:r>
              <a:rPr lang="uz-Cyrl-UZ" sz="2700" b="1" dirty="0">
                <a:solidFill>
                  <a:srgbClr val="000000"/>
                </a:solidFill>
                <a:latin typeface="Times New Roman"/>
                <a:ea typeface="Times New Roman"/>
              </a:rPr>
              <a:t>“Birinchi muallim” </a:t>
            </a:r>
            <a:r>
              <a:rPr lang="uz-Cyrl-UZ" sz="2700" dirty="0">
                <a:solidFill>
                  <a:srgbClr val="000000"/>
                </a:solidFill>
                <a:latin typeface="Times New Roman"/>
                <a:ea typeface="Times New Roman"/>
              </a:rPr>
              <a:t>unvoniga sazovor bo‘lsa, </a:t>
            </a:r>
            <a:r>
              <a:rPr lang="uz-Cyrl-UZ" sz="2700" b="1" dirty="0">
                <a:solidFill>
                  <a:srgbClr val="0000FF"/>
                </a:solidFill>
                <a:latin typeface="Times New Roman"/>
                <a:ea typeface="Times New Roman"/>
              </a:rPr>
              <a:t>Forobiy</a:t>
            </a:r>
            <a:r>
              <a:rPr lang="uz-Cyrl-UZ" sz="2700" dirty="0">
                <a:solidFill>
                  <a:srgbClr val="000000"/>
                </a:solidFill>
                <a:latin typeface="Times New Roman"/>
                <a:ea typeface="Times New Roman"/>
              </a:rPr>
              <a:t> </a:t>
            </a:r>
            <a:r>
              <a:rPr lang="uz-Cyrl-UZ" sz="2700" b="1" i="1" u="sng" dirty="0">
                <a:solidFill>
                  <a:srgbClr val="000000"/>
                </a:solidFill>
                <a:latin typeface="Times New Roman"/>
                <a:ea typeface="Times New Roman"/>
              </a:rPr>
              <a:t>donishmandligi, Aristotelni yaxshi bilganligi, qomusiy aqli va ilm-fan taraqqiyotiga qo‘shgan katta hissasi uchun </a:t>
            </a:r>
            <a:r>
              <a:rPr lang="uz-Cyrl-UZ" sz="2700" b="1" dirty="0">
                <a:solidFill>
                  <a:srgbClr val="0000FF"/>
                </a:solidFill>
                <a:latin typeface="Times New Roman"/>
                <a:ea typeface="Times New Roman"/>
              </a:rPr>
              <a:t>“Al-muallim as-Soniy - “Ikkinchi muallim”, “Sharq Aristoteli” </a:t>
            </a:r>
            <a:r>
              <a:rPr lang="uz-Cyrl-UZ" sz="2700" dirty="0">
                <a:solidFill>
                  <a:srgbClr val="000000"/>
                </a:solidFill>
                <a:latin typeface="Times New Roman"/>
                <a:ea typeface="Times New Roman"/>
              </a:rPr>
              <a:t>degan mu’tabar unvon oldi.</a:t>
            </a:r>
            <a:endParaRPr lang="ru-RU" sz="2700" dirty="0">
              <a:effectLst/>
              <a:latin typeface="Calibri"/>
              <a:ea typeface="Calibri"/>
              <a:cs typeface="Times New Roman"/>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054148" cy="141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9832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7" descr="C:\Users\Латыпов\Desktop\Картинки\763.jpg"/>
          <p:cNvPicPr>
            <a:picLocks noChangeAspect="1" noChangeArrowheads="1"/>
          </p:cNvPicPr>
          <p:nvPr/>
        </p:nvPicPr>
        <p:blipFill>
          <a:blip r:embed="rId3" cstate="print"/>
          <a:stretch>
            <a:fillRect/>
          </a:stretch>
        </p:blipFill>
        <p:spPr bwMode="auto">
          <a:xfrm>
            <a:off x="0" y="4572008"/>
            <a:ext cx="1571604" cy="2060726"/>
          </a:xfrm>
          <a:prstGeom prst="rect">
            <a:avLst/>
          </a:prstGeom>
          <a:ln>
            <a:noFill/>
          </a:ln>
          <a:effectLst>
            <a:softEdge rad="112500"/>
          </a:effectLst>
        </p:spPr>
      </p:pic>
      <p:pic>
        <p:nvPicPr>
          <p:cNvPr id="2050" name="Picture 2"/>
          <p:cNvPicPr>
            <a:picLocks noChangeAspect="1" noChangeArrowheads="1"/>
          </p:cNvPicPr>
          <p:nvPr/>
        </p:nvPicPr>
        <p:blipFill>
          <a:blip r:embed="rId4" cstate="print"/>
          <a:srcRect/>
          <a:stretch>
            <a:fillRect/>
          </a:stretch>
        </p:blipFill>
        <p:spPr bwMode="auto">
          <a:xfrm>
            <a:off x="0" y="7118"/>
            <a:ext cx="1559839" cy="2169313"/>
          </a:xfrm>
          <a:prstGeom prst="rect">
            <a:avLst/>
          </a:prstGeom>
          <a:ln>
            <a:noFill/>
          </a:ln>
          <a:effectLst>
            <a:softEdge rad="112500"/>
          </a:effectLst>
        </p:spPr>
      </p:pic>
      <p:pic>
        <p:nvPicPr>
          <p:cNvPr id="2051" name="Picture 3"/>
          <p:cNvPicPr>
            <a:picLocks noChangeAspect="1" noChangeArrowheads="1"/>
          </p:cNvPicPr>
          <p:nvPr/>
        </p:nvPicPr>
        <p:blipFill>
          <a:blip r:embed="rId5" cstate="print"/>
          <a:srcRect/>
          <a:stretch>
            <a:fillRect/>
          </a:stretch>
        </p:blipFill>
        <p:spPr bwMode="auto">
          <a:xfrm>
            <a:off x="0" y="2238481"/>
            <a:ext cx="1559839" cy="2000264"/>
          </a:xfrm>
          <a:prstGeom prst="rect">
            <a:avLst/>
          </a:prstGeom>
          <a:ln>
            <a:noFill/>
          </a:ln>
          <a:effectLst>
            <a:softEdge rad="112500"/>
          </a:effectLst>
        </p:spPr>
      </p:pic>
      <p:sp>
        <p:nvSpPr>
          <p:cNvPr id="2" name="Прямоугольник 1"/>
          <p:cNvSpPr/>
          <p:nvPr/>
        </p:nvSpPr>
        <p:spPr>
          <a:xfrm>
            <a:off x="1559839" y="620688"/>
            <a:ext cx="7404649" cy="6124754"/>
          </a:xfrm>
          <a:prstGeom prst="rect">
            <a:avLst/>
          </a:prstGeom>
        </p:spPr>
        <p:txBody>
          <a:bodyPr wrap="square">
            <a:spAutoFit/>
          </a:bodyPr>
          <a:lstStyle/>
          <a:p>
            <a:pPr algn="just"/>
            <a:r>
              <a:rPr lang="uz-Latn-UZ" sz="2800" dirty="0" smtClean="0"/>
              <a:t>	</a:t>
            </a:r>
            <a:r>
              <a:rPr lang="en-US" sz="2800" dirty="0" err="1" smtClean="0"/>
              <a:t>Fanda</a:t>
            </a:r>
            <a:r>
              <a:rPr lang="en-US" sz="2800" dirty="0" smtClean="0"/>
              <a:t> </a:t>
            </a:r>
            <a:r>
              <a:rPr lang="en-US" sz="2800" dirty="0" smtClean="0">
                <a:solidFill>
                  <a:srgbClr val="FF0000"/>
                </a:solidFill>
              </a:rPr>
              <a:t>«</a:t>
            </a:r>
            <a:r>
              <a:rPr lang="en-US" sz="2800" dirty="0" err="1" smtClean="0">
                <a:solidFill>
                  <a:srgbClr val="FF0000"/>
                </a:solidFill>
              </a:rPr>
              <a:t>Uyg’onish</a:t>
            </a:r>
            <a:r>
              <a:rPr lang="en-US" sz="2800" dirty="0" smtClean="0">
                <a:solidFill>
                  <a:srgbClr val="FF0000"/>
                </a:solidFill>
              </a:rPr>
              <a:t> </a:t>
            </a:r>
            <a:r>
              <a:rPr lang="en-US" sz="2800" dirty="0" err="1" smtClean="0">
                <a:solidFill>
                  <a:srgbClr val="FF0000"/>
                </a:solidFill>
              </a:rPr>
              <a:t>davri</a:t>
            </a:r>
            <a:r>
              <a:rPr lang="en-US" sz="2800" dirty="0" smtClean="0">
                <a:solidFill>
                  <a:srgbClr val="FF0000"/>
                </a:solidFill>
              </a:rPr>
              <a:t>» </a:t>
            </a:r>
            <a:r>
              <a:rPr lang="en-US" sz="2800" dirty="0" smtClean="0"/>
              <a:t>deb  </a:t>
            </a:r>
            <a:r>
              <a:rPr lang="en-US" sz="2800" dirty="0" err="1" smtClean="0"/>
              <a:t>nomlangan</a:t>
            </a:r>
            <a:r>
              <a:rPr lang="en-US" sz="2800" dirty="0" smtClean="0"/>
              <a:t>  </a:t>
            </a:r>
            <a:r>
              <a:rPr lang="en-US" sz="2800" dirty="0" err="1" smtClean="0"/>
              <a:t>davr</a:t>
            </a:r>
            <a:r>
              <a:rPr lang="en-US" sz="2800" dirty="0" smtClean="0"/>
              <a:t>  </a:t>
            </a:r>
            <a:r>
              <a:rPr lang="en-US" sz="2800" b="1" dirty="0" err="1" smtClean="0"/>
              <a:t>G’arbiy</a:t>
            </a:r>
            <a:r>
              <a:rPr lang="en-US" sz="2800" b="1" dirty="0" smtClean="0"/>
              <a:t>  </a:t>
            </a:r>
            <a:r>
              <a:rPr lang="en-US" sz="2800" b="1" dirty="0" err="1" smtClean="0"/>
              <a:t>va</a:t>
            </a:r>
            <a:r>
              <a:rPr lang="en-US" sz="2800" b="1" dirty="0" smtClean="0"/>
              <a:t>  </a:t>
            </a:r>
            <a:r>
              <a:rPr lang="en-US" sz="2800" b="1" dirty="0" err="1" smtClean="0"/>
              <a:t>Markaziy</a:t>
            </a:r>
            <a:r>
              <a:rPr lang="en-US" sz="2800" b="1" dirty="0" smtClean="0"/>
              <a:t> </a:t>
            </a:r>
            <a:r>
              <a:rPr lang="uz-Latn-UZ" sz="2800" b="1" dirty="0" smtClean="0"/>
              <a:t>Y</a:t>
            </a:r>
            <a:r>
              <a:rPr lang="en-US" sz="2800" b="1" dirty="0" err="1" smtClean="0"/>
              <a:t>evropada</a:t>
            </a:r>
            <a:r>
              <a:rPr lang="en-US" sz="2800" dirty="0" err="1" smtClean="0"/>
              <a:t>gi</a:t>
            </a:r>
            <a:r>
              <a:rPr lang="en-US" sz="2800" dirty="0" smtClean="0"/>
              <a:t>  </a:t>
            </a:r>
            <a:r>
              <a:rPr lang="en-US" sz="2800" dirty="0" err="1" smtClean="0"/>
              <a:t>mamlakatlarda</a:t>
            </a:r>
            <a:r>
              <a:rPr lang="en-US" sz="2800" dirty="0" smtClean="0"/>
              <a:t>  </a:t>
            </a:r>
            <a:r>
              <a:rPr lang="en-US" sz="2800" b="1" dirty="0" smtClean="0"/>
              <a:t>XIV–XVI  </a:t>
            </a:r>
            <a:r>
              <a:rPr lang="en-US" sz="2800" b="1" dirty="0" err="1" smtClean="0"/>
              <a:t>asrlar</a:t>
            </a:r>
            <a:r>
              <a:rPr lang="en-US" sz="2800" dirty="0" err="1" smtClean="0"/>
              <a:t>dagi</a:t>
            </a:r>
            <a:r>
              <a:rPr lang="en-US" sz="2800" dirty="0" smtClean="0"/>
              <a:t>  </a:t>
            </a:r>
            <a:r>
              <a:rPr lang="en-US" sz="2800" dirty="0" err="1" smtClean="0"/>
              <a:t>rivojlanishning</a:t>
            </a:r>
            <a:r>
              <a:rPr lang="en-US" sz="2800" dirty="0" smtClean="0"/>
              <a:t>  </a:t>
            </a:r>
            <a:r>
              <a:rPr lang="en-US" sz="2800" dirty="0" err="1" smtClean="0"/>
              <a:t>o’ziga</a:t>
            </a:r>
            <a:r>
              <a:rPr lang="en-US" sz="2800" dirty="0" smtClean="0"/>
              <a:t>  </a:t>
            </a:r>
            <a:r>
              <a:rPr lang="en-US" sz="2800" dirty="0" err="1" smtClean="0"/>
              <a:t>xos</a:t>
            </a:r>
            <a:r>
              <a:rPr lang="uz-Latn-UZ" sz="2800" dirty="0" smtClean="0"/>
              <a:t> </a:t>
            </a:r>
            <a:r>
              <a:rPr lang="en-US" sz="2800" dirty="0" err="1" smtClean="0"/>
              <a:t>xususiyatlarini</a:t>
            </a:r>
            <a:r>
              <a:rPr lang="en-US" sz="2800" dirty="0" smtClean="0"/>
              <a:t>  </a:t>
            </a:r>
            <a:r>
              <a:rPr lang="en-US" sz="2800" dirty="0" err="1" smtClean="0"/>
              <a:t>idodalash</a:t>
            </a:r>
            <a:r>
              <a:rPr lang="en-US" sz="2800" dirty="0" smtClean="0"/>
              <a:t>  </a:t>
            </a:r>
            <a:r>
              <a:rPr lang="en-US" sz="2800" dirty="0" err="1" smtClean="0"/>
              <a:t>uchun</a:t>
            </a:r>
            <a:r>
              <a:rPr lang="en-US" sz="2800" dirty="0" smtClean="0"/>
              <a:t>  </a:t>
            </a:r>
            <a:r>
              <a:rPr lang="en-US" sz="2800" dirty="0" err="1" smtClean="0"/>
              <a:t>ishlatilgan</a:t>
            </a:r>
            <a:r>
              <a:rPr lang="en-US" sz="2800" dirty="0" smtClean="0"/>
              <a:t>.  </a:t>
            </a:r>
            <a:r>
              <a:rPr lang="en-US" sz="2800" dirty="0" err="1" smtClean="0"/>
              <a:t>Birinchi</a:t>
            </a:r>
            <a:r>
              <a:rPr lang="en-US" sz="2800" dirty="0" smtClean="0"/>
              <a:t>  </a:t>
            </a:r>
            <a:r>
              <a:rPr lang="en-US" sz="2800" dirty="0" err="1" smtClean="0"/>
              <a:t>marta</a:t>
            </a:r>
            <a:r>
              <a:rPr lang="en-US" sz="2800" dirty="0" smtClean="0"/>
              <a:t>  </a:t>
            </a:r>
            <a:r>
              <a:rPr lang="en-US" sz="2800" b="1" dirty="0" smtClean="0">
                <a:solidFill>
                  <a:srgbClr val="FF0000"/>
                </a:solidFill>
              </a:rPr>
              <a:t>«</a:t>
            </a:r>
            <a:r>
              <a:rPr lang="en-US" sz="2800" b="1" dirty="0" err="1" smtClean="0">
                <a:solidFill>
                  <a:srgbClr val="FF0000"/>
                </a:solidFill>
              </a:rPr>
              <a:t>uyg’onish</a:t>
            </a:r>
            <a:r>
              <a:rPr lang="en-US" sz="2800" b="1" dirty="0" smtClean="0">
                <a:solidFill>
                  <a:srgbClr val="FF0000"/>
                </a:solidFill>
              </a:rPr>
              <a:t>»</a:t>
            </a:r>
            <a:r>
              <a:rPr lang="en-US" sz="2800" dirty="0" smtClean="0"/>
              <a:t> </a:t>
            </a:r>
            <a:r>
              <a:rPr lang="en-US" sz="2800" dirty="0" err="1" smtClean="0"/>
              <a:t>atamasini</a:t>
            </a:r>
            <a:r>
              <a:rPr lang="en-US" sz="2800" dirty="0" smtClean="0"/>
              <a:t>  </a:t>
            </a:r>
            <a:r>
              <a:rPr lang="en-US" sz="2800" b="1" dirty="0" smtClean="0"/>
              <a:t>XVI </a:t>
            </a:r>
            <a:r>
              <a:rPr lang="en-US" sz="2800" b="1" dirty="0" err="1" smtClean="0"/>
              <a:t>asr</a:t>
            </a:r>
            <a:r>
              <a:rPr lang="en-US" sz="2800" dirty="0" smtClean="0"/>
              <a:t>  </a:t>
            </a:r>
            <a:r>
              <a:rPr lang="en-US" sz="2800" b="1" i="1" u="sng" dirty="0" err="1" smtClean="0"/>
              <a:t>italyan</a:t>
            </a:r>
            <a:r>
              <a:rPr lang="en-US" sz="2800" b="1" i="1" u="sng" dirty="0" smtClean="0"/>
              <a:t>  </a:t>
            </a:r>
            <a:r>
              <a:rPr lang="en-US" sz="2800" b="1" i="1" u="sng" dirty="0" err="1" smtClean="0"/>
              <a:t>rassomi</a:t>
            </a:r>
            <a:r>
              <a:rPr lang="en-US" sz="2800" b="1" i="1" u="sng" dirty="0" smtClean="0"/>
              <a:t>  </a:t>
            </a:r>
            <a:r>
              <a:rPr lang="en-US" sz="2800" b="1" i="1" u="sng" dirty="0" err="1" smtClean="0"/>
              <a:t>va</a:t>
            </a:r>
            <a:r>
              <a:rPr lang="en-US" sz="2800" b="1" i="1" u="sng" dirty="0" smtClean="0"/>
              <a:t>  </a:t>
            </a:r>
            <a:r>
              <a:rPr lang="en-US" sz="2800" b="1" i="1" u="sng" dirty="0" err="1" smtClean="0"/>
              <a:t>tarixchisi</a:t>
            </a:r>
            <a:r>
              <a:rPr lang="en-US" sz="2800" dirty="0" smtClean="0"/>
              <a:t>  </a:t>
            </a:r>
            <a:r>
              <a:rPr lang="en-US" sz="2800" b="1" dirty="0" err="1" smtClean="0">
                <a:solidFill>
                  <a:srgbClr val="0000FF"/>
                </a:solidFill>
              </a:rPr>
              <a:t>J.Vazari</a:t>
            </a:r>
            <a:r>
              <a:rPr lang="en-US" sz="2800" dirty="0" smtClean="0"/>
              <a:t>  </a:t>
            </a:r>
            <a:r>
              <a:rPr lang="en-US" sz="2800" dirty="0" err="1" smtClean="0"/>
              <a:t>o’z</a:t>
            </a:r>
            <a:r>
              <a:rPr lang="en-US" sz="2800" dirty="0" smtClean="0"/>
              <a:t>  </a:t>
            </a:r>
            <a:r>
              <a:rPr lang="en-US" sz="2800" dirty="0" err="1" smtClean="0"/>
              <a:t>asarlarida</a:t>
            </a:r>
            <a:r>
              <a:rPr lang="en-US" sz="2800" dirty="0" smtClean="0"/>
              <a:t>  </a:t>
            </a:r>
            <a:r>
              <a:rPr lang="en-US" sz="2800" dirty="0" err="1" smtClean="0"/>
              <a:t>qo’llaydi</a:t>
            </a:r>
            <a:r>
              <a:rPr lang="en-US" sz="2800" dirty="0" smtClean="0"/>
              <a:t>. </a:t>
            </a:r>
            <a:r>
              <a:rPr lang="en-US" sz="2800" dirty="0" err="1" smtClean="0"/>
              <a:t>Lekin</a:t>
            </a:r>
            <a:r>
              <a:rPr lang="en-US" sz="2800" dirty="0" smtClean="0"/>
              <a:t>  </a:t>
            </a:r>
            <a:r>
              <a:rPr lang="en-US" sz="2800" dirty="0" err="1" smtClean="0"/>
              <a:t>bu</a:t>
            </a:r>
            <a:r>
              <a:rPr lang="en-US" sz="2800" dirty="0" smtClean="0"/>
              <a:t>  </a:t>
            </a:r>
            <a:r>
              <a:rPr lang="en-US" sz="2800" dirty="0" err="1" smtClean="0"/>
              <a:t>atama</a:t>
            </a:r>
            <a:r>
              <a:rPr lang="en-US" sz="2800" dirty="0" smtClean="0"/>
              <a:t>  </a:t>
            </a:r>
            <a:r>
              <a:rPr lang="en-US" sz="2800" b="1" dirty="0" smtClean="0"/>
              <a:t>XIV  –  XVI  </a:t>
            </a:r>
            <a:r>
              <a:rPr lang="en-US" sz="2800" b="1" dirty="0" err="1" smtClean="0"/>
              <a:t>asr</a:t>
            </a:r>
            <a:r>
              <a:rPr lang="en-US" sz="2800" dirty="0" smtClean="0"/>
              <a:t>  </a:t>
            </a:r>
            <a:r>
              <a:rPr lang="en-US" sz="2800" dirty="0" err="1" smtClean="0"/>
              <a:t>ijtimoiy</a:t>
            </a:r>
            <a:r>
              <a:rPr lang="en-US" sz="2800" dirty="0" smtClean="0"/>
              <a:t>–</a:t>
            </a:r>
            <a:r>
              <a:rPr lang="en-US" sz="2800" dirty="0" err="1" smtClean="0"/>
              <a:t>iqtisodiy</a:t>
            </a:r>
            <a:r>
              <a:rPr lang="en-US" sz="2800" dirty="0" smtClean="0"/>
              <a:t>  </a:t>
            </a:r>
            <a:r>
              <a:rPr lang="en-US" sz="2800" dirty="0" err="1" smtClean="0"/>
              <a:t>rivojlanish</a:t>
            </a:r>
            <a:r>
              <a:rPr lang="en-US" sz="2800" dirty="0" smtClean="0"/>
              <a:t>  </a:t>
            </a:r>
            <a:r>
              <a:rPr lang="en-US" sz="2800" dirty="0" err="1" smtClean="0"/>
              <a:t>mohiyatini</a:t>
            </a:r>
            <a:r>
              <a:rPr lang="en-US" sz="2800" dirty="0" smtClean="0"/>
              <a:t>  </a:t>
            </a:r>
            <a:r>
              <a:rPr lang="en-US" sz="2800" dirty="0" err="1" smtClean="0"/>
              <a:t>ochib</a:t>
            </a:r>
            <a:r>
              <a:rPr lang="uz-Latn-UZ" sz="2800" dirty="0" smtClean="0"/>
              <a:t> </a:t>
            </a:r>
            <a:r>
              <a:rPr lang="en-US" sz="2800" dirty="0" err="1" smtClean="0"/>
              <a:t>bermasdan</a:t>
            </a:r>
            <a:r>
              <a:rPr lang="en-US" sz="2800" dirty="0" smtClean="0"/>
              <a:t>,  </a:t>
            </a:r>
            <a:r>
              <a:rPr lang="en-US" sz="2800" dirty="0" err="1" smtClean="0"/>
              <a:t>ko’proq</a:t>
            </a:r>
            <a:r>
              <a:rPr lang="en-US" sz="2800" dirty="0" smtClean="0"/>
              <a:t>  </a:t>
            </a:r>
            <a:r>
              <a:rPr lang="en-US" sz="2800" b="1" i="1" u="sng" dirty="0" err="1" smtClean="0"/>
              <a:t>antik</a:t>
            </a:r>
            <a:r>
              <a:rPr lang="en-US" sz="2800" b="1" i="1" u="sng" dirty="0" smtClean="0"/>
              <a:t>  </a:t>
            </a:r>
            <a:r>
              <a:rPr lang="en-US" sz="2800" b="1" i="1" u="sng" dirty="0" err="1" smtClean="0"/>
              <a:t>davr</a:t>
            </a:r>
            <a:r>
              <a:rPr lang="en-US" sz="2800" b="1" i="1" u="sng" dirty="0" smtClean="0"/>
              <a:t>  </a:t>
            </a:r>
            <a:r>
              <a:rPr lang="en-US" sz="2800" b="1" i="1" u="sng" dirty="0" err="1" smtClean="0"/>
              <a:t>merosini</a:t>
            </a:r>
            <a:r>
              <a:rPr lang="en-US" sz="2800" b="1" i="1" u="sng" dirty="0" smtClean="0"/>
              <a:t>,  </a:t>
            </a:r>
            <a:r>
              <a:rPr lang="en-US" sz="2800" b="1" i="1" u="sng" dirty="0" err="1" smtClean="0"/>
              <a:t>ya’ni</a:t>
            </a:r>
            <a:r>
              <a:rPr lang="en-US" sz="2800" b="1" i="1" u="sng" dirty="0" smtClean="0"/>
              <a:t>,  </a:t>
            </a:r>
            <a:r>
              <a:rPr lang="en-US" sz="2800" b="1" i="1" u="sng" dirty="0" err="1" smtClean="0"/>
              <a:t>antik</a:t>
            </a:r>
            <a:r>
              <a:rPr lang="en-US" sz="2800" b="1" i="1" u="sng" dirty="0" smtClean="0"/>
              <a:t>  </a:t>
            </a:r>
            <a:r>
              <a:rPr lang="en-US" sz="2800" b="1" i="1" u="sng" dirty="0" err="1" smtClean="0"/>
              <a:t>madaniyatga</a:t>
            </a:r>
            <a:r>
              <a:rPr lang="en-US" sz="2800" b="1" i="1" u="sng" dirty="0" smtClean="0"/>
              <a:t>  </a:t>
            </a:r>
            <a:r>
              <a:rPr lang="en-US" sz="2800" b="1" i="1" u="sng" dirty="0" err="1" smtClean="0"/>
              <a:t>o’xshash</a:t>
            </a:r>
            <a:r>
              <a:rPr lang="uz-Latn-UZ" sz="2800" b="1" i="1" u="sng" dirty="0" smtClean="0"/>
              <a:t> </a:t>
            </a:r>
            <a:r>
              <a:rPr lang="en-US" sz="2800" b="1" i="1" u="sng" dirty="0" err="1" smtClean="0"/>
              <a:t>madaniyatning</a:t>
            </a:r>
            <a:r>
              <a:rPr lang="en-US" sz="2800" b="1" i="1" u="sng" dirty="0" smtClean="0"/>
              <a:t>  </a:t>
            </a:r>
            <a:r>
              <a:rPr lang="en-US" sz="2800" b="1" i="1" u="sng" dirty="0" err="1" smtClean="0"/>
              <a:t>qaytadan</a:t>
            </a:r>
            <a:r>
              <a:rPr lang="en-US" sz="2800" b="1" i="1" u="sng" dirty="0" smtClean="0"/>
              <a:t>  </a:t>
            </a:r>
            <a:r>
              <a:rPr lang="en-US" sz="2800" b="1" i="1" u="sng" dirty="0" smtClean="0">
                <a:solidFill>
                  <a:srgbClr val="0000FF"/>
                </a:solidFill>
              </a:rPr>
              <a:t>«</a:t>
            </a:r>
            <a:r>
              <a:rPr lang="en-US" sz="2800" b="1" i="1" u="sng" dirty="0" err="1" smtClean="0">
                <a:solidFill>
                  <a:srgbClr val="0000FF"/>
                </a:solidFill>
              </a:rPr>
              <a:t>tirilishi</a:t>
            </a:r>
            <a:r>
              <a:rPr lang="en-US" sz="2800" b="1" i="1" u="sng" dirty="0" smtClean="0">
                <a:solidFill>
                  <a:srgbClr val="0000FF"/>
                </a:solidFill>
              </a:rPr>
              <a:t>», «</a:t>
            </a:r>
            <a:r>
              <a:rPr lang="en-US" sz="2800" b="1" i="1" u="sng" dirty="0" err="1" smtClean="0">
                <a:solidFill>
                  <a:srgbClr val="0000FF"/>
                </a:solidFill>
              </a:rPr>
              <a:t>uyg’onishi</a:t>
            </a:r>
            <a:r>
              <a:rPr lang="en-US" sz="2800" b="1" i="1" u="sng" dirty="0" smtClean="0">
                <a:solidFill>
                  <a:srgbClr val="0000FF"/>
                </a:solidFill>
              </a:rPr>
              <a:t>»</a:t>
            </a:r>
            <a:r>
              <a:rPr lang="en-US" sz="2800" b="1" i="1" u="sng" dirty="0" smtClean="0"/>
              <a:t>  </a:t>
            </a:r>
            <a:r>
              <a:rPr lang="en-US" sz="2800" b="1" i="1" u="sng" dirty="0" err="1" smtClean="0"/>
              <a:t>va</a:t>
            </a:r>
            <a:r>
              <a:rPr lang="en-US" sz="2800" b="1" i="1" u="sng" dirty="0" smtClean="0"/>
              <a:t>  </a:t>
            </a:r>
            <a:r>
              <a:rPr lang="en-US" sz="2800" b="1" i="1" u="sng" dirty="0" smtClean="0">
                <a:solidFill>
                  <a:srgbClr val="0000FF"/>
                </a:solidFill>
              </a:rPr>
              <a:t>«</a:t>
            </a:r>
            <a:r>
              <a:rPr lang="en-US" sz="2800" b="1" i="1" u="sng" dirty="0" err="1" smtClean="0">
                <a:solidFill>
                  <a:srgbClr val="0000FF"/>
                </a:solidFill>
              </a:rPr>
              <a:t>jonlanishi</a:t>
            </a:r>
            <a:r>
              <a:rPr lang="en-US" sz="2800" b="1" i="1" u="sng" dirty="0" smtClean="0">
                <a:solidFill>
                  <a:srgbClr val="0000FF"/>
                </a:solidFill>
              </a:rPr>
              <a:t>»</a:t>
            </a:r>
            <a:r>
              <a:rPr lang="en-US" sz="2800" b="1" i="1" u="sng" dirty="0" smtClean="0"/>
              <a:t>  </a:t>
            </a:r>
            <a:r>
              <a:rPr lang="en-US" sz="2800" b="1" i="1" u="sng" dirty="0" err="1" smtClean="0"/>
              <a:t>ma’nosida</a:t>
            </a:r>
            <a:r>
              <a:rPr lang="uz-Latn-UZ" sz="2800" dirty="0" smtClean="0"/>
              <a:t> </a:t>
            </a:r>
            <a:r>
              <a:rPr lang="en-US" sz="2800" dirty="0" err="1" smtClean="0"/>
              <a:t>ishlatila</a:t>
            </a:r>
            <a:r>
              <a:rPr lang="en-US" sz="2800" dirty="0" smtClean="0"/>
              <a:t>  </a:t>
            </a:r>
            <a:r>
              <a:rPr lang="en-US" sz="2800" dirty="0" err="1" smtClean="0"/>
              <a:t>boshlandi</a:t>
            </a:r>
            <a:r>
              <a:rPr lang="en-US" sz="2800" dirty="0" smtClean="0"/>
              <a:t>.  </a:t>
            </a:r>
            <a:endParaRPr lang="ru-RU" sz="2800" dirty="0"/>
          </a:p>
        </p:txBody>
      </p:sp>
    </p:spTree>
    <p:extLst>
      <p:ext uri="{BB962C8B-B14F-4D97-AF65-F5344CB8AC3E}">
        <p14:creationId xmlns:p14="http://schemas.microsoft.com/office/powerpoint/2010/main" val="30675162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45862" y="598144"/>
            <a:ext cx="8596560" cy="6255302"/>
          </a:xfrm>
          <a:prstGeom prst="rect">
            <a:avLst/>
          </a:prstGeom>
        </p:spPr>
        <p:txBody>
          <a:bodyPr wrap="square">
            <a:spAutoFit/>
          </a:bodyPr>
          <a:lstStyle/>
          <a:p>
            <a:pPr algn="just">
              <a:lnSpc>
                <a:spcPct val="115000"/>
              </a:lnSpc>
              <a:spcAft>
                <a:spcPts val="1000"/>
              </a:spcAft>
            </a:pPr>
            <a:r>
              <a:rPr lang="en-US" sz="2800" dirty="0" smtClean="0">
                <a:solidFill>
                  <a:srgbClr val="000000"/>
                </a:solidFill>
                <a:latin typeface="Times New Roman"/>
                <a:ea typeface="Times New Roman"/>
                <a:cs typeface="Times New Roman"/>
              </a:rPr>
              <a:t>	</a:t>
            </a:r>
            <a:r>
              <a:rPr lang="en-US" sz="2800" dirty="0" err="1" smtClean="0">
                <a:solidFill>
                  <a:srgbClr val="000000"/>
                </a:solidFill>
                <a:latin typeface="Times New Roman"/>
                <a:ea typeface="Times New Roman"/>
                <a:cs typeface="Times New Roman"/>
              </a:rPr>
              <a:t>Farobiy</a:t>
            </a:r>
            <a:r>
              <a:rPr lang="uz-Cyrl-UZ" sz="2800" dirty="0" smtClean="0">
                <a:solidFill>
                  <a:srgbClr val="000000"/>
                </a:solidFill>
                <a:latin typeface="Times New Roman"/>
                <a:ea typeface="Times New Roman"/>
                <a:cs typeface="Times New Roman"/>
              </a:rPr>
              <a:t>ning </a:t>
            </a:r>
            <a:r>
              <a:rPr lang="uz-Cyrl-UZ" sz="2800" dirty="0">
                <a:solidFill>
                  <a:srgbClr val="000000"/>
                </a:solidFill>
                <a:latin typeface="Times New Roman"/>
                <a:ea typeface="Times New Roman"/>
                <a:cs typeface="Times New Roman"/>
              </a:rPr>
              <a:t>ko‘p jildli </a:t>
            </a:r>
            <a:r>
              <a:rPr lang="uz-Cyrl-UZ" sz="2800" b="1" dirty="0">
                <a:solidFill>
                  <a:srgbClr val="0000FF"/>
                </a:solidFill>
                <a:latin typeface="Times New Roman"/>
                <a:ea typeface="Times New Roman"/>
                <a:cs typeface="Times New Roman"/>
              </a:rPr>
              <a:t>“Musiqa haqida katta kitob” </a:t>
            </a:r>
            <a:r>
              <a:rPr lang="uz-Cyrl-UZ" sz="2800" dirty="0">
                <a:solidFill>
                  <a:srgbClr val="000000"/>
                </a:solidFill>
                <a:latin typeface="Times New Roman"/>
                <a:ea typeface="Times New Roman"/>
                <a:cs typeface="Times New Roman"/>
              </a:rPr>
              <a:t>asari </a:t>
            </a:r>
            <a:r>
              <a:rPr lang="uz-Cyrl-UZ" sz="2800" b="1" i="1" u="sng" dirty="0">
                <a:solidFill>
                  <a:srgbClr val="000000"/>
                </a:solidFill>
                <a:latin typeface="Times New Roman"/>
                <a:ea typeface="Times New Roman"/>
                <a:cs typeface="Times New Roman"/>
              </a:rPr>
              <a:t>musiqa ilmining katta bilimdoni, sozanda va ajoyib bastakor</a:t>
            </a:r>
            <a:r>
              <a:rPr lang="uz-Cyrl-UZ" sz="2800" dirty="0">
                <a:solidFill>
                  <a:srgbClr val="000000"/>
                </a:solidFill>
                <a:latin typeface="Times New Roman"/>
                <a:ea typeface="Times New Roman"/>
                <a:cs typeface="Times New Roman"/>
              </a:rPr>
              <a:t> ham bo‘lganligini tasdiqlaydi. U yangi </a:t>
            </a:r>
            <a:r>
              <a:rPr lang="uz-Cyrl-UZ" sz="2800" b="1" i="1" u="sng" dirty="0">
                <a:solidFill>
                  <a:srgbClr val="000000"/>
                </a:solidFill>
                <a:latin typeface="Times New Roman"/>
                <a:ea typeface="Times New Roman"/>
                <a:cs typeface="Times New Roman"/>
              </a:rPr>
              <a:t>musiqa asbobining </a:t>
            </a:r>
            <a:r>
              <a:rPr lang="uz-Cyrl-UZ" sz="2800" dirty="0">
                <a:solidFill>
                  <a:srgbClr val="000000"/>
                </a:solidFill>
                <a:latin typeface="Times New Roman"/>
                <a:ea typeface="Times New Roman"/>
                <a:cs typeface="Times New Roman"/>
              </a:rPr>
              <a:t>ixtirochisi ham bo‘lgan.</a:t>
            </a:r>
            <a:endParaRPr lang="ru-RU" sz="2800" dirty="0">
              <a:latin typeface="Calibri"/>
              <a:ea typeface="Calibri"/>
              <a:cs typeface="Times New Roman"/>
            </a:endParaRPr>
          </a:p>
          <a:p>
            <a:pPr algn="just">
              <a:lnSpc>
                <a:spcPct val="115000"/>
              </a:lnSpc>
              <a:spcAft>
                <a:spcPts val="1000"/>
              </a:spcAft>
            </a:pPr>
            <a:r>
              <a:rPr lang="en-US" sz="2800" dirty="0" smtClean="0">
                <a:solidFill>
                  <a:srgbClr val="000000"/>
                </a:solidFill>
                <a:latin typeface="Times New Roman"/>
                <a:ea typeface="Times New Roman"/>
                <a:cs typeface="Times New Roman"/>
              </a:rPr>
              <a:t>	</a:t>
            </a:r>
            <a:r>
              <a:rPr lang="uz-Cyrl-UZ" sz="2800" dirty="0" smtClean="0">
                <a:solidFill>
                  <a:srgbClr val="000000"/>
                </a:solidFill>
                <a:latin typeface="Times New Roman"/>
                <a:ea typeface="Times New Roman"/>
                <a:cs typeface="Times New Roman"/>
              </a:rPr>
              <a:t>O‘rta </a:t>
            </a:r>
            <a:r>
              <a:rPr lang="uz-Cyrl-UZ" sz="2800" dirty="0">
                <a:solidFill>
                  <a:srgbClr val="000000"/>
                </a:solidFill>
                <a:latin typeface="Times New Roman"/>
                <a:ea typeface="Times New Roman"/>
                <a:cs typeface="Times New Roman"/>
              </a:rPr>
              <a:t>asr fanining rivoji va taraqqiyotida Forobiyning ilm tasnifi bo‘yicha olib borgan ilmiy ijodiy ishlari g‘oyatda qimmatlidir. U </a:t>
            </a:r>
            <a:r>
              <a:rPr lang="uz-Cyrl-UZ" sz="2800" b="1" i="1" dirty="0">
                <a:solidFill>
                  <a:srgbClr val="0000FF"/>
                </a:solidFill>
                <a:latin typeface="Times New Roman"/>
                <a:ea typeface="Times New Roman"/>
                <a:cs typeface="Times New Roman"/>
              </a:rPr>
              <a:t>“ilmlarni kelib chiqishi haqida”, “Ismlarning tasnifi haqida”</a:t>
            </a:r>
            <a:r>
              <a:rPr lang="uz-Cyrl-UZ" sz="2800" dirty="0">
                <a:solidFill>
                  <a:srgbClr val="000000"/>
                </a:solidFill>
                <a:latin typeface="Times New Roman"/>
                <a:ea typeface="Times New Roman"/>
                <a:cs typeface="Times New Roman"/>
              </a:rPr>
              <a:t> va boshqa risolalarida o‘sha davrda ma’lum bo‘lgan </a:t>
            </a:r>
            <a:r>
              <a:rPr lang="uz-Cyrl-UZ" sz="2800" b="1" i="1" u="sng" dirty="0">
                <a:solidFill>
                  <a:srgbClr val="0000FF"/>
                </a:solidFill>
                <a:latin typeface="Times New Roman"/>
                <a:ea typeface="Times New Roman"/>
                <a:cs typeface="Times New Roman"/>
              </a:rPr>
              <a:t>30 ga yaqin ilm sohasining tartibi, tasnifi va tafsilotini</a:t>
            </a:r>
            <a:r>
              <a:rPr lang="uz-Cyrl-UZ" sz="2800" dirty="0">
                <a:solidFill>
                  <a:srgbClr val="000000"/>
                </a:solidFill>
                <a:latin typeface="Times New Roman"/>
                <a:ea typeface="Times New Roman"/>
                <a:cs typeface="Times New Roman"/>
              </a:rPr>
              <a:t> beradi</a:t>
            </a:r>
            <a:r>
              <a:rPr lang="uz-Cyrl-UZ" sz="2800" dirty="0" smtClean="0">
                <a:solidFill>
                  <a:srgbClr val="000000"/>
                </a:solidFill>
                <a:latin typeface="Times New Roman"/>
                <a:ea typeface="Times New Roman"/>
                <a:cs typeface="Times New Roman"/>
              </a:rPr>
              <a:t>.</a:t>
            </a:r>
            <a:endParaRPr lang="en-US" sz="2800" dirty="0" smtClean="0">
              <a:solidFill>
                <a:srgbClr val="000000"/>
              </a:solidFill>
              <a:latin typeface="Times New Roman"/>
              <a:ea typeface="Times New Roman"/>
              <a:cs typeface="Times New Roman"/>
            </a:endParaRPr>
          </a:p>
          <a:p>
            <a:pPr algn="just">
              <a:lnSpc>
                <a:spcPct val="115000"/>
              </a:lnSpc>
              <a:spcAft>
                <a:spcPts val="1000"/>
              </a:spcAft>
            </a:pPr>
            <a:r>
              <a:rPr lang="en-US" sz="2800" dirty="0" smtClean="0">
                <a:latin typeface="Times New Roman" pitchFamily="18" charset="0"/>
                <a:ea typeface="Calibri"/>
                <a:cs typeface="Times New Roman" pitchFamily="18" charset="0"/>
              </a:rPr>
              <a:t>	</a:t>
            </a:r>
            <a:r>
              <a:rPr lang="en-US" sz="2800" dirty="0" err="1" smtClean="0">
                <a:latin typeface="Times New Roman" pitchFamily="18" charset="0"/>
                <a:ea typeface="Calibri"/>
                <a:cs typeface="Times New Roman" pitchFamily="18" charset="0"/>
              </a:rPr>
              <a:t>Uning</a:t>
            </a:r>
            <a:r>
              <a:rPr lang="en-US" sz="2800" dirty="0" smtClean="0">
                <a:latin typeface="Times New Roman" pitchFamily="18" charset="0"/>
                <a:ea typeface="Calibri"/>
                <a:cs typeface="Times New Roman" pitchFamily="18" charset="0"/>
              </a:rPr>
              <a:t>  </a:t>
            </a:r>
            <a:r>
              <a:rPr lang="en-US" sz="2800" dirty="0" err="1">
                <a:latin typeface="Times New Roman" pitchFamily="18" charset="0"/>
                <a:ea typeface="Calibri"/>
                <a:cs typeface="Times New Roman" pitchFamily="18" charset="0"/>
              </a:rPr>
              <a:t>g’oyalari</a:t>
            </a:r>
            <a:r>
              <a:rPr lang="en-US" sz="2800" dirty="0">
                <a:latin typeface="Times New Roman" pitchFamily="18" charset="0"/>
                <a:ea typeface="Calibri"/>
                <a:cs typeface="Times New Roman" pitchFamily="18" charset="0"/>
              </a:rPr>
              <a:t>  </a:t>
            </a:r>
            <a:r>
              <a:rPr lang="en-US" sz="2800" b="1" dirty="0" err="1">
                <a:solidFill>
                  <a:srgbClr val="0000FF"/>
                </a:solidFill>
                <a:latin typeface="Times New Roman" pitchFamily="18" charset="0"/>
                <a:ea typeface="Calibri"/>
                <a:cs typeface="Times New Roman" pitchFamily="18" charset="0"/>
              </a:rPr>
              <a:t>F.Bekon</a:t>
            </a:r>
            <a:r>
              <a:rPr lang="en-US" sz="2800" b="1" dirty="0">
                <a:solidFill>
                  <a:srgbClr val="0000FF"/>
                </a:solidFill>
                <a:latin typeface="Times New Roman" pitchFamily="18" charset="0"/>
                <a:ea typeface="Calibri"/>
                <a:cs typeface="Times New Roman" pitchFamily="18" charset="0"/>
              </a:rPr>
              <a:t>,  Spinoza  </a:t>
            </a:r>
            <a:r>
              <a:rPr lang="en-US" sz="2800" dirty="0" err="1">
                <a:latin typeface="Times New Roman" pitchFamily="18" charset="0"/>
                <a:ea typeface="Calibri"/>
                <a:cs typeface="Times New Roman" pitchFamily="18" charset="0"/>
              </a:rPr>
              <a:t>kabi</a:t>
            </a:r>
            <a:r>
              <a:rPr lang="en-US" sz="2800" dirty="0">
                <a:latin typeface="Times New Roman" pitchFamily="18" charset="0"/>
                <a:ea typeface="Calibri"/>
                <a:cs typeface="Times New Roman" pitchFamily="18" charset="0"/>
              </a:rPr>
              <a:t>  </a:t>
            </a:r>
            <a:r>
              <a:rPr lang="en-US" sz="2800" dirty="0" err="1">
                <a:latin typeface="Times New Roman" pitchFamily="18" charset="0"/>
                <a:ea typeface="Calibri"/>
                <a:cs typeface="Times New Roman" pitchFamily="18" charset="0"/>
              </a:rPr>
              <a:t>faylasuflar</a:t>
            </a:r>
            <a:r>
              <a:rPr lang="en-US" sz="2800" dirty="0">
                <a:latin typeface="Times New Roman" pitchFamily="18" charset="0"/>
                <a:ea typeface="Calibri"/>
                <a:cs typeface="Times New Roman" pitchFamily="18" charset="0"/>
              </a:rPr>
              <a:t> </a:t>
            </a:r>
            <a:r>
              <a:rPr lang="en-US" sz="2800" dirty="0" smtClean="0">
                <a:latin typeface="Times New Roman" pitchFamily="18" charset="0"/>
                <a:ea typeface="Calibri"/>
                <a:cs typeface="Times New Roman" pitchFamily="18" charset="0"/>
              </a:rPr>
              <a:t> </a:t>
            </a:r>
            <a:r>
              <a:rPr lang="en-US" sz="2800" dirty="0" err="1" smtClean="0">
                <a:latin typeface="Times New Roman" pitchFamily="18" charset="0"/>
                <a:ea typeface="Calibri"/>
                <a:cs typeface="Times New Roman" pitchFamily="18" charset="0"/>
              </a:rPr>
              <a:t>dunyoqarashiga</a:t>
            </a:r>
            <a:r>
              <a:rPr lang="en-US" sz="2800" dirty="0" smtClean="0">
                <a:latin typeface="Times New Roman" pitchFamily="18" charset="0"/>
                <a:ea typeface="Calibri"/>
                <a:cs typeface="Times New Roman" pitchFamily="18" charset="0"/>
              </a:rPr>
              <a:t> </a:t>
            </a:r>
            <a:r>
              <a:rPr lang="en-US" sz="2800" dirty="0" err="1">
                <a:latin typeface="Times New Roman" pitchFamily="18" charset="0"/>
                <a:ea typeface="Calibri"/>
                <a:cs typeface="Times New Roman" pitchFamily="18" charset="0"/>
              </a:rPr>
              <a:t>katta</a:t>
            </a:r>
            <a:r>
              <a:rPr lang="en-US" sz="2800" dirty="0">
                <a:latin typeface="Times New Roman" pitchFamily="18" charset="0"/>
                <a:ea typeface="Calibri"/>
                <a:cs typeface="Times New Roman" pitchFamily="18" charset="0"/>
              </a:rPr>
              <a:t> </a:t>
            </a:r>
            <a:r>
              <a:rPr lang="en-US" sz="2800" dirty="0" err="1">
                <a:latin typeface="Times New Roman" pitchFamily="18" charset="0"/>
                <a:ea typeface="Calibri"/>
                <a:cs typeface="Times New Roman" pitchFamily="18" charset="0"/>
              </a:rPr>
              <a:t>ta’sir</a:t>
            </a:r>
            <a:r>
              <a:rPr lang="en-US" sz="2800" dirty="0">
                <a:latin typeface="Times New Roman" pitchFamily="18" charset="0"/>
                <a:ea typeface="Calibri"/>
                <a:cs typeface="Times New Roman" pitchFamily="18" charset="0"/>
              </a:rPr>
              <a:t> </a:t>
            </a:r>
            <a:r>
              <a:rPr lang="en-US" sz="2800" dirty="0" err="1">
                <a:latin typeface="Times New Roman" pitchFamily="18" charset="0"/>
                <a:ea typeface="Calibri"/>
                <a:cs typeface="Times New Roman" pitchFamily="18" charset="0"/>
              </a:rPr>
              <a:t>ko’rsatdi</a:t>
            </a:r>
            <a:r>
              <a:rPr lang="en-US" sz="2800" dirty="0">
                <a:latin typeface="Times New Roman" pitchFamily="18" charset="0"/>
                <a:ea typeface="Calibri"/>
                <a:cs typeface="Times New Roman" pitchFamily="18" charset="0"/>
              </a:rPr>
              <a:t>.</a:t>
            </a:r>
            <a:endParaRPr lang="ru-RU" sz="2800" dirty="0">
              <a:effectLst/>
              <a:latin typeface="Times New Roman" pitchFamily="18" charset="0"/>
              <a:ea typeface="Calibri"/>
              <a:cs typeface="Times New Roman" pitchFamily="18" charset="0"/>
            </a:endParaRPr>
          </a:p>
        </p:txBody>
      </p:sp>
    </p:spTree>
    <p:extLst>
      <p:ext uri="{BB962C8B-B14F-4D97-AF65-F5344CB8AC3E}">
        <p14:creationId xmlns:p14="http://schemas.microsoft.com/office/powerpoint/2010/main" val="16708898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476672"/>
            <a:ext cx="4680520"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5220072" y="1916832"/>
            <a:ext cx="3582144" cy="2308324"/>
          </a:xfrm>
          <a:prstGeom prst="rect">
            <a:avLst/>
          </a:prstGeom>
        </p:spPr>
        <p:txBody>
          <a:bodyPr wrap="square">
            <a:spAutoFit/>
          </a:bodyPr>
          <a:lstStyle/>
          <a:p>
            <a:pPr algn="ctr"/>
            <a:r>
              <a:rPr lang="en-US" sz="4800" b="1" dirty="0">
                <a:solidFill>
                  <a:srgbClr val="0000FF"/>
                </a:solidFill>
                <a:latin typeface="Times New Roman"/>
                <a:ea typeface="Times New Roman"/>
                <a:cs typeface="Times New Roman"/>
              </a:rPr>
              <a:t>Abu </a:t>
            </a:r>
            <a:r>
              <a:rPr lang="en-US" sz="4800" b="1" dirty="0" err="1">
                <a:solidFill>
                  <a:srgbClr val="0000FF"/>
                </a:solidFill>
                <a:latin typeface="Times New Roman"/>
                <a:ea typeface="Times New Roman"/>
                <a:cs typeface="Times New Roman"/>
              </a:rPr>
              <a:t>Rayhon</a:t>
            </a:r>
            <a:r>
              <a:rPr lang="en-US" sz="4800" b="1" dirty="0">
                <a:solidFill>
                  <a:srgbClr val="0000FF"/>
                </a:solidFill>
                <a:latin typeface="Times New Roman"/>
                <a:ea typeface="Times New Roman"/>
                <a:cs typeface="Times New Roman"/>
              </a:rPr>
              <a:t> </a:t>
            </a:r>
            <a:r>
              <a:rPr lang="en-US" sz="4800" b="1" dirty="0" err="1" smtClean="0">
                <a:solidFill>
                  <a:srgbClr val="0000FF"/>
                </a:solidFill>
                <a:latin typeface="Times New Roman"/>
                <a:ea typeface="Times New Roman"/>
                <a:cs typeface="Times New Roman"/>
              </a:rPr>
              <a:t>Beruniy</a:t>
            </a:r>
            <a:endParaRPr lang="en-US" sz="4800" dirty="0">
              <a:solidFill>
                <a:srgbClr val="0000FF"/>
              </a:solidFill>
              <a:latin typeface="Times New Roman"/>
              <a:ea typeface="Times New Roman"/>
              <a:cs typeface="Times New Roman"/>
            </a:endParaRPr>
          </a:p>
          <a:p>
            <a:pPr algn="ctr"/>
            <a:r>
              <a:rPr lang="en-US" sz="4800" b="1" dirty="0" smtClean="0">
                <a:solidFill>
                  <a:srgbClr val="0000FF"/>
                </a:solidFill>
                <a:latin typeface="Times New Roman"/>
                <a:ea typeface="Times New Roman"/>
                <a:cs typeface="Times New Roman"/>
              </a:rPr>
              <a:t>(973-1048-y.)</a:t>
            </a:r>
            <a:endParaRPr lang="ru-RU" sz="4000" dirty="0">
              <a:solidFill>
                <a:srgbClr val="0000FF"/>
              </a:solidFill>
            </a:endParaRPr>
          </a:p>
        </p:txBody>
      </p:sp>
    </p:spTree>
    <p:extLst>
      <p:ext uri="{BB962C8B-B14F-4D97-AF65-F5344CB8AC3E}">
        <p14:creationId xmlns:p14="http://schemas.microsoft.com/office/powerpoint/2010/main" val="13759768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45862" y="598144"/>
            <a:ext cx="8596560" cy="6037102"/>
          </a:xfrm>
          <a:prstGeom prst="rect">
            <a:avLst/>
          </a:prstGeom>
        </p:spPr>
        <p:txBody>
          <a:bodyPr wrap="square">
            <a:spAutoFit/>
          </a:bodyPr>
          <a:lstStyle/>
          <a:p>
            <a:pPr algn="just">
              <a:lnSpc>
                <a:spcPct val="115000"/>
              </a:lnSpc>
              <a:spcAft>
                <a:spcPts val="1000"/>
              </a:spcAft>
            </a:pPr>
            <a:r>
              <a:rPr lang="en-US" sz="2600" dirty="0" smtClean="0">
                <a:solidFill>
                  <a:srgbClr val="000000"/>
                </a:solidFill>
                <a:latin typeface="Times New Roman"/>
                <a:ea typeface="Times New Roman"/>
                <a:cs typeface="Times New Roman"/>
              </a:rPr>
              <a:t>	Biz </a:t>
            </a:r>
            <a:r>
              <a:rPr lang="en-US" sz="2600" dirty="0" err="1">
                <a:solidFill>
                  <a:srgbClr val="000000"/>
                </a:solidFill>
                <a:latin typeface="Times New Roman"/>
                <a:ea typeface="Times New Roman"/>
                <a:cs typeface="Times New Roman"/>
              </a:rPr>
              <a:t>o‘rganayotgan</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davr</a:t>
            </a:r>
            <a:r>
              <a:rPr lang="en-US" sz="2600" dirty="0">
                <a:solidFill>
                  <a:srgbClr val="000000"/>
                </a:solidFill>
                <a:latin typeface="Times New Roman"/>
                <a:ea typeface="Times New Roman"/>
                <a:cs typeface="Times New Roman"/>
              </a:rPr>
              <a:t> IX-XII </a:t>
            </a:r>
            <a:r>
              <a:rPr lang="en-US" sz="2600" dirty="0" err="1">
                <a:solidFill>
                  <a:srgbClr val="000000"/>
                </a:solidFill>
                <a:latin typeface="Times New Roman"/>
                <a:ea typeface="Times New Roman"/>
                <a:cs typeface="Times New Roman"/>
              </a:rPr>
              <a:t>asr</a:t>
            </a:r>
            <a:r>
              <a:rPr lang="en-US" sz="2600" dirty="0">
                <a:solidFill>
                  <a:srgbClr val="000000"/>
                </a:solidFill>
                <a:latin typeface="Times New Roman"/>
                <a:ea typeface="Times New Roman"/>
                <a:cs typeface="Times New Roman"/>
              </a:rPr>
              <a:t> fan </a:t>
            </a:r>
            <a:r>
              <a:rPr lang="en-US" sz="2600" dirty="0" err="1">
                <a:solidFill>
                  <a:srgbClr val="000000"/>
                </a:solidFill>
                <a:latin typeface="Times New Roman"/>
                <a:ea typeface="Times New Roman"/>
                <a:cs typeface="Times New Roman"/>
              </a:rPr>
              <a:t>va</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madaniyatining</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ravnaqini</a:t>
            </a:r>
            <a:r>
              <a:rPr lang="en-US" sz="2600" dirty="0">
                <a:solidFill>
                  <a:srgbClr val="000000"/>
                </a:solidFill>
                <a:latin typeface="Times New Roman"/>
                <a:ea typeface="Times New Roman"/>
                <a:cs typeface="Times New Roman"/>
              </a:rPr>
              <a:t> </a:t>
            </a:r>
            <a:r>
              <a:rPr lang="en-US" sz="2600" b="1" dirty="0">
                <a:solidFill>
                  <a:srgbClr val="0000FF"/>
                </a:solidFill>
                <a:latin typeface="Times New Roman"/>
                <a:ea typeface="Times New Roman"/>
                <a:cs typeface="Times New Roman"/>
              </a:rPr>
              <a:t>Abu </a:t>
            </a:r>
            <a:r>
              <a:rPr lang="en-US" sz="2600" b="1" dirty="0" err="1">
                <a:solidFill>
                  <a:srgbClr val="0000FF"/>
                </a:solidFill>
                <a:latin typeface="Times New Roman"/>
                <a:ea typeface="Times New Roman"/>
                <a:cs typeface="Times New Roman"/>
              </a:rPr>
              <a:t>Rayhon</a:t>
            </a:r>
            <a:r>
              <a:rPr lang="en-US" sz="2600" b="1" dirty="0">
                <a:solidFill>
                  <a:srgbClr val="0000FF"/>
                </a:solidFill>
                <a:latin typeface="Times New Roman"/>
                <a:ea typeface="Times New Roman"/>
                <a:cs typeface="Times New Roman"/>
              </a:rPr>
              <a:t> </a:t>
            </a:r>
            <a:r>
              <a:rPr lang="en-US" sz="2600" b="1" dirty="0" err="1">
                <a:solidFill>
                  <a:srgbClr val="0000FF"/>
                </a:solidFill>
                <a:latin typeface="Times New Roman"/>
                <a:ea typeface="Times New Roman"/>
                <a:cs typeface="Times New Roman"/>
              </a:rPr>
              <a:t>Beruniy</a:t>
            </a:r>
            <a:r>
              <a:rPr lang="en-US" sz="2600" dirty="0" err="1">
                <a:solidFill>
                  <a:srgbClr val="000000"/>
                </a:solidFill>
                <a:latin typeface="Times New Roman"/>
                <a:ea typeface="Times New Roman"/>
                <a:cs typeface="Times New Roman"/>
              </a:rPr>
              <a:t>siz</a:t>
            </a:r>
            <a:r>
              <a:rPr lang="en-US" sz="2600" dirty="0">
                <a:solidFill>
                  <a:srgbClr val="000000"/>
                </a:solidFill>
                <a:latin typeface="Times New Roman"/>
                <a:ea typeface="Times New Roman"/>
                <a:cs typeface="Times New Roman"/>
              </a:rPr>
              <a:t> </a:t>
            </a:r>
            <a:r>
              <a:rPr lang="en-US" sz="2600" b="1" dirty="0">
                <a:solidFill>
                  <a:srgbClr val="000000"/>
                </a:solidFill>
                <a:latin typeface="Times New Roman"/>
                <a:ea typeface="Times New Roman"/>
                <a:cs typeface="Times New Roman"/>
              </a:rPr>
              <a:t>(973-1048-y.) </a:t>
            </a:r>
            <a:r>
              <a:rPr lang="en-US" sz="2600" dirty="0" err="1">
                <a:solidFill>
                  <a:srgbClr val="000000"/>
                </a:solidFill>
                <a:latin typeface="Times New Roman"/>
                <a:ea typeface="Times New Roman"/>
                <a:cs typeface="Times New Roman"/>
              </a:rPr>
              <a:t>tasavvur</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qilish</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mumkin</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emas</a:t>
            </a:r>
            <a:r>
              <a:rPr lang="en-US" sz="2600" dirty="0">
                <a:solidFill>
                  <a:srgbClr val="000000"/>
                </a:solidFill>
                <a:latin typeface="Times New Roman"/>
                <a:ea typeface="Times New Roman"/>
                <a:cs typeface="Times New Roman"/>
              </a:rPr>
              <a:t>. U </a:t>
            </a:r>
            <a:r>
              <a:rPr lang="en-US" sz="2600" dirty="0" err="1">
                <a:solidFill>
                  <a:srgbClr val="000000"/>
                </a:solidFill>
                <a:latin typeface="Times New Roman"/>
                <a:ea typeface="Times New Roman"/>
                <a:cs typeface="Times New Roman"/>
              </a:rPr>
              <a:t>o‘z</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zamonasining</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barcha</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fanlari</a:t>
            </a:r>
            <a:r>
              <a:rPr lang="en-US" sz="2600" dirty="0">
                <a:solidFill>
                  <a:srgbClr val="000000"/>
                </a:solidFill>
                <a:latin typeface="Times New Roman"/>
                <a:ea typeface="Times New Roman"/>
                <a:cs typeface="Times New Roman"/>
              </a:rPr>
              <a:t> - </a:t>
            </a:r>
            <a:r>
              <a:rPr lang="en-US" sz="2600" b="1" i="1" u="sng" dirty="0" err="1">
                <a:solidFill>
                  <a:srgbClr val="0000FF"/>
                </a:solidFill>
                <a:latin typeface="Times New Roman"/>
                <a:ea typeface="Times New Roman"/>
                <a:cs typeface="Times New Roman"/>
              </a:rPr>
              <a:t>fizika</a:t>
            </a:r>
            <a:r>
              <a:rPr lang="en-US" sz="2600" b="1" i="1" u="sng" dirty="0">
                <a:solidFill>
                  <a:srgbClr val="0000FF"/>
                </a:solidFill>
                <a:latin typeface="Times New Roman"/>
                <a:ea typeface="Times New Roman"/>
                <a:cs typeface="Times New Roman"/>
              </a:rPr>
              <a:t>, </a:t>
            </a:r>
            <a:r>
              <a:rPr lang="en-US" sz="2600" b="1" i="1" u="sng" dirty="0" err="1">
                <a:solidFill>
                  <a:srgbClr val="0000FF"/>
                </a:solidFill>
                <a:latin typeface="Times New Roman"/>
                <a:ea typeface="Times New Roman"/>
                <a:cs typeface="Times New Roman"/>
              </a:rPr>
              <a:t>matematika</a:t>
            </a:r>
            <a:r>
              <a:rPr lang="en-US" sz="2600" b="1" i="1" u="sng" dirty="0">
                <a:solidFill>
                  <a:srgbClr val="0000FF"/>
                </a:solidFill>
                <a:latin typeface="Times New Roman"/>
                <a:ea typeface="Times New Roman"/>
                <a:cs typeface="Times New Roman"/>
              </a:rPr>
              <a:t>, </a:t>
            </a:r>
            <a:r>
              <a:rPr lang="en-US" sz="2600" b="1" i="1" u="sng" dirty="0" err="1">
                <a:solidFill>
                  <a:srgbClr val="0000FF"/>
                </a:solidFill>
                <a:latin typeface="Times New Roman"/>
                <a:ea typeface="Times New Roman"/>
                <a:cs typeface="Times New Roman"/>
              </a:rPr>
              <a:t>astronomiya</a:t>
            </a:r>
            <a:r>
              <a:rPr lang="en-US" sz="2600" b="1" i="1" u="sng" dirty="0">
                <a:solidFill>
                  <a:srgbClr val="0000FF"/>
                </a:solidFill>
                <a:latin typeface="Times New Roman"/>
                <a:ea typeface="Times New Roman"/>
                <a:cs typeface="Times New Roman"/>
              </a:rPr>
              <a:t>, </a:t>
            </a:r>
            <a:r>
              <a:rPr lang="en-US" sz="2600" b="1" i="1" u="sng" dirty="0" err="1">
                <a:solidFill>
                  <a:srgbClr val="0000FF"/>
                </a:solidFill>
                <a:latin typeface="Times New Roman"/>
                <a:ea typeface="Times New Roman"/>
                <a:cs typeface="Times New Roman"/>
              </a:rPr>
              <a:t>geodeziya</a:t>
            </a:r>
            <a:r>
              <a:rPr lang="en-US" sz="2600" b="1" i="1" u="sng" dirty="0">
                <a:solidFill>
                  <a:srgbClr val="0000FF"/>
                </a:solidFill>
                <a:latin typeface="Times New Roman"/>
                <a:ea typeface="Times New Roman"/>
                <a:cs typeface="Times New Roman"/>
              </a:rPr>
              <a:t>, </a:t>
            </a:r>
            <a:r>
              <a:rPr lang="en-US" sz="2600" b="1" i="1" u="sng" dirty="0" err="1">
                <a:solidFill>
                  <a:srgbClr val="0000FF"/>
                </a:solidFill>
                <a:latin typeface="Times New Roman"/>
                <a:ea typeface="Times New Roman"/>
                <a:cs typeface="Times New Roman"/>
              </a:rPr>
              <a:t>tarix</a:t>
            </a:r>
            <a:r>
              <a:rPr lang="en-US" sz="2600" b="1" i="1" u="sng" dirty="0">
                <a:solidFill>
                  <a:srgbClr val="0000FF"/>
                </a:solidFill>
                <a:latin typeface="Times New Roman"/>
                <a:ea typeface="Times New Roman"/>
                <a:cs typeface="Times New Roman"/>
              </a:rPr>
              <a:t>, </a:t>
            </a:r>
            <a:r>
              <a:rPr lang="en-US" sz="2600" b="1" i="1" u="sng" dirty="0" err="1">
                <a:solidFill>
                  <a:srgbClr val="0000FF"/>
                </a:solidFill>
                <a:latin typeface="Times New Roman"/>
                <a:ea typeface="Times New Roman"/>
                <a:cs typeface="Times New Roman"/>
              </a:rPr>
              <a:t>geografiya</a:t>
            </a:r>
            <a:r>
              <a:rPr lang="en-US" sz="2600" b="1" i="1" u="sng" dirty="0">
                <a:solidFill>
                  <a:srgbClr val="0000FF"/>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va</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bir</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necha</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boshqa</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fanlarni</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puxta</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egallagan</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olim</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bo‘lgan</a:t>
            </a:r>
            <a:r>
              <a:rPr lang="en-US" sz="2600" dirty="0">
                <a:solidFill>
                  <a:srgbClr val="000000"/>
                </a:solidFill>
                <a:latin typeface="Times New Roman"/>
                <a:ea typeface="Times New Roman"/>
                <a:cs typeface="Times New Roman"/>
              </a:rPr>
              <a:t>. U </a:t>
            </a:r>
            <a:r>
              <a:rPr lang="en-US" sz="2600" dirty="0" err="1">
                <a:solidFill>
                  <a:srgbClr val="000000"/>
                </a:solidFill>
                <a:latin typeface="Times New Roman"/>
                <a:ea typeface="Times New Roman"/>
                <a:cs typeface="Times New Roman"/>
              </a:rPr>
              <a:t>o‘z</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ona</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tili</a:t>
            </a:r>
            <a:r>
              <a:rPr lang="en-US" sz="2600" dirty="0">
                <a:solidFill>
                  <a:srgbClr val="000000"/>
                </a:solidFill>
                <a:latin typeface="Times New Roman"/>
                <a:ea typeface="Times New Roman"/>
                <a:cs typeface="Times New Roman"/>
              </a:rPr>
              <a:t> </a:t>
            </a:r>
            <a:r>
              <a:rPr lang="en-US" sz="2600" b="1" dirty="0" err="1">
                <a:solidFill>
                  <a:srgbClr val="000000"/>
                </a:solidFill>
                <a:latin typeface="Times New Roman"/>
                <a:ea typeface="Times New Roman"/>
                <a:cs typeface="Times New Roman"/>
              </a:rPr>
              <a:t>xorazm</a:t>
            </a:r>
            <a:r>
              <a:rPr lang="en-US" sz="2600" b="1" dirty="0">
                <a:solidFill>
                  <a:srgbClr val="000000"/>
                </a:solidFill>
                <a:latin typeface="Times New Roman"/>
                <a:ea typeface="Times New Roman"/>
                <a:cs typeface="Times New Roman"/>
              </a:rPr>
              <a:t> </a:t>
            </a:r>
            <a:r>
              <a:rPr lang="en-US" sz="2600" b="1" dirty="0" err="1">
                <a:solidFill>
                  <a:srgbClr val="000000"/>
                </a:solidFill>
                <a:latin typeface="Times New Roman"/>
                <a:ea typeface="Times New Roman"/>
                <a:cs typeface="Times New Roman"/>
              </a:rPr>
              <a:t>tilidan</a:t>
            </a:r>
            <a:r>
              <a:rPr lang="en-US" sz="2600" b="1"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tashqari</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yana</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bir</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qancha</a:t>
            </a:r>
            <a:r>
              <a:rPr lang="en-US" sz="2600" dirty="0">
                <a:solidFill>
                  <a:srgbClr val="000000"/>
                </a:solidFill>
                <a:latin typeface="Times New Roman"/>
                <a:ea typeface="Times New Roman"/>
                <a:cs typeface="Times New Roman"/>
              </a:rPr>
              <a:t> </a:t>
            </a:r>
            <a:r>
              <a:rPr lang="en-US" sz="2600" dirty="0" err="1" smtClean="0">
                <a:solidFill>
                  <a:srgbClr val="000000"/>
                </a:solidFill>
                <a:latin typeface="Times New Roman"/>
                <a:ea typeface="Times New Roman"/>
                <a:cs typeface="Times New Roman"/>
              </a:rPr>
              <a:t>tillarni</a:t>
            </a:r>
            <a:r>
              <a:rPr lang="en-US" sz="2600" dirty="0" smtClean="0">
                <a:solidFill>
                  <a:srgbClr val="000000"/>
                </a:solidFill>
                <a:latin typeface="Times New Roman"/>
                <a:ea typeface="Times New Roman"/>
                <a:cs typeface="Times New Roman"/>
              </a:rPr>
              <a:t> - </a:t>
            </a:r>
            <a:r>
              <a:rPr lang="en-US" sz="2600" b="1" i="1" u="sng" dirty="0" err="1" smtClean="0">
                <a:solidFill>
                  <a:srgbClr val="0000FF"/>
                </a:solidFill>
                <a:latin typeface="Times New Roman"/>
                <a:ea typeface="Times New Roman"/>
                <a:cs typeface="Times New Roman"/>
              </a:rPr>
              <a:t>so‘g‘diy</a:t>
            </a:r>
            <a:r>
              <a:rPr lang="en-US" sz="2600" b="1" i="1" u="sng" dirty="0" smtClean="0">
                <a:solidFill>
                  <a:srgbClr val="0000FF"/>
                </a:solidFill>
                <a:latin typeface="Times New Roman"/>
                <a:ea typeface="Times New Roman"/>
                <a:cs typeface="Times New Roman"/>
              </a:rPr>
              <a:t>,  </a:t>
            </a:r>
            <a:r>
              <a:rPr lang="en-US" sz="2600" b="1" i="1" u="sng" dirty="0" err="1">
                <a:solidFill>
                  <a:srgbClr val="0000FF"/>
                </a:solidFill>
                <a:latin typeface="Times New Roman"/>
                <a:ea typeface="Times New Roman"/>
                <a:cs typeface="Times New Roman"/>
              </a:rPr>
              <a:t>fors</a:t>
            </a:r>
            <a:r>
              <a:rPr lang="en-US" sz="2600" b="1" i="1" u="sng" dirty="0">
                <a:solidFill>
                  <a:srgbClr val="0000FF"/>
                </a:solidFill>
                <a:latin typeface="Times New Roman"/>
                <a:ea typeface="Times New Roman"/>
                <a:cs typeface="Times New Roman"/>
              </a:rPr>
              <a:t>, hind, </a:t>
            </a:r>
            <a:r>
              <a:rPr lang="en-US" sz="2600" b="1" i="1" u="sng" dirty="0" err="1">
                <a:solidFill>
                  <a:srgbClr val="0000FF"/>
                </a:solidFill>
                <a:latin typeface="Times New Roman"/>
                <a:ea typeface="Times New Roman"/>
                <a:cs typeface="Times New Roman"/>
              </a:rPr>
              <a:t>yunon</a:t>
            </a:r>
            <a:r>
              <a:rPr lang="en-US" sz="2600" b="1" i="1" u="sng" dirty="0">
                <a:solidFill>
                  <a:srgbClr val="0000FF"/>
                </a:solidFill>
                <a:latin typeface="Times New Roman"/>
                <a:ea typeface="Times New Roman"/>
                <a:cs typeface="Times New Roman"/>
              </a:rPr>
              <a:t> </a:t>
            </a:r>
            <a:r>
              <a:rPr lang="en-US" sz="2600" b="1" i="1" u="sng" dirty="0" err="1">
                <a:solidFill>
                  <a:srgbClr val="0000FF"/>
                </a:solidFill>
                <a:latin typeface="Times New Roman"/>
                <a:ea typeface="Times New Roman"/>
                <a:cs typeface="Times New Roman"/>
              </a:rPr>
              <a:t>va</a:t>
            </a:r>
            <a:r>
              <a:rPr lang="en-US" sz="2600" b="1" i="1" u="sng" dirty="0">
                <a:solidFill>
                  <a:srgbClr val="0000FF"/>
                </a:solidFill>
                <a:latin typeface="Times New Roman"/>
                <a:ea typeface="Times New Roman"/>
                <a:cs typeface="Times New Roman"/>
              </a:rPr>
              <a:t> </a:t>
            </a:r>
            <a:r>
              <a:rPr lang="en-US" sz="2600" b="1" i="1" u="sng" dirty="0" err="1">
                <a:solidFill>
                  <a:srgbClr val="0000FF"/>
                </a:solidFill>
                <a:latin typeface="Times New Roman"/>
                <a:ea typeface="Times New Roman"/>
                <a:cs typeface="Times New Roman"/>
              </a:rPr>
              <a:t>qadimgi</a:t>
            </a:r>
            <a:r>
              <a:rPr lang="en-US" sz="2600" b="1" i="1" u="sng" dirty="0">
                <a:solidFill>
                  <a:srgbClr val="0000FF"/>
                </a:solidFill>
                <a:latin typeface="Times New Roman"/>
                <a:ea typeface="Times New Roman"/>
                <a:cs typeface="Times New Roman"/>
              </a:rPr>
              <a:t> </a:t>
            </a:r>
            <a:r>
              <a:rPr lang="en-US" sz="2600" b="1" i="1" u="sng" dirty="0" err="1">
                <a:solidFill>
                  <a:srgbClr val="0000FF"/>
                </a:solidFill>
                <a:latin typeface="Times New Roman"/>
                <a:ea typeface="Times New Roman"/>
                <a:cs typeface="Times New Roman"/>
              </a:rPr>
              <a:t>yaxudiy</a:t>
            </a:r>
            <a:r>
              <a:rPr lang="en-US" sz="2600" b="1" i="1" u="sng" dirty="0">
                <a:solidFill>
                  <a:srgbClr val="0000FF"/>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tillarni</a:t>
            </a:r>
            <a:r>
              <a:rPr lang="en-US" sz="2600" dirty="0">
                <a:solidFill>
                  <a:srgbClr val="000000"/>
                </a:solidFill>
                <a:latin typeface="Times New Roman"/>
                <a:ea typeface="Times New Roman"/>
                <a:cs typeface="Times New Roman"/>
              </a:rPr>
              <a:t> ham </a:t>
            </a:r>
            <a:r>
              <a:rPr lang="en-US" sz="2600" dirty="0" err="1">
                <a:solidFill>
                  <a:srgbClr val="000000"/>
                </a:solidFill>
                <a:latin typeface="Times New Roman"/>
                <a:ea typeface="Times New Roman"/>
                <a:cs typeface="Times New Roman"/>
              </a:rPr>
              <a:t>o‘rgangan</a:t>
            </a:r>
            <a:r>
              <a:rPr lang="en-US" sz="2600" dirty="0">
                <a:solidFill>
                  <a:srgbClr val="000000"/>
                </a:solidFill>
                <a:latin typeface="Times New Roman"/>
                <a:ea typeface="Times New Roman"/>
                <a:cs typeface="Times New Roman"/>
              </a:rPr>
              <a:t>. U </a:t>
            </a:r>
            <a:r>
              <a:rPr lang="en-US" sz="2600" b="1" dirty="0" err="1">
                <a:solidFill>
                  <a:srgbClr val="000000"/>
                </a:solidFill>
                <a:latin typeface="Times New Roman"/>
                <a:ea typeface="Times New Roman"/>
                <a:cs typeface="Times New Roman"/>
              </a:rPr>
              <a:t>Hindistonda</a:t>
            </a:r>
            <a:r>
              <a:rPr lang="en-US" sz="2600" b="1" dirty="0">
                <a:solidFill>
                  <a:srgbClr val="000000"/>
                </a:solidFill>
                <a:latin typeface="Times New Roman"/>
                <a:ea typeface="Times New Roman"/>
                <a:cs typeface="Times New Roman"/>
              </a:rPr>
              <a:t> </a:t>
            </a:r>
            <a:r>
              <a:rPr lang="en-US" sz="2600" b="1" dirty="0" err="1">
                <a:solidFill>
                  <a:srgbClr val="000000"/>
                </a:solidFill>
                <a:latin typeface="Times New Roman"/>
                <a:ea typeface="Times New Roman"/>
                <a:cs typeface="Times New Roman"/>
              </a:rPr>
              <a:t>bo‘lar</a:t>
            </a:r>
            <a:r>
              <a:rPr lang="en-US" sz="2600" b="1" dirty="0">
                <a:solidFill>
                  <a:srgbClr val="000000"/>
                </a:solidFill>
                <a:latin typeface="Times New Roman"/>
                <a:ea typeface="Times New Roman"/>
                <a:cs typeface="Times New Roman"/>
              </a:rPr>
              <a:t> </a:t>
            </a:r>
            <a:r>
              <a:rPr lang="en-US" sz="2600" b="1" dirty="0" err="1">
                <a:solidFill>
                  <a:srgbClr val="000000"/>
                </a:solidFill>
                <a:latin typeface="Times New Roman"/>
                <a:ea typeface="Times New Roman"/>
                <a:cs typeface="Times New Roman"/>
              </a:rPr>
              <a:t>ekan</a:t>
            </a:r>
            <a:r>
              <a:rPr lang="en-US" sz="2600" b="1" dirty="0">
                <a:solidFill>
                  <a:srgbClr val="000000"/>
                </a:solidFill>
                <a:latin typeface="Times New Roman"/>
                <a:ea typeface="Times New Roman"/>
                <a:cs typeface="Times New Roman"/>
              </a:rPr>
              <a:t>, </a:t>
            </a:r>
            <a:r>
              <a:rPr lang="en-US" sz="2600" b="1" dirty="0" err="1">
                <a:solidFill>
                  <a:srgbClr val="000000"/>
                </a:solidFill>
                <a:latin typeface="Times New Roman"/>
                <a:ea typeface="Times New Roman"/>
                <a:cs typeface="Times New Roman"/>
              </a:rPr>
              <a:t>tez</a:t>
            </a:r>
            <a:r>
              <a:rPr lang="en-US" sz="2600" b="1" dirty="0">
                <a:solidFill>
                  <a:srgbClr val="000000"/>
                </a:solidFill>
                <a:latin typeface="Times New Roman"/>
                <a:ea typeface="Times New Roman"/>
                <a:cs typeface="Times New Roman"/>
              </a:rPr>
              <a:t> </a:t>
            </a:r>
            <a:r>
              <a:rPr lang="en-US" sz="2600" b="1" dirty="0" err="1">
                <a:solidFill>
                  <a:srgbClr val="000000"/>
                </a:solidFill>
                <a:latin typeface="Times New Roman"/>
                <a:ea typeface="Times New Roman"/>
                <a:cs typeface="Times New Roman"/>
              </a:rPr>
              <a:t>orada</a:t>
            </a:r>
            <a:r>
              <a:rPr lang="en-US" sz="2600" b="1" dirty="0">
                <a:solidFill>
                  <a:srgbClr val="000000"/>
                </a:solidFill>
                <a:latin typeface="Times New Roman"/>
                <a:ea typeface="Times New Roman"/>
                <a:cs typeface="Times New Roman"/>
              </a:rPr>
              <a:t> </a:t>
            </a:r>
            <a:r>
              <a:rPr lang="en-US" sz="2600" b="1" dirty="0" err="1">
                <a:solidFill>
                  <a:srgbClr val="000000"/>
                </a:solidFill>
                <a:latin typeface="Times New Roman"/>
                <a:ea typeface="Times New Roman"/>
                <a:cs typeface="Times New Roman"/>
              </a:rPr>
              <a:t>nafaqat</a:t>
            </a:r>
            <a:r>
              <a:rPr lang="en-US" sz="2600" b="1" dirty="0">
                <a:solidFill>
                  <a:srgbClr val="000000"/>
                </a:solidFill>
                <a:latin typeface="Times New Roman"/>
                <a:ea typeface="Times New Roman"/>
                <a:cs typeface="Times New Roman"/>
              </a:rPr>
              <a:t> </a:t>
            </a:r>
            <a:r>
              <a:rPr lang="en-US" sz="2600" b="1" dirty="0" err="1">
                <a:solidFill>
                  <a:srgbClr val="000000"/>
                </a:solidFill>
                <a:latin typeface="Times New Roman"/>
                <a:ea typeface="Times New Roman"/>
                <a:cs typeface="Times New Roman"/>
              </a:rPr>
              <a:t>Hindiston</a:t>
            </a:r>
            <a:r>
              <a:rPr lang="en-US" sz="2600" b="1" dirty="0">
                <a:solidFill>
                  <a:srgbClr val="000000"/>
                </a:solidFill>
                <a:latin typeface="Times New Roman"/>
                <a:ea typeface="Times New Roman"/>
                <a:cs typeface="Times New Roman"/>
              </a:rPr>
              <a:t> </a:t>
            </a:r>
            <a:r>
              <a:rPr lang="en-US" sz="2600" b="1" dirty="0" err="1">
                <a:solidFill>
                  <a:srgbClr val="000000"/>
                </a:solidFill>
                <a:latin typeface="Times New Roman"/>
                <a:ea typeface="Times New Roman"/>
                <a:cs typeface="Times New Roman"/>
              </a:rPr>
              <a:t>tarixi</a:t>
            </a:r>
            <a:r>
              <a:rPr lang="en-US" sz="2600" b="1" dirty="0">
                <a:solidFill>
                  <a:srgbClr val="000000"/>
                </a:solidFill>
                <a:latin typeface="Times New Roman"/>
                <a:ea typeface="Times New Roman"/>
                <a:cs typeface="Times New Roman"/>
              </a:rPr>
              <a:t>, </a:t>
            </a:r>
            <a:r>
              <a:rPr lang="en-US" sz="2600" b="1" dirty="0" err="1">
                <a:solidFill>
                  <a:srgbClr val="000000"/>
                </a:solidFill>
                <a:latin typeface="Times New Roman"/>
                <a:ea typeface="Times New Roman"/>
                <a:cs typeface="Times New Roman"/>
              </a:rPr>
              <a:t>madaniyati</a:t>
            </a:r>
            <a:r>
              <a:rPr lang="en-US" sz="2600" b="1"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hatto</a:t>
            </a:r>
            <a:r>
              <a:rPr lang="en-US" sz="2600" dirty="0">
                <a:solidFill>
                  <a:srgbClr val="000000"/>
                </a:solidFill>
                <a:latin typeface="Times New Roman"/>
                <a:ea typeface="Times New Roman"/>
                <a:cs typeface="Times New Roman"/>
              </a:rPr>
              <a:t> </a:t>
            </a:r>
            <a:r>
              <a:rPr lang="en-US" sz="2600" b="1" i="1" u="sng" dirty="0" err="1">
                <a:solidFill>
                  <a:srgbClr val="0000FF"/>
                </a:solidFill>
                <a:latin typeface="Times New Roman"/>
                <a:ea typeface="Times New Roman"/>
                <a:cs typeface="Times New Roman"/>
              </a:rPr>
              <a:t>sanskrit</a:t>
            </a:r>
            <a:r>
              <a:rPr lang="en-US" sz="2600" b="1" i="1" u="sng" dirty="0">
                <a:solidFill>
                  <a:srgbClr val="0000FF"/>
                </a:solidFill>
                <a:latin typeface="Times New Roman"/>
                <a:ea typeface="Times New Roman"/>
                <a:cs typeface="Times New Roman"/>
              </a:rPr>
              <a:t> </a:t>
            </a:r>
            <a:r>
              <a:rPr lang="en-US" sz="2600" b="1" i="1" u="sng" dirty="0" err="1">
                <a:solidFill>
                  <a:srgbClr val="0000FF"/>
                </a:solidFill>
                <a:latin typeface="Times New Roman"/>
                <a:ea typeface="Times New Roman"/>
                <a:cs typeface="Times New Roman"/>
              </a:rPr>
              <a:t>tilini</a:t>
            </a:r>
            <a:r>
              <a:rPr lang="en-US" sz="2600" b="1" i="1" u="sng" dirty="0">
                <a:solidFill>
                  <a:srgbClr val="0000FF"/>
                </a:solidFill>
                <a:latin typeface="Times New Roman"/>
                <a:ea typeface="Times New Roman"/>
                <a:cs typeface="Times New Roman"/>
              </a:rPr>
              <a:t> </a:t>
            </a:r>
            <a:r>
              <a:rPr lang="en-US" sz="2600" dirty="0">
                <a:solidFill>
                  <a:srgbClr val="000000"/>
                </a:solidFill>
                <a:latin typeface="Times New Roman"/>
                <a:ea typeface="Times New Roman"/>
                <a:cs typeface="Times New Roman"/>
              </a:rPr>
              <a:t>ham </a:t>
            </a:r>
            <a:r>
              <a:rPr lang="en-US" sz="2600" dirty="0" err="1">
                <a:solidFill>
                  <a:srgbClr val="000000"/>
                </a:solidFill>
                <a:latin typeface="Times New Roman"/>
                <a:ea typeface="Times New Roman"/>
                <a:cs typeface="Times New Roman"/>
              </a:rPr>
              <a:t>o‘rganadi</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Xorazmdagi</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Ma’mun</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akademiyasining</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eng</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ko‘zga</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ko‘ringan</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faol</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ishtirokchilaridan</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biriga</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aylanadi</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Shu</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bilan</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birga</a:t>
            </a:r>
            <a:r>
              <a:rPr lang="en-US" sz="2600" dirty="0">
                <a:solidFill>
                  <a:srgbClr val="000000"/>
                </a:solidFill>
                <a:latin typeface="Times New Roman"/>
                <a:ea typeface="Times New Roman"/>
                <a:cs typeface="Times New Roman"/>
              </a:rPr>
              <a:t> u </a:t>
            </a:r>
            <a:r>
              <a:rPr lang="en-US" sz="2600" dirty="0" err="1">
                <a:solidFill>
                  <a:srgbClr val="000000"/>
                </a:solidFill>
                <a:latin typeface="Times New Roman"/>
                <a:ea typeface="Times New Roman"/>
                <a:cs typeface="Times New Roman"/>
              </a:rPr>
              <a:t>shoh</a:t>
            </a:r>
            <a:r>
              <a:rPr lang="en-US" sz="2600" dirty="0">
                <a:solidFill>
                  <a:srgbClr val="000000"/>
                </a:solidFill>
                <a:latin typeface="Times New Roman"/>
                <a:ea typeface="Times New Roman"/>
                <a:cs typeface="Times New Roman"/>
              </a:rPr>
              <a:t> </a:t>
            </a:r>
            <a:r>
              <a:rPr lang="en-US" sz="2600" b="1" dirty="0" err="1">
                <a:solidFill>
                  <a:srgbClr val="0000FF"/>
                </a:solidFill>
                <a:latin typeface="Times New Roman"/>
                <a:ea typeface="Times New Roman"/>
                <a:cs typeface="Times New Roman"/>
              </a:rPr>
              <a:t>Ma’mun</a:t>
            </a:r>
            <a:r>
              <a:rPr lang="en-US" sz="2600" b="1" dirty="0">
                <a:solidFill>
                  <a:srgbClr val="0000FF"/>
                </a:solidFill>
                <a:latin typeface="Times New Roman"/>
                <a:ea typeface="Times New Roman"/>
                <a:cs typeface="Times New Roman"/>
              </a:rPr>
              <a:t> II </a:t>
            </a:r>
            <a:r>
              <a:rPr lang="en-US" sz="2600" dirty="0" err="1">
                <a:solidFill>
                  <a:srgbClr val="000000"/>
                </a:solidFill>
                <a:latin typeface="Times New Roman"/>
                <a:ea typeface="Times New Roman"/>
                <a:cs typeface="Times New Roman"/>
              </a:rPr>
              <a:t>ning</a:t>
            </a:r>
            <a:r>
              <a:rPr lang="en-US" sz="2600" dirty="0">
                <a:solidFill>
                  <a:srgbClr val="000000"/>
                </a:solidFill>
                <a:latin typeface="Times New Roman"/>
                <a:ea typeface="Times New Roman"/>
                <a:cs typeface="Times New Roman"/>
              </a:rPr>
              <a:t> </a:t>
            </a:r>
            <a:r>
              <a:rPr lang="en-US" sz="2600" b="1" dirty="0" err="1">
                <a:solidFill>
                  <a:srgbClr val="0000FF"/>
                </a:solidFill>
                <a:latin typeface="Times New Roman"/>
                <a:ea typeface="Times New Roman"/>
                <a:cs typeface="Times New Roman"/>
              </a:rPr>
              <a:t>eng</a:t>
            </a:r>
            <a:r>
              <a:rPr lang="en-US" sz="2600" b="1" dirty="0">
                <a:solidFill>
                  <a:srgbClr val="0000FF"/>
                </a:solidFill>
                <a:latin typeface="Times New Roman"/>
                <a:ea typeface="Times New Roman"/>
                <a:cs typeface="Times New Roman"/>
              </a:rPr>
              <a:t> </a:t>
            </a:r>
            <a:r>
              <a:rPr lang="en-US" sz="2600" b="1" dirty="0" err="1">
                <a:solidFill>
                  <a:srgbClr val="0000FF"/>
                </a:solidFill>
                <a:latin typeface="Times New Roman"/>
                <a:ea typeface="Times New Roman"/>
                <a:cs typeface="Times New Roman"/>
              </a:rPr>
              <a:t>yaqin</a:t>
            </a:r>
            <a:r>
              <a:rPr lang="en-US" sz="2600" b="1" dirty="0">
                <a:solidFill>
                  <a:srgbClr val="0000FF"/>
                </a:solidFill>
                <a:latin typeface="Times New Roman"/>
                <a:ea typeface="Times New Roman"/>
                <a:cs typeface="Times New Roman"/>
              </a:rPr>
              <a:t> </a:t>
            </a:r>
            <a:r>
              <a:rPr lang="en-US" sz="2600" b="1" dirty="0" err="1">
                <a:solidFill>
                  <a:srgbClr val="0000FF"/>
                </a:solidFill>
                <a:latin typeface="Times New Roman"/>
                <a:ea typeface="Times New Roman"/>
                <a:cs typeface="Times New Roman"/>
              </a:rPr>
              <a:t>maslahatchisi</a:t>
            </a:r>
            <a:r>
              <a:rPr lang="en-US" sz="2600" b="1" dirty="0">
                <a:solidFill>
                  <a:srgbClr val="0000FF"/>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sifatida</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mamlakat</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siyosiy</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ishlarida</a:t>
            </a:r>
            <a:r>
              <a:rPr lang="en-US" sz="2600" dirty="0">
                <a:solidFill>
                  <a:srgbClr val="000000"/>
                </a:solidFill>
                <a:latin typeface="Times New Roman"/>
                <a:ea typeface="Times New Roman"/>
                <a:cs typeface="Times New Roman"/>
              </a:rPr>
              <a:t> ham </a:t>
            </a:r>
            <a:r>
              <a:rPr lang="en-US" sz="2600" dirty="0" err="1">
                <a:solidFill>
                  <a:srgbClr val="000000"/>
                </a:solidFill>
                <a:latin typeface="Times New Roman"/>
                <a:ea typeface="Times New Roman"/>
                <a:cs typeface="Times New Roman"/>
              </a:rPr>
              <a:t>faol</a:t>
            </a:r>
            <a:r>
              <a:rPr lang="en-US" sz="2600" dirty="0">
                <a:solidFill>
                  <a:srgbClr val="000000"/>
                </a:solidFill>
                <a:latin typeface="Times New Roman"/>
                <a:ea typeface="Times New Roman"/>
                <a:cs typeface="Times New Roman"/>
              </a:rPr>
              <a:t> </a:t>
            </a:r>
            <a:r>
              <a:rPr lang="en-US" sz="2600" dirty="0" err="1">
                <a:solidFill>
                  <a:srgbClr val="000000"/>
                </a:solidFill>
                <a:latin typeface="Times New Roman"/>
                <a:ea typeface="Times New Roman"/>
                <a:cs typeface="Times New Roman"/>
              </a:rPr>
              <a:t>qatnashadi</a:t>
            </a:r>
            <a:r>
              <a:rPr lang="en-US" sz="2600" dirty="0">
                <a:solidFill>
                  <a:srgbClr val="000000"/>
                </a:solidFill>
                <a:latin typeface="Times New Roman"/>
                <a:ea typeface="Times New Roman"/>
                <a:cs typeface="Times New Roman"/>
              </a:rPr>
              <a:t>.</a:t>
            </a:r>
            <a:endParaRPr lang="ru-RU" sz="2600" dirty="0">
              <a:effectLst/>
              <a:latin typeface="Times New Roman" pitchFamily="18" charset="0"/>
              <a:ea typeface="Calibri"/>
              <a:cs typeface="Times New Roman" pitchFamily="18" charset="0"/>
            </a:endParaRP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 y="12643"/>
            <a:ext cx="943975" cy="1184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90863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7733" y="908720"/>
            <a:ext cx="8596560" cy="5358903"/>
          </a:xfrm>
          <a:prstGeom prst="rect">
            <a:avLst/>
          </a:prstGeom>
        </p:spPr>
        <p:txBody>
          <a:bodyPr wrap="square">
            <a:spAutoFit/>
          </a:bodyPr>
          <a:lstStyle/>
          <a:p>
            <a:pPr algn="just">
              <a:lnSpc>
                <a:spcPct val="115000"/>
              </a:lnSpc>
              <a:spcAft>
                <a:spcPts val="1000"/>
              </a:spcAft>
            </a:pPr>
            <a:r>
              <a:rPr lang="en-US" sz="3000" dirty="0" smtClean="0">
                <a:solidFill>
                  <a:srgbClr val="000000"/>
                </a:solidFill>
                <a:latin typeface="Times New Roman"/>
                <a:ea typeface="Times New Roman"/>
                <a:cs typeface="Times New Roman"/>
              </a:rPr>
              <a:t>	</a:t>
            </a:r>
            <a:r>
              <a:rPr lang="en-US" sz="3000" dirty="0" err="1" smtClean="0">
                <a:solidFill>
                  <a:srgbClr val="000000"/>
                </a:solidFill>
                <a:latin typeface="Times New Roman"/>
                <a:ea typeface="Times New Roman"/>
                <a:cs typeface="Times New Roman"/>
              </a:rPr>
              <a:t>Beruniy</a:t>
            </a:r>
            <a:r>
              <a:rPr lang="en-US" sz="3000" dirty="0" smtClean="0">
                <a:solidFill>
                  <a:srgbClr val="000000"/>
                </a:solidFill>
                <a:latin typeface="Times New Roman"/>
                <a:ea typeface="Times New Roman"/>
                <a:cs typeface="Times New Roman"/>
              </a:rPr>
              <a:t> </a:t>
            </a:r>
            <a:r>
              <a:rPr lang="en-US" sz="3000" b="1" dirty="0" err="1">
                <a:solidFill>
                  <a:srgbClr val="000000"/>
                </a:solidFill>
                <a:latin typeface="Times New Roman"/>
                <a:ea typeface="Times New Roman"/>
                <a:cs typeface="Times New Roman"/>
              </a:rPr>
              <a:t>Urganchda</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yashagan</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davrda</a:t>
            </a:r>
            <a:r>
              <a:rPr lang="en-US" sz="3000" dirty="0">
                <a:solidFill>
                  <a:srgbClr val="000000"/>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Ibn</a:t>
            </a:r>
            <a:r>
              <a:rPr lang="en-US" sz="3000" b="1" dirty="0">
                <a:solidFill>
                  <a:srgbClr val="0000FF"/>
                </a:solidFill>
                <a:latin typeface="Times New Roman"/>
                <a:ea typeface="Times New Roman"/>
                <a:cs typeface="Times New Roman"/>
              </a:rPr>
              <a:t> Sino </a:t>
            </a:r>
            <a:r>
              <a:rPr lang="en-US" sz="3000" dirty="0" err="1">
                <a:solidFill>
                  <a:srgbClr val="000000"/>
                </a:solidFill>
                <a:latin typeface="Times New Roman"/>
                <a:ea typeface="Times New Roman"/>
                <a:cs typeface="Times New Roman"/>
              </a:rPr>
              <a:t>bilan</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yozishma</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olib</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borgan</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Bizgacha</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ularning</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savol-javoblaridan</a:t>
            </a:r>
            <a:r>
              <a:rPr lang="en-US" sz="3000" dirty="0">
                <a:solidFill>
                  <a:srgbClr val="000000"/>
                </a:solidFill>
                <a:latin typeface="Times New Roman"/>
                <a:ea typeface="Times New Roman"/>
                <a:cs typeface="Times New Roman"/>
              </a:rPr>
              <a:t> </a:t>
            </a:r>
            <a:r>
              <a:rPr lang="en-US" sz="3000" b="1" dirty="0">
                <a:solidFill>
                  <a:srgbClr val="0000FF"/>
                </a:solidFill>
                <a:latin typeface="Times New Roman"/>
                <a:ea typeface="Times New Roman"/>
                <a:cs typeface="Times New Roman"/>
              </a:rPr>
              <a:t>18 </a:t>
            </a:r>
            <a:r>
              <a:rPr lang="en-US" sz="3000" b="1" dirty="0" err="1">
                <a:solidFill>
                  <a:srgbClr val="0000FF"/>
                </a:solidFill>
                <a:latin typeface="Times New Roman"/>
                <a:ea typeface="Times New Roman"/>
                <a:cs typeface="Times New Roman"/>
              </a:rPr>
              <a:t>tasi</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yetib</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kelgan</a:t>
            </a:r>
            <a:r>
              <a:rPr lang="en-US" sz="3000" dirty="0">
                <a:solidFill>
                  <a:srgbClr val="000000"/>
                </a:solidFill>
                <a:latin typeface="Times New Roman"/>
                <a:ea typeface="Times New Roman"/>
                <a:cs typeface="Times New Roman"/>
              </a:rPr>
              <a:t>. Bu </a:t>
            </a:r>
            <a:r>
              <a:rPr lang="en-US" sz="3000" dirty="0" err="1">
                <a:solidFill>
                  <a:srgbClr val="000000"/>
                </a:solidFill>
                <a:latin typeface="Times New Roman"/>
                <a:ea typeface="Times New Roman"/>
                <a:cs typeface="Times New Roman"/>
              </a:rPr>
              <a:t>yozishmalar</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Beruniyning</a:t>
            </a:r>
            <a:r>
              <a:rPr lang="en-US" sz="3000" dirty="0">
                <a:solidFill>
                  <a:srgbClr val="000000"/>
                </a:solidFill>
                <a:latin typeface="Times New Roman"/>
                <a:ea typeface="Times New Roman"/>
                <a:cs typeface="Times New Roman"/>
              </a:rPr>
              <a:t> </a:t>
            </a:r>
            <a:r>
              <a:rPr lang="en-US" sz="3000" b="1" i="1" u="sng" dirty="0" err="1">
                <a:solidFill>
                  <a:srgbClr val="0000FF"/>
                </a:solidFill>
                <a:latin typeface="Times New Roman"/>
                <a:ea typeface="Times New Roman"/>
                <a:cs typeface="Times New Roman"/>
              </a:rPr>
              <a:t>tabiat</a:t>
            </a:r>
            <a:r>
              <a:rPr lang="en-US" sz="3000" b="1" i="1" u="sng" dirty="0">
                <a:solidFill>
                  <a:srgbClr val="0000FF"/>
                </a:solidFill>
                <a:latin typeface="Times New Roman"/>
                <a:ea typeface="Times New Roman"/>
                <a:cs typeface="Times New Roman"/>
              </a:rPr>
              <a:t> </a:t>
            </a:r>
            <a:r>
              <a:rPr lang="en-US" sz="3000" b="1" i="1" u="sng" dirty="0" err="1">
                <a:solidFill>
                  <a:srgbClr val="0000FF"/>
                </a:solidFill>
                <a:latin typeface="Times New Roman"/>
                <a:ea typeface="Times New Roman"/>
                <a:cs typeface="Times New Roman"/>
              </a:rPr>
              <a:t>falsafasi</a:t>
            </a:r>
            <a:r>
              <a:rPr lang="en-US" sz="3000" b="1" i="1" u="sng" dirty="0">
                <a:solidFill>
                  <a:srgbClr val="0000FF"/>
                </a:solidFill>
                <a:latin typeface="Times New Roman"/>
                <a:ea typeface="Times New Roman"/>
                <a:cs typeface="Times New Roman"/>
              </a:rPr>
              <a:t> </a:t>
            </a:r>
            <a:r>
              <a:rPr lang="en-US" sz="3000" b="1" i="1" u="sng" dirty="0" err="1">
                <a:solidFill>
                  <a:srgbClr val="0000FF"/>
                </a:solidFill>
                <a:latin typeface="Times New Roman"/>
                <a:ea typeface="Times New Roman"/>
                <a:cs typeface="Times New Roman"/>
              </a:rPr>
              <a:t>va</a:t>
            </a:r>
            <a:r>
              <a:rPr lang="en-US" sz="3000" b="1" i="1" u="sng" dirty="0">
                <a:solidFill>
                  <a:srgbClr val="0000FF"/>
                </a:solidFill>
                <a:latin typeface="Times New Roman"/>
                <a:ea typeface="Times New Roman"/>
                <a:cs typeface="Times New Roman"/>
              </a:rPr>
              <a:t> </a:t>
            </a:r>
            <a:r>
              <a:rPr lang="en-US" sz="3000" b="1" i="1" u="sng" dirty="0" err="1">
                <a:solidFill>
                  <a:srgbClr val="0000FF"/>
                </a:solidFill>
                <a:latin typeface="Times New Roman"/>
                <a:ea typeface="Times New Roman"/>
                <a:cs typeface="Times New Roman"/>
              </a:rPr>
              <a:t>fizika</a:t>
            </a:r>
            <a:r>
              <a:rPr lang="en-US" sz="3000" b="1" i="1" u="sng" dirty="0">
                <a:solidFill>
                  <a:srgbClr val="0000FF"/>
                </a:solidFill>
                <a:latin typeface="Times New Roman"/>
                <a:ea typeface="Times New Roman"/>
                <a:cs typeface="Times New Roman"/>
              </a:rPr>
              <a:t> </a:t>
            </a:r>
            <a:r>
              <a:rPr lang="en-US" sz="3000" b="1" i="1" u="sng" dirty="0" err="1">
                <a:solidFill>
                  <a:srgbClr val="0000FF"/>
                </a:solidFill>
                <a:latin typeface="Times New Roman"/>
                <a:ea typeface="Times New Roman"/>
                <a:cs typeface="Times New Roman"/>
              </a:rPr>
              <a:t>masalalari</a:t>
            </a:r>
            <a:r>
              <a:rPr lang="en-US" sz="3000" b="1" i="1" u="sng" dirty="0">
                <a:solidFill>
                  <a:srgbClr val="0000FF"/>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bilan</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qanchalik</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qiziqqanligidan</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guvohlik</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beradi</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Savol-javoblarning</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mazmunida</a:t>
            </a:r>
            <a:r>
              <a:rPr lang="en-US" sz="3000" dirty="0">
                <a:solidFill>
                  <a:srgbClr val="000000"/>
                </a:solidFill>
                <a:latin typeface="Times New Roman"/>
                <a:ea typeface="Times New Roman"/>
                <a:cs typeface="Times New Roman"/>
              </a:rPr>
              <a:t> </a:t>
            </a:r>
            <a:r>
              <a:rPr lang="en-US" sz="3000" b="1" i="1" u="sng" dirty="0" err="1">
                <a:solidFill>
                  <a:srgbClr val="000000"/>
                </a:solidFill>
                <a:latin typeface="Times New Roman"/>
                <a:ea typeface="Times New Roman"/>
                <a:cs typeface="Times New Roman"/>
              </a:rPr>
              <a:t>Aristotelning</a:t>
            </a:r>
            <a:r>
              <a:rPr lang="en-US" sz="3000" b="1" i="1" u="sng" dirty="0">
                <a:solidFill>
                  <a:srgbClr val="000000"/>
                </a:solidFill>
                <a:latin typeface="Times New Roman"/>
                <a:ea typeface="Times New Roman"/>
                <a:cs typeface="Times New Roman"/>
              </a:rPr>
              <a:t> </a:t>
            </a:r>
            <a:r>
              <a:rPr lang="en-US" sz="3000" b="1" i="1" u="sng" dirty="0" err="1">
                <a:solidFill>
                  <a:srgbClr val="000000"/>
                </a:solidFill>
                <a:latin typeface="Times New Roman"/>
                <a:ea typeface="Times New Roman"/>
                <a:cs typeface="Times New Roman"/>
              </a:rPr>
              <a:t>aql</a:t>
            </a:r>
            <a:r>
              <a:rPr lang="en-US" sz="3000" b="1" i="1" u="sng" dirty="0">
                <a:solidFill>
                  <a:srgbClr val="000000"/>
                </a:solidFill>
                <a:latin typeface="Times New Roman"/>
                <a:ea typeface="Times New Roman"/>
                <a:cs typeface="Times New Roman"/>
              </a:rPr>
              <a:t> </a:t>
            </a:r>
            <a:r>
              <a:rPr lang="en-US" sz="3000" b="1" i="1" u="sng" dirty="0" err="1">
                <a:solidFill>
                  <a:srgbClr val="000000"/>
                </a:solidFill>
                <a:latin typeface="Times New Roman"/>
                <a:ea typeface="Times New Roman"/>
                <a:cs typeface="Times New Roman"/>
              </a:rPr>
              <a:t>bilan</a:t>
            </a:r>
            <a:r>
              <a:rPr lang="en-US" sz="3000" b="1" i="1" u="sng" dirty="0">
                <a:solidFill>
                  <a:srgbClr val="000000"/>
                </a:solidFill>
                <a:latin typeface="Times New Roman"/>
                <a:ea typeface="Times New Roman"/>
                <a:cs typeface="Times New Roman"/>
              </a:rPr>
              <a:t> his </a:t>
            </a:r>
            <a:r>
              <a:rPr lang="en-US" sz="3000" b="1" i="1" u="sng" dirty="0" err="1">
                <a:solidFill>
                  <a:srgbClr val="000000"/>
                </a:solidFill>
                <a:latin typeface="Times New Roman"/>
                <a:ea typeface="Times New Roman"/>
                <a:cs typeface="Times New Roman"/>
              </a:rPr>
              <a:t>etish</a:t>
            </a:r>
            <a:r>
              <a:rPr lang="en-US" sz="3000" b="1" i="1" u="sng" dirty="0">
                <a:solidFill>
                  <a:srgbClr val="000000"/>
                </a:solidFill>
                <a:latin typeface="Times New Roman"/>
                <a:ea typeface="Times New Roman"/>
                <a:cs typeface="Times New Roman"/>
              </a:rPr>
              <a:t> </a:t>
            </a:r>
            <a:r>
              <a:rPr lang="en-US" sz="3000" b="1" i="1" u="sng" dirty="0" err="1">
                <a:solidFill>
                  <a:srgbClr val="000000"/>
                </a:solidFill>
                <a:latin typeface="Times New Roman"/>
                <a:ea typeface="Times New Roman"/>
                <a:cs typeface="Times New Roman"/>
              </a:rPr>
              <a:t>orqali</a:t>
            </a:r>
            <a:r>
              <a:rPr lang="en-US" sz="3000" b="1" i="1" u="sng" dirty="0">
                <a:solidFill>
                  <a:srgbClr val="000000"/>
                </a:solidFill>
                <a:latin typeface="Times New Roman"/>
                <a:ea typeface="Times New Roman"/>
                <a:cs typeface="Times New Roman"/>
              </a:rPr>
              <a:t> </a:t>
            </a:r>
            <a:r>
              <a:rPr lang="en-US" sz="3000" b="1" i="1" u="sng" dirty="0" err="1">
                <a:solidFill>
                  <a:srgbClr val="000000"/>
                </a:solidFill>
                <a:latin typeface="Times New Roman"/>
                <a:ea typeface="Times New Roman"/>
                <a:cs typeface="Times New Roman"/>
              </a:rPr>
              <a:t>chiqargan</a:t>
            </a:r>
            <a:r>
              <a:rPr lang="en-US" sz="3000" b="1" i="1" u="sng" dirty="0">
                <a:solidFill>
                  <a:srgbClr val="000000"/>
                </a:solidFill>
                <a:latin typeface="Times New Roman"/>
                <a:ea typeface="Times New Roman"/>
                <a:cs typeface="Times New Roman"/>
              </a:rPr>
              <a:t> </a:t>
            </a:r>
            <a:r>
              <a:rPr lang="en-US" sz="3000" b="1" i="1" u="sng" dirty="0" err="1">
                <a:solidFill>
                  <a:srgbClr val="000000"/>
                </a:solidFill>
                <a:latin typeface="Times New Roman"/>
                <a:ea typeface="Times New Roman"/>
                <a:cs typeface="Times New Roman"/>
              </a:rPr>
              <a:t>xulosalariga</a:t>
            </a:r>
            <a:r>
              <a:rPr lang="en-US" sz="3000" dirty="0">
                <a:solidFill>
                  <a:srgbClr val="000000"/>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Beruniy</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o‘zining</a:t>
            </a:r>
            <a:r>
              <a:rPr lang="en-US" sz="3000" dirty="0">
                <a:solidFill>
                  <a:srgbClr val="000000"/>
                </a:solidFill>
                <a:latin typeface="Times New Roman"/>
                <a:ea typeface="Times New Roman"/>
                <a:cs typeface="Times New Roman"/>
              </a:rPr>
              <a:t> </a:t>
            </a:r>
            <a:r>
              <a:rPr lang="en-US" sz="3000" b="1" i="1" u="sng" dirty="0" err="1">
                <a:solidFill>
                  <a:srgbClr val="000000"/>
                </a:solidFill>
                <a:latin typeface="Times New Roman"/>
                <a:ea typeface="Times New Roman"/>
                <a:cs typeface="Times New Roman"/>
              </a:rPr>
              <a:t>tuzatish</a:t>
            </a:r>
            <a:r>
              <a:rPr lang="en-US" sz="3000" b="1" i="1" u="sng" dirty="0">
                <a:solidFill>
                  <a:srgbClr val="000000"/>
                </a:solidFill>
                <a:latin typeface="Times New Roman"/>
                <a:ea typeface="Times New Roman"/>
                <a:cs typeface="Times New Roman"/>
              </a:rPr>
              <a:t> </a:t>
            </a:r>
            <a:r>
              <a:rPr lang="en-US" sz="3000" b="1" i="1" u="sng" dirty="0" err="1">
                <a:solidFill>
                  <a:srgbClr val="000000"/>
                </a:solidFill>
                <a:latin typeface="Times New Roman"/>
                <a:ea typeface="Times New Roman"/>
                <a:cs typeface="Times New Roman"/>
              </a:rPr>
              <a:t>va</a:t>
            </a:r>
            <a:r>
              <a:rPr lang="en-US" sz="3000" b="1" i="1" u="sng" dirty="0">
                <a:solidFill>
                  <a:srgbClr val="000000"/>
                </a:solidFill>
                <a:latin typeface="Times New Roman"/>
                <a:ea typeface="Times New Roman"/>
                <a:cs typeface="Times New Roman"/>
              </a:rPr>
              <a:t> </a:t>
            </a:r>
            <a:r>
              <a:rPr lang="en-US" sz="3000" b="1" i="1" u="sng" dirty="0" err="1">
                <a:solidFill>
                  <a:srgbClr val="000000"/>
                </a:solidFill>
                <a:latin typeface="Times New Roman"/>
                <a:ea typeface="Times New Roman"/>
                <a:cs typeface="Times New Roman"/>
              </a:rPr>
              <a:t>tajriba</a:t>
            </a:r>
            <a:r>
              <a:rPr lang="en-US" sz="3000" b="1" i="1" u="sng" dirty="0">
                <a:solidFill>
                  <a:srgbClr val="000000"/>
                </a:solidFill>
                <a:latin typeface="Times New Roman"/>
                <a:ea typeface="Times New Roman"/>
                <a:cs typeface="Times New Roman"/>
              </a:rPr>
              <a:t> </a:t>
            </a:r>
            <a:r>
              <a:rPr lang="en-US" sz="3000" b="1" i="1" u="sng" dirty="0" err="1">
                <a:solidFill>
                  <a:srgbClr val="000000"/>
                </a:solidFill>
                <a:latin typeface="Times New Roman"/>
                <a:ea typeface="Times New Roman"/>
                <a:cs typeface="Times New Roman"/>
              </a:rPr>
              <a:t>orqali</a:t>
            </a:r>
            <a:r>
              <a:rPr lang="en-US" sz="3000" b="1" i="1" u="sng" dirty="0">
                <a:solidFill>
                  <a:srgbClr val="000000"/>
                </a:solidFill>
                <a:latin typeface="Times New Roman"/>
                <a:ea typeface="Times New Roman"/>
                <a:cs typeface="Times New Roman"/>
              </a:rPr>
              <a:t> </a:t>
            </a:r>
            <a:r>
              <a:rPr lang="en-US" sz="3000" b="1" i="1" u="sng" dirty="0" err="1">
                <a:solidFill>
                  <a:srgbClr val="000000"/>
                </a:solidFill>
                <a:latin typeface="Times New Roman"/>
                <a:ea typeface="Times New Roman"/>
                <a:cs typeface="Times New Roman"/>
              </a:rPr>
              <a:t>aniqlagan</a:t>
            </a:r>
            <a:r>
              <a:rPr lang="en-US" sz="3000" b="1" i="1" u="sng" dirty="0">
                <a:solidFill>
                  <a:srgbClr val="000000"/>
                </a:solidFill>
                <a:latin typeface="Times New Roman"/>
                <a:ea typeface="Times New Roman"/>
                <a:cs typeface="Times New Roman"/>
              </a:rPr>
              <a:t> </a:t>
            </a:r>
            <a:r>
              <a:rPr lang="en-US" sz="3000" b="1" i="1" u="sng" dirty="0" err="1">
                <a:solidFill>
                  <a:srgbClr val="000000"/>
                </a:solidFill>
                <a:latin typeface="Times New Roman"/>
                <a:ea typeface="Times New Roman"/>
                <a:cs typeface="Times New Roman"/>
              </a:rPr>
              <a:t>xulosalarini</a:t>
            </a:r>
            <a:r>
              <a:rPr lang="en-US" sz="3000" b="1" i="1" u="sng" dirty="0">
                <a:solidFill>
                  <a:srgbClr val="000000"/>
                </a:solidFill>
                <a:latin typeface="Times New Roman"/>
                <a:ea typeface="Times New Roman"/>
                <a:cs typeface="Times New Roman"/>
              </a:rPr>
              <a:t> </a:t>
            </a:r>
            <a:r>
              <a:rPr lang="en-US" sz="3000" b="1" i="1" u="sng" dirty="0" err="1">
                <a:solidFill>
                  <a:srgbClr val="000000"/>
                </a:solidFill>
                <a:latin typeface="Times New Roman"/>
                <a:ea typeface="Times New Roman"/>
                <a:cs typeface="Times New Roman"/>
              </a:rPr>
              <a:t>qarshi</a:t>
            </a:r>
            <a:r>
              <a:rPr lang="en-US" sz="3000" b="1" i="1" u="sng" dirty="0">
                <a:solidFill>
                  <a:srgbClr val="000000"/>
                </a:solidFill>
                <a:latin typeface="Times New Roman"/>
                <a:ea typeface="Times New Roman"/>
                <a:cs typeface="Times New Roman"/>
              </a:rPr>
              <a:t> </a:t>
            </a:r>
            <a:r>
              <a:rPr lang="en-US" sz="3000" b="1" i="1" u="sng" dirty="0" err="1">
                <a:solidFill>
                  <a:srgbClr val="000000"/>
                </a:solidFill>
                <a:latin typeface="Times New Roman"/>
                <a:ea typeface="Times New Roman"/>
                <a:cs typeface="Times New Roman"/>
              </a:rPr>
              <a:t>qo‘ygan</a:t>
            </a:r>
            <a:r>
              <a:rPr lang="en-US" sz="3000" dirty="0">
                <a:solidFill>
                  <a:srgbClr val="000000"/>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Ibn</a:t>
            </a:r>
            <a:r>
              <a:rPr lang="en-US" sz="3000" b="1" dirty="0">
                <a:solidFill>
                  <a:srgbClr val="0000FF"/>
                </a:solidFill>
                <a:latin typeface="Times New Roman"/>
                <a:ea typeface="Times New Roman"/>
                <a:cs typeface="Times New Roman"/>
              </a:rPr>
              <a:t> Sino </a:t>
            </a:r>
            <a:r>
              <a:rPr lang="en-US" sz="3000" dirty="0" err="1">
                <a:solidFill>
                  <a:srgbClr val="000000"/>
                </a:solidFill>
                <a:latin typeface="Times New Roman"/>
                <a:ea typeface="Times New Roman"/>
                <a:cs typeface="Times New Roman"/>
              </a:rPr>
              <a:t>esa</a:t>
            </a:r>
            <a:r>
              <a:rPr lang="en-US" sz="3000" dirty="0">
                <a:solidFill>
                  <a:srgbClr val="000000"/>
                </a:solidFill>
                <a:latin typeface="Times New Roman"/>
                <a:ea typeface="Times New Roman"/>
                <a:cs typeface="Times New Roman"/>
              </a:rPr>
              <a:t> </a:t>
            </a:r>
            <a:r>
              <a:rPr lang="en-US" sz="3000" b="1" dirty="0" err="1">
                <a:solidFill>
                  <a:srgbClr val="000000"/>
                </a:solidFill>
                <a:latin typeface="Times New Roman"/>
                <a:ea typeface="Times New Roman"/>
                <a:cs typeface="Times New Roman"/>
              </a:rPr>
              <a:t>Aristotelni</a:t>
            </a:r>
            <a:r>
              <a:rPr lang="en-US" sz="3000" b="1" dirty="0">
                <a:solidFill>
                  <a:srgbClr val="000000"/>
                </a:solidFill>
                <a:latin typeface="Times New Roman"/>
                <a:ea typeface="Times New Roman"/>
                <a:cs typeface="Times New Roman"/>
              </a:rPr>
              <a:t> </a:t>
            </a:r>
            <a:r>
              <a:rPr lang="en-US" sz="3000" b="1" dirty="0" err="1">
                <a:solidFill>
                  <a:srgbClr val="000000"/>
                </a:solidFill>
                <a:latin typeface="Times New Roman"/>
                <a:ea typeface="Times New Roman"/>
                <a:cs typeface="Times New Roman"/>
              </a:rPr>
              <a:t>himoya</a:t>
            </a:r>
            <a:r>
              <a:rPr lang="en-US" sz="3000" b="1" dirty="0">
                <a:solidFill>
                  <a:srgbClr val="000000"/>
                </a:solidFill>
                <a:latin typeface="Times New Roman"/>
                <a:ea typeface="Times New Roman"/>
                <a:cs typeface="Times New Roman"/>
              </a:rPr>
              <a:t> </a:t>
            </a:r>
            <a:r>
              <a:rPr lang="en-US" sz="3000" b="1" dirty="0" err="1">
                <a:solidFill>
                  <a:srgbClr val="000000"/>
                </a:solidFill>
                <a:latin typeface="Times New Roman"/>
                <a:ea typeface="Times New Roman"/>
                <a:cs typeface="Times New Roman"/>
              </a:rPr>
              <a:t>qilgani</a:t>
            </a:r>
            <a:r>
              <a:rPr lang="en-US" sz="3000" b="1"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ma’lum</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bo‘ladi</a:t>
            </a:r>
            <a:r>
              <a:rPr lang="en-US" sz="3000" dirty="0">
                <a:solidFill>
                  <a:srgbClr val="000000"/>
                </a:solidFill>
                <a:latin typeface="Times New Roman"/>
                <a:ea typeface="Times New Roman"/>
                <a:cs typeface="Times New Roman"/>
              </a:rPr>
              <a:t>.</a:t>
            </a:r>
            <a:endParaRPr lang="ru-RU" sz="3000" dirty="0">
              <a:effectLst/>
              <a:latin typeface="Times New Roman" pitchFamily="18" charset="0"/>
              <a:ea typeface="Calibri"/>
              <a:cs typeface="Times New Roman" pitchFamily="18" charset="0"/>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38" y="0"/>
            <a:ext cx="1243344" cy="1556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70817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7733" y="692696"/>
            <a:ext cx="8596560" cy="5932393"/>
          </a:xfrm>
          <a:prstGeom prst="rect">
            <a:avLst/>
          </a:prstGeom>
        </p:spPr>
        <p:txBody>
          <a:bodyPr wrap="square">
            <a:spAutoFit/>
          </a:bodyPr>
          <a:lstStyle/>
          <a:p>
            <a:pPr algn="just">
              <a:lnSpc>
                <a:spcPct val="115000"/>
              </a:lnSpc>
              <a:spcAft>
                <a:spcPts val="1000"/>
              </a:spcAft>
            </a:pPr>
            <a:r>
              <a:rPr lang="en-US" sz="3000" dirty="0" smtClean="0">
                <a:solidFill>
                  <a:srgbClr val="000000"/>
                </a:solidFill>
                <a:latin typeface="Times New Roman"/>
                <a:ea typeface="Times New Roman"/>
                <a:cs typeface="Times New Roman"/>
              </a:rPr>
              <a:t>	</a:t>
            </a:r>
            <a:r>
              <a:rPr lang="en-US" sz="3000" dirty="0" err="1" smtClean="0">
                <a:solidFill>
                  <a:srgbClr val="000000"/>
                </a:solidFill>
                <a:latin typeface="Times New Roman"/>
                <a:ea typeface="Times New Roman"/>
                <a:cs typeface="Times New Roman"/>
              </a:rPr>
              <a:t>Beruniy</a:t>
            </a:r>
            <a:r>
              <a:rPr lang="en-US" sz="3000" dirty="0" smtClean="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Xorazmda</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yashagan</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vaqtda</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hali</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juda</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yosh</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bo‘lishiga</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qaramay</a:t>
            </a:r>
            <a:r>
              <a:rPr lang="en-US" sz="3000" dirty="0">
                <a:solidFill>
                  <a:srgbClr val="000000"/>
                </a:solidFill>
                <a:latin typeface="Times New Roman"/>
                <a:ea typeface="Times New Roman"/>
                <a:cs typeface="Times New Roman"/>
              </a:rPr>
              <a:t>, </a:t>
            </a:r>
            <a:r>
              <a:rPr lang="en-US" sz="3000" b="1" dirty="0">
                <a:solidFill>
                  <a:srgbClr val="000000"/>
                </a:solidFill>
                <a:latin typeface="Times New Roman"/>
                <a:ea typeface="Times New Roman"/>
                <a:cs typeface="Times New Roman"/>
              </a:rPr>
              <a:t>Kat </a:t>
            </a:r>
            <a:r>
              <a:rPr lang="en-US" sz="3000" b="1" dirty="0" err="1">
                <a:solidFill>
                  <a:srgbClr val="000000"/>
                </a:solidFill>
                <a:latin typeface="Times New Roman"/>
                <a:ea typeface="Times New Roman"/>
                <a:cs typeface="Times New Roman"/>
              </a:rPr>
              <a:t>shahrida</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muhim</a:t>
            </a:r>
            <a:r>
              <a:rPr lang="en-US" sz="3000" dirty="0">
                <a:solidFill>
                  <a:srgbClr val="000000"/>
                </a:solidFill>
                <a:latin typeface="Times New Roman"/>
                <a:ea typeface="Times New Roman"/>
                <a:cs typeface="Times New Roman"/>
              </a:rPr>
              <a:t> </a:t>
            </a:r>
            <a:r>
              <a:rPr lang="en-US" sz="3000" b="1" i="1" dirty="0" err="1">
                <a:solidFill>
                  <a:srgbClr val="000000"/>
                </a:solidFill>
                <a:latin typeface="Times New Roman"/>
                <a:ea typeface="Times New Roman"/>
                <a:cs typeface="Times New Roman"/>
              </a:rPr>
              <a:t>astronomik</a:t>
            </a:r>
            <a:r>
              <a:rPr lang="en-US" sz="3000" b="1" i="1" dirty="0">
                <a:solidFill>
                  <a:srgbClr val="000000"/>
                </a:solidFill>
                <a:latin typeface="Times New Roman"/>
                <a:ea typeface="Times New Roman"/>
                <a:cs typeface="Times New Roman"/>
              </a:rPr>
              <a:t> </a:t>
            </a:r>
            <a:r>
              <a:rPr lang="en-US" sz="3000" b="1" i="1" dirty="0" err="1">
                <a:solidFill>
                  <a:srgbClr val="000000"/>
                </a:solidFill>
                <a:latin typeface="Times New Roman"/>
                <a:ea typeface="Times New Roman"/>
                <a:cs typeface="Times New Roman"/>
              </a:rPr>
              <a:t>kuzatishlar</a:t>
            </a:r>
            <a:r>
              <a:rPr lang="en-US" sz="3000" b="1" i="1"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o‘tkazgan</a:t>
            </a:r>
            <a:r>
              <a:rPr lang="en-US" sz="3000" dirty="0">
                <a:solidFill>
                  <a:srgbClr val="000000"/>
                </a:solidFill>
                <a:latin typeface="Times New Roman"/>
                <a:ea typeface="Times New Roman"/>
                <a:cs typeface="Times New Roman"/>
              </a:rPr>
              <a:t>. Bu </a:t>
            </a:r>
            <a:r>
              <a:rPr lang="en-US" sz="3000" dirty="0" err="1">
                <a:solidFill>
                  <a:srgbClr val="000000"/>
                </a:solidFill>
                <a:latin typeface="Times New Roman"/>
                <a:ea typeface="Times New Roman"/>
                <a:cs typeface="Times New Roman"/>
              </a:rPr>
              <a:t>kuzatishlar</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uchun</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o‘zi</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asboblar</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ixtiro</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qilgan</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Beruniy</a:t>
            </a:r>
            <a:r>
              <a:rPr lang="en-US" sz="3000" dirty="0">
                <a:solidFill>
                  <a:srgbClr val="000000"/>
                </a:solidFill>
                <a:latin typeface="Times New Roman"/>
                <a:ea typeface="Times New Roman"/>
                <a:cs typeface="Times New Roman"/>
              </a:rPr>
              <a:t> </a:t>
            </a:r>
            <a:r>
              <a:rPr lang="en-US" sz="3000" b="1" dirty="0">
                <a:solidFill>
                  <a:srgbClr val="0000FF"/>
                </a:solidFill>
                <a:latin typeface="Times New Roman"/>
                <a:ea typeface="Times New Roman"/>
                <a:cs typeface="Times New Roman"/>
              </a:rPr>
              <a:t>22 </a:t>
            </a:r>
            <a:r>
              <a:rPr lang="en-US" sz="3000" b="1" dirty="0" err="1">
                <a:solidFill>
                  <a:srgbClr val="0000FF"/>
                </a:solidFill>
                <a:latin typeface="Times New Roman"/>
                <a:ea typeface="Times New Roman"/>
                <a:cs typeface="Times New Roman"/>
              </a:rPr>
              <a:t>yoshida</a:t>
            </a:r>
            <a:r>
              <a:rPr lang="en-US" sz="3000" b="1" dirty="0">
                <a:solidFill>
                  <a:srgbClr val="0000FF"/>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o‘zi</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tug‘ilib</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o‘sgan</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vatanni</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tashlab</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ketishga</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majbur</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bo‘ladi</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va</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avval</a:t>
            </a:r>
            <a:r>
              <a:rPr lang="en-US" sz="3000" dirty="0">
                <a:solidFill>
                  <a:srgbClr val="000000"/>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Rayga</a:t>
            </a:r>
            <a:r>
              <a:rPr lang="en-US" sz="3000" b="1" dirty="0">
                <a:solidFill>
                  <a:srgbClr val="0000FF"/>
                </a:solidFill>
                <a:latin typeface="Times New Roman"/>
                <a:ea typeface="Times New Roman"/>
                <a:cs typeface="Times New Roman"/>
              </a:rPr>
              <a:t>,</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keyin</a:t>
            </a:r>
            <a:r>
              <a:rPr lang="en-US" sz="3000" dirty="0">
                <a:solidFill>
                  <a:srgbClr val="000000"/>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Jurjonga</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keladi</a:t>
            </a:r>
            <a:r>
              <a:rPr lang="en-US" sz="3000" dirty="0">
                <a:solidFill>
                  <a:srgbClr val="000000"/>
                </a:solidFill>
                <a:latin typeface="Times New Roman"/>
                <a:ea typeface="Times New Roman"/>
                <a:cs typeface="Times New Roman"/>
              </a:rPr>
              <a:t>. Bu </a:t>
            </a:r>
            <a:r>
              <a:rPr lang="en-US" sz="3000" dirty="0" err="1">
                <a:solidFill>
                  <a:srgbClr val="000000"/>
                </a:solidFill>
                <a:latin typeface="Times New Roman"/>
                <a:ea typeface="Times New Roman"/>
                <a:cs typeface="Times New Roman"/>
              </a:rPr>
              <a:t>yerda</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mashhur</a:t>
            </a:r>
            <a:r>
              <a:rPr lang="en-US" sz="3000" dirty="0">
                <a:solidFill>
                  <a:srgbClr val="000000"/>
                </a:solidFill>
                <a:latin typeface="Times New Roman"/>
                <a:ea typeface="Times New Roman"/>
                <a:cs typeface="Times New Roman"/>
              </a:rPr>
              <a:t> </a:t>
            </a:r>
            <a:r>
              <a:rPr lang="en-US" sz="3000" b="1" dirty="0" err="1">
                <a:solidFill>
                  <a:srgbClr val="000000"/>
                </a:solidFill>
                <a:latin typeface="Times New Roman"/>
                <a:ea typeface="Times New Roman"/>
                <a:cs typeface="Times New Roman"/>
              </a:rPr>
              <a:t>tabib</a:t>
            </a:r>
            <a:r>
              <a:rPr lang="en-US" sz="3000" b="1" dirty="0">
                <a:solidFill>
                  <a:srgbClr val="000000"/>
                </a:solidFill>
                <a:latin typeface="Times New Roman"/>
                <a:ea typeface="Times New Roman"/>
                <a:cs typeface="Times New Roman"/>
              </a:rPr>
              <a:t>, </a:t>
            </a:r>
            <a:r>
              <a:rPr lang="en-US" sz="3000" b="1" dirty="0" err="1">
                <a:solidFill>
                  <a:srgbClr val="000000"/>
                </a:solidFill>
                <a:latin typeface="Times New Roman"/>
                <a:ea typeface="Times New Roman"/>
                <a:cs typeface="Times New Roman"/>
              </a:rPr>
              <a:t>astronom</a:t>
            </a:r>
            <a:r>
              <a:rPr lang="en-US" sz="3000" b="1" dirty="0">
                <a:solidFill>
                  <a:srgbClr val="000000"/>
                </a:solidFill>
                <a:latin typeface="Times New Roman"/>
                <a:ea typeface="Times New Roman"/>
                <a:cs typeface="Times New Roman"/>
              </a:rPr>
              <a:t>, </a:t>
            </a:r>
            <a:r>
              <a:rPr lang="en-US" sz="3000" b="1" dirty="0" err="1">
                <a:solidFill>
                  <a:srgbClr val="000000"/>
                </a:solidFill>
                <a:latin typeface="Times New Roman"/>
                <a:ea typeface="Times New Roman"/>
                <a:cs typeface="Times New Roman"/>
              </a:rPr>
              <a:t>faylasuf</a:t>
            </a:r>
            <a:r>
              <a:rPr lang="en-US" sz="3000" b="1" dirty="0">
                <a:solidFill>
                  <a:srgbClr val="000000"/>
                </a:solidFill>
                <a:latin typeface="Times New Roman"/>
                <a:ea typeface="Times New Roman"/>
                <a:cs typeface="Times New Roman"/>
              </a:rPr>
              <a:t> </a:t>
            </a:r>
            <a:r>
              <a:rPr lang="en-US" sz="3000" b="1" i="1" dirty="0">
                <a:solidFill>
                  <a:srgbClr val="0000FF"/>
                </a:solidFill>
                <a:latin typeface="Times New Roman"/>
                <a:ea typeface="Times New Roman"/>
                <a:cs typeface="Times New Roman"/>
              </a:rPr>
              <a:t>Abu </a:t>
            </a:r>
            <a:r>
              <a:rPr lang="en-US" sz="3000" b="1" i="1" dirty="0" err="1">
                <a:solidFill>
                  <a:srgbClr val="0000FF"/>
                </a:solidFill>
                <a:latin typeface="Times New Roman"/>
                <a:ea typeface="Times New Roman"/>
                <a:cs typeface="Times New Roman"/>
              </a:rPr>
              <a:t>Saxl</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Iso</a:t>
            </a:r>
            <a:r>
              <a:rPr lang="en-US" sz="3000" b="1" i="1" dirty="0">
                <a:solidFill>
                  <a:srgbClr val="0000FF"/>
                </a:solidFill>
                <a:latin typeface="Times New Roman"/>
                <a:ea typeface="Times New Roman"/>
                <a:cs typeface="Times New Roman"/>
              </a:rPr>
              <a:t> al-</a:t>
            </a:r>
            <a:r>
              <a:rPr lang="en-US" sz="3000" b="1" i="1" dirty="0" err="1">
                <a:solidFill>
                  <a:srgbClr val="0000FF"/>
                </a:solidFill>
                <a:latin typeface="Times New Roman"/>
                <a:ea typeface="Times New Roman"/>
                <a:cs typeface="Times New Roman"/>
              </a:rPr>
              <a:t>Masixiy</a:t>
            </a:r>
            <a:r>
              <a:rPr lang="en-US" sz="3000" b="1" i="1" dirty="0">
                <a:solidFill>
                  <a:srgbClr val="0000FF"/>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bilan</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tanishadi</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va</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undan</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ta’lim</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oladi</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Beruniy</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o‘zining</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mashhur</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asarlaridan</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biri</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bo‘lmish</a:t>
            </a:r>
            <a:r>
              <a:rPr lang="en-US" sz="3000" dirty="0">
                <a:solidFill>
                  <a:srgbClr val="000000"/>
                </a:solidFill>
                <a:latin typeface="Times New Roman"/>
                <a:ea typeface="Times New Roman"/>
                <a:cs typeface="Times New Roman"/>
              </a:rPr>
              <a:t> </a:t>
            </a:r>
            <a:r>
              <a:rPr lang="en-US" sz="3000" b="1" dirty="0">
                <a:solidFill>
                  <a:srgbClr val="0000FF"/>
                </a:solidFill>
                <a:latin typeface="Times New Roman"/>
                <a:ea typeface="Times New Roman"/>
                <a:cs typeface="Times New Roman"/>
              </a:rPr>
              <a:t>“</a:t>
            </a:r>
            <a:r>
              <a:rPr lang="en-US" sz="3000" b="1" dirty="0" err="1">
                <a:solidFill>
                  <a:srgbClr val="0000FF"/>
                </a:solidFill>
                <a:latin typeface="Times New Roman"/>
                <a:ea typeface="Times New Roman"/>
                <a:cs typeface="Times New Roman"/>
              </a:rPr>
              <a:t>Qadimgi</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xalqlardan</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qolgan</a:t>
            </a:r>
            <a:r>
              <a:rPr lang="en-US" sz="3000" b="1" dirty="0">
                <a:solidFill>
                  <a:srgbClr val="0000FF"/>
                </a:solidFill>
                <a:latin typeface="Times New Roman"/>
                <a:ea typeface="Times New Roman"/>
                <a:cs typeface="Times New Roman"/>
              </a:rPr>
              <a:t> </a:t>
            </a:r>
            <a:r>
              <a:rPr lang="en-US" sz="3000" b="1" dirty="0" err="1">
                <a:solidFill>
                  <a:srgbClr val="0000FF"/>
                </a:solidFill>
                <a:latin typeface="Times New Roman"/>
                <a:ea typeface="Times New Roman"/>
                <a:cs typeface="Times New Roman"/>
              </a:rPr>
              <a:t>yodgorliklar</a:t>
            </a:r>
            <a:r>
              <a:rPr lang="en-US" sz="3000" b="1" dirty="0">
                <a:solidFill>
                  <a:srgbClr val="0000FF"/>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asarini</a:t>
            </a:r>
            <a:r>
              <a:rPr lang="en-US" sz="3000" dirty="0">
                <a:solidFill>
                  <a:srgbClr val="000000"/>
                </a:solidFill>
                <a:latin typeface="Times New Roman"/>
                <a:ea typeface="Times New Roman"/>
                <a:cs typeface="Times New Roman"/>
              </a:rPr>
              <a:t> </a:t>
            </a:r>
            <a:r>
              <a:rPr lang="en-US" sz="3000" b="1" dirty="0" err="1">
                <a:solidFill>
                  <a:srgbClr val="000000"/>
                </a:solidFill>
                <a:latin typeface="Times New Roman"/>
                <a:ea typeface="Times New Roman"/>
                <a:cs typeface="Times New Roman"/>
              </a:rPr>
              <a:t>Jurjonda</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yoza</a:t>
            </a:r>
            <a:r>
              <a:rPr lang="en-US" sz="3000" dirty="0">
                <a:solidFill>
                  <a:srgbClr val="000000"/>
                </a:solidFill>
                <a:latin typeface="Times New Roman"/>
                <a:ea typeface="Times New Roman"/>
                <a:cs typeface="Times New Roman"/>
              </a:rPr>
              <a:t> </a:t>
            </a:r>
            <a:r>
              <a:rPr lang="en-US" sz="3000" dirty="0" err="1">
                <a:solidFill>
                  <a:srgbClr val="000000"/>
                </a:solidFill>
                <a:latin typeface="Times New Roman"/>
                <a:ea typeface="Times New Roman"/>
                <a:cs typeface="Times New Roman"/>
              </a:rPr>
              <a:t>boshlagan</a:t>
            </a:r>
            <a:r>
              <a:rPr lang="en-US" sz="3000" dirty="0">
                <a:solidFill>
                  <a:srgbClr val="000000"/>
                </a:solidFill>
                <a:latin typeface="Times New Roman"/>
                <a:ea typeface="Times New Roman"/>
                <a:cs typeface="Times New Roman"/>
              </a:rPr>
              <a:t>.</a:t>
            </a:r>
            <a:endParaRPr lang="ru-RU" sz="3000" dirty="0">
              <a:effectLst/>
              <a:latin typeface="Times New Roman" pitchFamily="18" charset="0"/>
              <a:ea typeface="Calibri"/>
              <a:cs typeface="Times New Roman" pitchFamily="18" charset="0"/>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917"/>
            <a:ext cx="944563" cy="118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04913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7733" y="692696"/>
            <a:ext cx="8596560" cy="5998822"/>
          </a:xfrm>
          <a:prstGeom prst="rect">
            <a:avLst/>
          </a:prstGeom>
        </p:spPr>
        <p:txBody>
          <a:bodyPr wrap="square">
            <a:spAutoFit/>
          </a:bodyPr>
          <a:lstStyle/>
          <a:p>
            <a:pPr algn="just">
              <a:lnSpc>
                <a:spcPct val="115000"/>
              </a:lnSpc>
              <a:spcAft>
                <a:spcPts val="1000"/>
              </a:spcAft>
            </a:pPr>
            <a:r>
              <a:rPr lang="en-US" sz="2800" dirty="0" smtClean="0">
                <a:solidFill>
                  <a:srgbClr val="000000"/>
                </a:solidFill>
                <a:latin typeface="Times New Roman"/>
                <a:ea typeface="Times New Roman"/>
              </a:rPr>
              <a:t>	</a:t>
            </a:r>
            <a:r>
              <a:rPr lang="uz-Cyrl-UZ" sz="2800" dirty="0" smtClean="0">
                <a:solidFill>
                  <a:srgbClr val="000000"/>
                </a:solidFill>
                <a:latin typeface="Times New Roman"/>
                <a:ea typeface="Times New Roman"/>
              </a:rPr>
              <a:t>Tarixdan </a:t>
            </a:r>
            <a:r>
              <a:rPr lang="uz-Cyrl-UZ" sz="2800" dirty="0">
                <a:solidFill>
                  <a:srgbClr val="000000"/>
                </a:solidFill>
                <a:latin typeface="Times New Roman"/>
                <a:ea typeface="Times New Roman"/>
              </a:rPr>
              <a:t>ma’lumki, </a:t>
            </a:r>
            <a:r>
              <a:rPr lang="uz-Cyrl-UZ" sz="2800" b="1" dirty="0">
                <a:solidFill>
                  <a:srgbClr val="000000"/>
                </a:solidFill>
                <a:latin typeface="Times New Roman"/>
                <a:ea typeface="Times New Roman"/>
              </a:rPr>
              <a:t>1017-yilda Mahmud G‘aznaviy </a:t>
            </a:r>
            <a:r>
              <a:rPr lang="uz-Cyrl-UZ" sz="2800" dirty="0">
                <a:solidFill>
                  <a:srgbClr val="000000"/>
                </a:solidFill>
                <a:latin typeface="Times New Roman"/>
                <a:ea typeface="Times New Roman"/>
              </a:rPr>
              <a:t>Xorazmni bosib oladi va </a:t>
            </a:r>
            <a:r>
              <a:rPr lang="uz-Cyrl-UZ" sz="2800" b="1" dirty="0">
                <a:solidFill>
                  <a:srgbClr val="0000FF"/>
                </a:solidFill>
                <a:latin typeface="Times New Roman"/>
                <a:ea typeface="Times New Roman"/>
              </a:rPr>
              <a:t>Beruniyni</a:t>
            </a:r>
            <a:r>
              <a:rPr lang="uz-Cyrl-UZ" sz="2800" dirty="0">
                <a:solidFill>
                  <a:srgbClr val="000000"/>
                </a:solidFill>
                <a:latin typeface="Times New Roman"/>
                <a:ea typeface="Times New Roman"/>
              </a:rPr>
              <a:t> ham Xorazmshoh saroyidagi bir qancha olimlar qatori </a:t>
            </a:r>
            <a:r>
              <a:rPr lang="uz-Cyrl-UZ" sz="2800" b="1" dirty="0">
                <a:solidFill>
                  <a:srgbClr val="000000"/>
                </a:solidFill>
                <a:latin typeface="Times New Roman"/>
                <a:ea typeface="Times New Roman"/>
              </a:rPr>
              <a:t>G‘azna</a:t>
            </a:r>
            <a:r>
              <a:rPr lang="uz-Cyrl-UZ" sz="2800" dirty="0">
                <a:solidFill>
                  <a:srgbClr val="000000"/>
                </a:solidFill>
                <a:latin typeface="Times New Roman"/>
                <a:ea typeface="Times New Roman"/>
              </a:rPr>
              <a:t> shahriga olib ketadi. Beruniy </a:t>
            </a:r>
            <a:r>
              <a:rPr lang="uz-Cyrl-UZ" sz="2800" b="1" dirty="0">
                <a:solidFill>
                  <a:srgbClr val="0000FF"/>
                </a:solidFill>
                <a:latin typeface="Times New Roman"/>
                <a:ea typeface="Times New Roman"/>
              </a:rPr>
              <a:t>G‘azna shahrida </a:t>
            </a:r>
            <a:r>
              <a:rPr lang="uz-Cyrl-UZ" sz="2800" b="1" dirty="0">
                <a:solidFill>
                  <a:srgbClr val="000000"/>
                </a:solidFill>
                <a:latin typeface="Times New Roman"/>
                <a:ea typeface="Times New Roman"/>
              </a:rPr>
              <a:t>1017 yildan to 1048 yilgacha</a:t>
            </a:r>
            <a:r>
              <a:rPr lang="uz-Cyrl-UZ" sz="2800" dirty="0">
                <a:solidFill>
                  <a:srgbClr val="000000"/>
                </a:solidFill>
                <a:latin typeface="Times New Roman"/>
                <a:ea typeface="Times New Roman"/>
              </a:rPr>
              <a:t> hayot kechirgani ma’lum. Bu yillar Beruniy hayotida </a:t>
            </a:r>
            <a:r>
              <a:rPr lang="uz-Cyrl-UZ" sz="2800" b="1" dirty="0">
                <a:solidFill>
                  <a:srgbClr val="000000"/>
                </a:solidFill>
                <a:latin typeface="Times New Roman"/>
                <a:ea typeface="Times New Roman"/>
              </a:rPr>
              <a:t>o‘ziga xos davr </a:t>
            </a:r>
            <a:r>
              <a:rPr lang="uz-Cyrl-UZ" sz="2800" dirty="0">
                <a:solidFill>
                  <a:srgbClr val="000000"/>
                </a:solidFill>
                <a:latin typeface="Times New Roman"/>
                <a:ea typeface="Times New Roman"/>
              </a:rPr>
              <a:t>bo‘ladi. Bir tomondan g‘urbatda yashagan bo‘lsa, ikkinchi tomondan </a:t>
            </a:r>
            <a:r>
              <a:rPr lang="uz-Cyrl-UZ" sz="2800" b="1" i="1" u="sng" dirty="0">
                <a:solidFill>
                  <a:srgbClr val="0000FF"/>
                </a:solidFill>
                <a:latin typeface="Times New Roman"/>
                <a:ea typeface="Times New Roman"/>
              </a:rPr>
              <a:t>ilmiy faoliyatda juda ham mahsuldor davri </a:t>
            </a:r>
            <a:r>
              <a:rPr lang="uz-Cyrl-UZ" sz="2800" dirty="0">
                <a:solidFill>
                  <a:srgbClr val="000000"/>
                </a:solidFill>
                <a:latin typeface="Times New Roman"/>
                <a:ea typeface="Times New Roman"/>
              </a:rPr>
              <a:t>bo‘ladi. Beruniy faoliyatini o‘rganuvchi olimlarning fikricha, bunday hol, ya’ni </a:t>
            </a:r>
            <a:r>
              <a:rPr lang="uz-Cyrl-UZ" sz="2800" b="1" i="1" dirty="0">
                <a:solidFill>
                  <a:srgbClr val="000000"/>
                </a:solidFill>
                <a:latin typeface="Times New Roman"/>
                <a:ea typeface="Times New Roman"/>
              </a:rPr>
              <a:t>davlat ishlariga aralashmagan, siyosiy faoliyatdan chetlashgan olim o‘zining butun bo‘sh vaqtini ilmiy-tadqiqot ishlariga sarflaydi</a:t>
            </a:r>
            <a:r>
              <a:rPr lang="uz-Cyrl-UZ" sz="2800" dirty="0">
                <a:solidFill>
                  <a:srgbClr val="000000"/>
                </a:solidFill>
                <a:latin typeface="Times New Roman"/>
                <a:ea typeface="Times New Roman"/>
              </a:rPr>
              <a:t>.</a:t>
            </a:r>
            <a:endParaRPr lang="ru-RU" sz="2800" dirty="0">
              <a:effectLst/>
              <a:latin typeface="Times New Roman" pitchFamily="18" charset="0"/>
              <a:ea typeface="Calibri"/>
              <a:cs typeface="Times New Roman" pitchFamily="18" charset="0"/>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6" y="-1"/>
            <a:ext cx="1088060" cy="1362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2231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7733" y="692696"/>
            <a:ext cx="8596560" cy="5889817"/>
          </a:xfrm>
          <a:prstGeom prst="rect">
            <a:avLst/>
          </a:prstGeom>
        </p:spPr>
        <p:txBody>
          <a:bodyPr wrap="square">
            <a:spAutoFit/>
          </a:bodyPr>
          <a:lstStyle/>
          <a:p>
            <a:pPr algn="just">
              <a:lnSpc>
                <a:spcPct val="115000"/>
              </a:lnSpc>
              <a:spcAft>
                <a:spcPts val="1000"/>
              </a:spcAft>
            </a:pPr>
            <a:r>
              <a:rPr lang="en-US" sz="3000" dirty="0" smtClean="0">
                <a:solidFill>
                  <a:srgbClr val="000000"/>
                </a:solidFill>
                <a:latin typeface="Times New Roman"/>
                <a:ea typeface="Times New Roman"/>
              </a:rPr>
              <a:t>	</a:t>
            </a:r>
            <a:r>
              <a:rPr lang="en-US" sz="3000" dirty="0" err="1" smtClean="0">
                <a:solidFill>
                  <a:srgbClr val="000000"/>
                </a:solidFill>
                <a:latin typeface="Times New Roman"/>
                <a:ea typeface="Times New Roman"/>
              </a:rPr>
              <a:t>Beruniy</a:t>
            </a:r>
            <a:r>
              <a:rPr lang="en-US" sz="3000" dirty="0" smtClean="0">
                <a:solidFill>
                  <a:srgbClr val="000000"/>
                </a:solidFill>
                <a:latin typeface="Times New Roman"/>
                <a:ea typeface="Times New Roman"/>
              </a:rPr>
              <a:t> </a:t>
            </a:r>
            <a:r>
              <a:rPr lang="en-US" sz="3000" b="1" dirty="0" err="1">
                <a:solidFill>
                  <a:srgbClr val="0000FF"/>
                </a:solidFill>
                <a:latin typeface="Times New Roman"/>
                <a:ea typeface="Times New Roman"/>
              </a:rPr>
              <a:t>tabiat</a:t>
            </a:r>
            <a:r>
              <a:rPr lang="en-US" sz="3000" b="1" dirty="0">
                <a:solidFill>
                  <a:srgbClr val="0000FF"/>
                </a:solidFill>
                <a:latin typeface="Times New Roman"/>
                <a:ea typeface="Times New Roman"/>
              </a:rPr>
              <a:t> </a:t>
            </a:r>
            <a:r>
              <a:rPr lang="en-US" sz="3000" b="1" dirty="0" err="1">
                <a:solidFill>
                  <a:srgbClr val="0000FF"/>
                </a:solidFill>
                <a:latin typeface="Times New Roman"/>
                <a:ea typeface="Times New Roman"/>
              </a:rPr>
              <a:t>fanlarining</a:t>
            </a:r>
            <a:r>
              <a:rPr lang="en-US" sz="3000" b="1" dirty="0">
                <a:solidFill>
                  <a:srgbClr val="0000FF"/>
                </a:solidFill>
                <a:latin typeface="Times New Roman"/>
                <a:ea typeface="Times New Roman"/>
              </a:rPr>
              <a:t> </a:t>
            </a:r>
            <a:r>
              <a:rPr lang="en-US" sz="3000" dirty="0" err="1">
                <a:solidFill>
                  <a:srgbClr val="000000"/>
                </a:solidFill>
                <a:latin typeface="Times New Roman"/>
                <a:ea typeface="Times New Roman"/>
              </a:rPr>
              <a:t>rivojiga</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bebaho</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hissa</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qo‘shgan</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olimdir</a:t>
            </a:r>
            <a:r>
              <a:rPr lang="en-US" sz="3000" dirty="0">
                <a:solidFill>
                  <a:srgbClr val="000000"/>
                </a:solidFill>
                <a:latin typeface="Times New Roman"/>
                <a:ea typeface="Times New Roman"/>
              </a:rPr>
              <a:t>. U </a:t>
            </a:r>
            <a:r>
              <a:rPr lang="en-US" sz="3000" dirty="0" err="1">
                <a:solidFill>
                  <a:srgbClr val="000000"/>
                </a:solidFill>
                <a:latin typeface="Times New Roman"/>
                <a:ea typeface="Times New Roman"/>
              </a:rPr>
              <a:t>o‘zining</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ilmiy</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asarlarida</a:t>
            </a:r>
            <a:r>
              <a:rPr lang="en-US" sz="3000" dirty="0">
                <a:solidFill>
                  <a:srgbClr val="000000"/>
                </a:solidFill>
                <a:latin typeface="Times New Roman"/>
                <a:ea typeface="Times New Roman"/>
              </a:rPr>
              <a:t> </a:t>
            </a:r>
            <a:r>
              <a:rPr lang="en-US" sz="3000" b="1" dirty="0" err="1">
                <a:solidFill>
                  <a:srgbClr val="000000"/>
                </a:solidFill>
                <a:latin typeface="Times New Roman"/>
                <a:ea typeface="Times New Roman"/>
              </a:rPr>
              <a:t>dunyoning</a:t>
            </a:r>
            <a:r>
              <a:rPr lang="en-US" sz="3000" b="1" dirty="0">
                <a:solidFill>
                  <a:srgbClr val="000000"/>
                </a:solidFill>
                <a:latin typeface="Times New Roman"/>
                <a:ea typeface="Times New Roman"/>
              </a:rPr>
              <a:t> </a:t>
            </a:r>
            <a:r>
              <a:rPr lang="en-US" sz="3000" b="1" dirty="0" err="1">
                <a:solidFill>
                  <a:srgbClr val="000000"/>
                </a:solidFill>
                <a:latin typeface="Times New Roman"/>
                <a:ea typeface="Times New Roman"/>
              </a:rPr>
              <a:t>tuzilishi</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haqida</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fikr</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yuritganda</a:t>
            </a:r>
            <a:r>
              <a:rPr lang="en-US" sz="3000" dirty="0">
                <a:solidFill>
                  <a:srgbClr val="000000"/>
                </a:solidFill>
                <a:latin typeface="Times New Roman"/>
                <a:ea typeface="Times New Roman"/>
              </a:rPr>
              <a:t> </a:t>
            </a:r>
            <a:r>
              <a:rPr lang="en-US" sz="3000" b="1" dirty="0" err="1">
                <a:solidFill>
                  <a:srgbClr val="0000FF"/>
                </a:solidFill>
                <a:latin typeface="Times New Roman"/>
                <a:ea typeface="Times New Roman"/>
              </a:rPr>
              <a:t>Ptolemey</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fikriga</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suyansa</a:t>
            </a:r>
            <a:r>
              <a:rPr lang="en-US" sz="3000" dirty="0">
                <a:solidFill>
                  <a:srgbClr val="000000"/>
                </a:solidFill>
                <a:latin typeface="Times New Roman"/>
                <a:ea typeface="Times New Roman"/>
              </a:rPr>
              <a:t> ham, </a:t>
            </a:r>
            <a:r>
              <a:rPr lang="en-US" sz="3000" dirty="0" err="1">
                <a:solidFill>
                  <a:srgbClr val="000000"/>
                </a:solidFill>
                <a:latin typeface="Times New Roman"/>
                <a:ea typeface="Times New Roman"/>
              </a:rPr>
              <a:t>amalda</a:t>
            </a:r>
            <a:r>
              <a:rPr lang="en-US" sz="3000" dirty="0">
                <a:solidFill>
                  <a:srgbClr val="000000"/>
                </a:solidFill>
                <a:latin typeface="Times New Roman"/>
                <a:ea typeface="Times New Roman"/>
              </a:rPr>
              <a:t> </a:t>
            </a:r>
            <a:r>
              <a:rPr lang="en-US" sz="3000" b="1" i="1" u="sng" dirty="0" err="1">
                <a:solidFill>
                  <a:srgbClr val="000000"/>
                </a:solidFill>
                <a:latin typeface="Times New Roman"/>
                <a:ea typeface="Times New Roman"/>
              </a:rPr>
              <a:t>yerning</a:t>
            </a:r>
            <a:r>
              <a:rPr lang="en-US" sz="3000" b="1" i="1" u="sng" dirty="0">
                <a:solidFill>
                  <a:srgbClr val="000000"/>
                </a:solidFill>
                <a:latin typeface="Times New Roman"/>
                <a:ea typeface="Times New Roman"/>
              </a:rPr>
              <a:t> </a:t>
            </a:r>
            <a:r>
              <a:rPr lang="en-US" sz="3000" b="1" i="1" u="sng" dirty="0" err="1">
                <a:solidFill>
                  <a:srgbClr val="000000"/>
                </a:solidFill>
                <a:latin typeface="Times New Roman"/>
                <a:ea typeface="Times New Roman"/>
              </a:rPr>
              <a:t>harakati</a:t>
            </a:r>
            <a:r>
              <a:rPr lang="en-US" sz="3000" b="1" i="1" u="sng" dirty="0">
                <a:solidFill>
                  <a:srgbClr val="000000"/>
                </a:solidFill>
                <a:latin typeface="Times New Roman"/>
                <a:ea typeface="Times New Roman"/>
              </a:rPr>
              <a:t> </a:t>
            </a:r>
            <a:r>
              <a:rPr lang="en-US" sz="3000" b="1" i="1" u="sng" dirty="0" err="1">
                <a:solidFill>
                  <a:srgbClr val="000000"/>
                </a:solidFill>
                <a:latin typeface="Times New Roman"/>
                <a:ea typeface="Times New Roman"/>
              </a:rPr>
              <a:t>haqida</a:t>
            </a:r>
            <a:r>
              <a:rPr lang="en-US" sz="3000" b="1" i="1" u="sng" dirty="0">
                <a:solidFill>
                  <a:srgbClr val="000000"/>
                </a:solidFill>
                <a:latin typeface="Times New Roman"/>
                <a:ea typeface="Times New Roman"/>
              </a:rPr>
              <a:t> </a:t>
            </a:r>
            <a:r>
              <a:rPr lang="en-US" sz="3000" dirty="0" err="1">
                <a:solidFill>
                  <a:srgbClr val="000000"/>
                </a:solidFill>
                <a:latin typeface="Times New Roman"/>
                <a:ea typeface="Times New Roman"/>
              </a:rPr>
              <a:t>Ptolemey</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tartibiga</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zid</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keluvchi</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fikrlarni</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bayon</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qiladi</a:t>
            </a:r>
            <a:r>
              <a:rPr lang="en-US" sz="3000" dirty="0">
                <a:solidFill>
                  <a:srgbClr val="000000"/>
                </a:solidFill>
                <a:latin typeface="Times New Roman"/>
                <a:ea typeface="Times New Roman"/>
              </a:rPr>
              <a:t>. U </a:t>
            </a:r>
            <a:r>
              <a:rPr lang="en-US" sz="3000" b="1" dirty="0">
                <a:solidFill>
                  <a:srgbClr val="0000FF"/>
                </a:solidFill>
                <a:latin typeface="Times New Roman"/>
                <a:ea typeface="Times New Roman"/>
              </a:rPr>
              <a:t>“</a:t>
            </a:r>
            <a:r>
              <a:rPr lang="en-US" sz="3000" b="1" dirty="0" err="1">
                <a:solidFill>
                  <a:srgbClr val="0000FF"/>
                </a:solidFill>
                <a:latin typeface="Times New Roman"/>
                <a:ea typeface="Times New Roman"/>
              </a:rPr>
              <a:t>Geodeziya</a:t>
            </a:r>
            <a:r>
              <a:rPr lang="en-US" sz="3000" b="1" dirty="0">
                <a:solidFill>
                  <a:srgbClr val="0000FF"/>
                </a:solidFill>
                <a:latin typeface="Times New Roman"/>
                <a:ea typeface="Times New Roman"/>
              </a:rPr>
              <a:t>” </a:t>
            </a:r>
            <a:r>
              <a:rPr lang="en-US" sz="3000" dirty="0" err="1">
                <a:solidFill>
                  <a:srgbClr val="000000"/>
                </a:solidFill>
                <a:latin typeface="Times New Roman"/>
                <a:ea typeface="Times New Roman"/>
              </a:rPr>
              <a:t>asarida</a:t>
            </a:r>
            <a:r>
              <a:rPr lang="en-US" sz="3000" dirty="0">
                <a:solidFill>
                  <a:srgbClr val="000000"/>
                </a:solidFill>
                <a:latin typeface="Times New Roman"/>
                <a:ea typeface="Times New Roman"/>
              </a:rPr>
              <a:t> </a:t>
            </a:r>
            <a:r>
              <a:rPr lang="en-US" sz="3000" b="1" dirty="0" err="1">
                <a:solidFill>
                  <a:srgbClr val="0000FF"/>
                </a:solidFill>
                <a:latin typeface="Times New Roman"/>
                <a:ea typeface="Times New Roman"/>
              </a:rPr>
              <a:t>geotsentrizm</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bilan</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bog‘liq</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bo‘lgan</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ba’zi</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nazariyalarning</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to‘g‘riligiga</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shubha</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bilan</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qaraganligini</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ochiqdan-ochiq</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bayon</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etadi</a:t>
            </a:r>
            <a:r>
              <a:rPr lang="en-US" sz="3000" dirty="0">
                <a:solidFill>
                  <a:srgbClr val="000000"/>
                </a:solidFill>
                <a:latin typeface="Times New Roman"/>
                <a:ea typeface="Times New Roman"/>
              </a:rPr>
              <a:t>. Bu </a:t>
            </a:r>
            <a:r>
              <a:rPr lang="en-US" sz="3000" dirty="0" err="1">
                <a:solidFill>
                  <a:srgbClr val="000000"/>
                </a:solidFill>
                <a:latin typeface="Times New Roman"/>
                <a:ea typeface="Times New Roman"/>
              </a:rPr>
              <a:t>bilan</a:t>
            </a:r>
            <a:r>
              <a:rPr lang="en-US" sz="3000" dirty="0">
                <a:solidFill>
                  <a:srgbClr val="000000"/>
                </a:solidFill>
                <a:latin typeface="Times New Roman"/>
                <a:ea typeface="Times New Roman"/>
              </a:rPr>
              <a:t> u </a:t>
            </a:r>
            <a:r>
              <a:rPr lang="en-US" sz="3000" b="1" dirty="0" err="1">
                <a:solidFill>
                  <a:srgbClr val="0000FF"/>
                </a:solidFill>
                <a:latin typeface="Times New Roman"/>
                <a:ea typeface="Times New Roman"/>
              </a:rPr>
              <a:t>dunyoning</a:t>
            </a:r>
            <a:r>
              <a:rPr lang="en-US" sz="3000" b="1" dirty="0">
                <a:solidFill>
                  <a:srgbClr val="0000FF"/>
                </a:solidFill>
                <a:latin typeface="Times New Roman"/>
                <a:ea typeface="Times New Roman"/>
              </a:rPr>
              <a:t> </a:t>
            </a:r>
            <a:r>
              <a:rPr lang="en-US" sz="3000" b="1" dirty="0" err="1">
                <a:solidFill>
                  <a:srgbClr val="0000FF"/>
                </a:solidFill>
                <a:latin typeface="Times New Roman"/>
                <a:ea typeface="Times New Roman"/>
              </a:rPr>
              <a:t>geliotsentristik</a:t>
            </a:r>
            <a:r>
              <a:rPr lang="en-US" sz="3000" b="1" dirty="0">
                <a:solidFill>
                  <a:srgbClr val="0000FF"/>
                </a:solidFill>
                <a:latin typeface="Times New Roman"/>
                <a:ea typeface="Times New Roman"/>
              </a:rPr>
              <a:t> </a:t>
            </a:r>
            <a:r>
              <a:rPr lang="en-US" sz="3000" b="1" dirty="0" err="1">
                <a:solidFill>
                  <a:srgbClr val="0000FF"/>
                </a:solidFill>
                <a:latin typeface="Times New Roman"/>
                <a:ea typeface="Times New Roman"/>
              </a:rPr>
              <a:t>tuzilishi</a:t>
            </a:r>
            <a:r>
              <a:rPr lang="en-US" sz="3000" b="1" dirty="0">
                <a:solidFill>
                  <a:srgbClr val="0000FF"/>
                </a:solidFill>
                <a:latin typeface="Times New Roman"/>
                <a:ea typeface="Times New Roman"/>
              </a:rPr>
              <a:t> </a:t>
            </a:r>
            <a:r>
              <a:rPr lang="en-US" sz="3000" b="1" dirty="0" err="1">
                <a:solidFill>
                  <a:srgbClr val="0000FF"/>
                </a:solidFill>
                <a:latin typeface="Times New Roman"/>
                <a:ea typeface="Times New Roman"/>
              </a:rPr>
              <a:t>haqidagi</a:t>
            </a:r>
            <a:r>
              <a:rPr lang="en-US" sz="3000" b="1" dirty="0">
                <a:solidFill>
                  <a:srgbClr val="0000FF"/>
                </a:solidFill>
                <a:latin typeface="Times New Roman"/>
                <a:ea typeface="Times New Roman"/>
              </a:rPr>
              <a:t> </a:t>
            </a:r>
            <a:r>
              <a:rPr lang="en-US" sz="3000" b="1" dirty="0" err="1">
                <a:solidFill>
                  <a:srgbClr val="0000FF"/>
                </a:solidFill>
                <a:latin typeface="Times New Roman"/>
                <a:ea typeface="Times New Roman"/>
              </a:rPr>
              <a:t>nazariyani</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ishlashiga</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hissa</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qo‘shganlardan</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biri</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hisoblanadi</a:t>
            </a:r>
            <a:r>
              <a:rPr lang="en-US" sz="3000" dirty="0">
                <a:solidFill>
                  <a:srgbClr val="000000"/>
                </a:solidFill>
                <a:latin typeface="Times New Roman"/>
                <a:ea typeface="Times New Roman"/>
              </a:rPr>
              <a:t>.</a:t>
            </a:r>
            <a:endParaRPr lang="ru-RU" sz="3000" dirty="0">
              <a:effectLst/>
              <a:latin typeface="Times New Roman" pitchFamily="18" charset="0"/>
              <a:ea typeface="Calibri"/>
              <a:cs typeface="Times New Roman" pitchFamily="18" charset="0"/>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44563" cy="118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56359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7733" y="692696"/>
            <a:ext cx="8596560" cy="4577407"/>
          </a:xfrm>
          <a:prstGeom prst="rect">
            <a:avLst/>
          </a:prstGeom>
        </p:spPr>
        <p:txBody>
          <a:bodyPr wrap="square">
            <a:spAutoFit/>
          </a:bodyPr>
          <a:lstStyle/>
          <a:p>
            <a:pPr algn="just">
              <a:lnSpc>
                <a:spcPct val="115000"/>
              </a:lnSpc>
              <a:spcAft>
                <a:spcPts val="1000"/>
              </a:spcAft>
            </a:pPr>
            <a:r>
              <a:rPr lang="en-US" sz="3200" dirty="0" smtClean="0">
                <a:solidFill>
                  <a:srgbClr val="000000"/>
                </a:solidFill>
                <a:latin typeface="Times New Roman"/>
                <a:ea typeface="Times New Roman"/>
              </a:rPr>
              <a:t>	B</a:t>
            </a:r>
            <a:r>
              <a:rPr lang="ru-RU" sz="3200" dirty="0">
                <a:solidFill>
                  <a:srgbClr val="000000"/>
                </a:solidFill>
                <a:latin typeface="Times New Roman"/>
                <a:ea typeface="Times New Roman"/>
              </a:rPr>
              <a:t>е</a:t>
            </a:r>
            <a:r>
              <a:rPr lang="en-US" sz="3200" dirty="0" err="1">
                <a:solidFill>
                  <a:srgbClr val="000000"/>
                </a:solidFill>
                <a:latin typeface="Times New Roman"/>
                <a:ea typeface="Times New Roman"/>
              </a:rPr>
              <a:t>runiy</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o‘zining</a:t>
            </a:r>
            <a:r>
              <a:rPr lang="en-US" sz="3200" dirty="0">
                <a:solidFill>
                  <a:srgbClr val="000000"/>
                </a:solidFill>
                <a:latin typeface="Times New Roman"/>
                <a:ea typeface="Times New Roman"/>
              </a:rPr>
              <a:t>  </a:t>
            </a:r>
            <a:r>
              <a:rPr lang="en-US" sz="3200" b="1" dirty="0">
                <a:solidFill>
                  <a:srgbClr val="0000FF"/>
                </a:solidFill>
                <a:latin typeface="Times New Roman"/>
                <a:ea typeface="Times New Roman"/>
              </a:rPr>
              <a:t>45  </a:t>
            </a:r>
            <a:r>
              <a:rPr lang="en-US" sz="3200" b="1" dirty="0" err="1">
                <a:solidFill>
                  <a:srgbClr val="0000FF"/>
                </a:solidFill>
                <a:latin typeface="Times New Roman"/>
                <a:ea typeface="Times New Roman"/>
              </a:rPr>
              <a:t>dan</a:t>
            </a:r>
            <a:r>
              <a:rPr lang="en-US" sz="3200" b="1" dirty="0">
                <a:solidFill>
                  <a:srgbClr val="0000FF"/>
                </a:solidFill>
                <a:latin typeface="Times New Roman"/>
                <a:ea typeface="Times New Roman"/>
              </a:rPr>
              <a:t>  </a:t>
            </a:r>
            <a:r>
              <a:rPr lang="en-US" sz="3200" b="1" dirty="0" err="1">
                <a:solidFill>
                  <a:srgbClr val="0000FF"/>
                </a:solidFill>
                <a:latin typeface="Times New Roman"/>
                <a:ea typeface="Times New Roman"/>
              </a:rPr>
              <a:t>ortiq</a:t>
            </a:r>
            <a:r>
              <a:rPr lang="en-US" sz="3200" b="1" dirty="0">
                <a:solidFill>
                  <a:srgbClr val="0000FF"/>
                </a:solidFill>
                <a:latin typeface="Times New Roman"/>
                <a:ea typeface="Times New Roman"/>
              </a:rPr>
              <a:t>  </a:t>
            </a:r>
            <a:r>
              <a:rPr lang="en-US" sz="3200" b="1" dirty="0" err="1">
                <a:solidFill>
                  <a:srgbClr val="000000"/>
                </a:solidFill>
                <a:latin typeface="Times New Roman"/>
                <a:ea typeface="Times New Roman"/>
              </a:rPr>
              <a:t>falakiyotga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oid</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asarlarida</a:t>
            </a:r>
            <a:r>
              <a:rPr lang="en-US" sz="3200" dirty="0">
                <a:solidFill>
                  <a:srgbClr val="000000"/>
                </a:solidFill>
                <a:latin typeface="Times New Roman"/>
                <a:ea typeface="Times New Roman"/>
              </a:rPr>
              <a:t> </a:t>
            </a:r>
            <a:r>
              <a:rPr lang="en-US" sz="3200" b="1" dirty="0" smtClean="0">
                <a:solidFill>
                  <a:srgbClr val="0000FF"/>
                </a:solidFill>
                <a:latin typeface="Times New Roman"/>
                <a:ea typeface="Times New Roman"/>
              </a:rPr>
              <a:t>Kop</a:t>
            </a:r>
            <a:r>
              <a:rPr lang="ru-RU" sz="3200" b="1" dirty="0">
                <a:solidFill>
                  <a:srgbClr val="0000FF"/>
                </a:solidFill>
                <a:latin typeface="Times New Roman"/>
                <a:ea typeface="Times New Roman"/>
              </a:rPr>
              <a:t>е</a:t>
            </a:r>
            <a:r>
              <a:rPr lang="en-US" sz="3200" b="1" dirty="0" err="1">
                <a:solidFill>
                  <a:srgbClr val="0000FF"/>
                </a:solidFill>
                <a:latin typeface="Times New Roman"/>
                <a:ea typeface="Times New Roman"/>
              </a:rPr>
              <a:t>rnikdan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qariyb</a:t>
            </a:r>
            <a:r>
              <a:rPr lang="en-US" sz="3200" dirty="0">
                <a:solidFill>
                  <a:srgbClr val="000000"/>
                </a:solidFill>
                <a:latin typeface="Times New Roman"/>
                <a:ea typeface="Times New Roman"/>
              </a:rPr>
              <a:t>  </a:t>
            </a:r>
            <a:r>
              <a:rPr lang="en-US" sz="3200" b="1" dirty="0">
                <a:solidFill>
                  <a:srgbClr val="0000FF"/>
                </a:solidFill>
                <a:latin typeface="Times New Roman"/>
                <a:ea typeface="Times New Roman"/>
              </a:rPr>
              <a:t>b</a:t>
            </a:r>
            <a:r>
              <a:rPr lang="ru-RU" sz="3200" b="1" dirty="0">
                <a:solidFill>
                  <a:srgbClr val="0000FF"/>
                </a:solidFill>
                <a:latin typeface="Times New Roman"/>
                <a:ea typeface="Times New Roman"/>
              </a:rPr>
              <a:t>е</a:t>
            </a:r>
            <a:r>
              <a:rPr lang="en-US" sz="3200" b="1" dirty="0" err="1">
                <a:solidFill>
                  <a:srgbClr val="0000FF"/>
                </a:solidFill>
                <a:latin typeface="Times New Roman"/>
                <a:ea typeface="Times New Roman"/>
              </a:rPr>
              <a:t>sh</a:t>
            </a:r>
            <a:r>
              <a:rPr lang="en-US" sz="3200" b="1" dirty="0">
                <a:solidFill>
                  <a:srgbClr val="0000FF"/>
                </a:solidFill>
                <a:latin typeface="Times New Roman"/>
                <a:ea typeface="Times New Roman"/>
              </a:rPr>
              <a:t>  </a:t>
            </a:r>
            <a:r>
              <a:rPr lang="en-US" sz="3200" b="1" dirty="0" err="1">
                <a:solidFill>
                  <a:srgbClr val="0000FF"/>
                </a:solidFill>
                <a:latin typeface="Times New Roman"/>
                <a:ea typeface="Times New Roman"/>
              </a:rPr>
              <a:t>asr</a:t>
            </a:r>
            <a:r>
              <a:rPr lang="en-US" sz="3200" b="1" dirty="0">
                <a:solidFill>
                  <a:srgbClr val="0000FF"/>
                </a:solidFill>
                <a:latin typeface="Times New Roman"/>
                <a:ea typeface="Times New Roman"/>
              </a:rPr>
              <a:t>  </a:t>
            </a:r>
            <a:r>
              <a:rPr lang="en-US" sz="3200" dirty="0" err="1">
                <a:solidFill>
                  <a:srgbClr val="000000"/>
                </a:solidFill>
                <a:latin typeface="Times New Roman"/>
                <a:ea typeface="Times New Roman"/>
              </a:rPr>
              <a:t>ilgari</a:t>
            </a:r>
            <a:r>
              <a:rPr lang="en-US" sz="3200" dirty="0">
                <a:solidFill>
                  <a:srgbClr val="000000"/>
                </a:solidFill>
                <a:latin typeface="Times New Roman"/>
                <a:ea typeface="Times New Roman"/>
              </a:rPr>
              <a:t>  </a:t>
            </a:r>
            <a:r>
              <a:rPr lang="en-US" sz="3200" b="1" dirty="0" err="1">
                <a:solidFill>
                  <a:srgbClr val="000000"/>
                </a:solidFill>
                <a:latin typeface="Times New Roman"/>
                <a:ea typeface="Times New Roman"/>
              </a:rPr>
              <a:t>olamning</a:t>
            </a:r>
            <a:r>
              <a:rPr lang="en-US" sz="3200" b="1" dirty="0">
                <a:solidFill>
                  <a:srgbClr val="000000"/>
                </a:solidFill>
                <a:latin typeface="Times New Roman"/>
                <a:ea typeface="Times New Roman"/>
              </a:rPr>
              <a:t>  </a:t>
            </a:r>
            <a:r>
              <a:rPr lang="en-US" sz="3200" b="1" dirty="0" err="1">
                <a:solidFill>
                  <a:srgbClr val="000000"/>
                </a:solidFill>
                <a:latin typeface="Times New Roman"/>
                <a:ea typeface="Times New Roman"/>
              </a:rPr>
              <a:t>markazi</a:t>
            </a:r>
            <a:r>
              <a:rPr lang="en-US" sz="3200" b="1" dirty="0">
                <a:solidFill>
                  <a:srgbClr val="000000"/>
                </a:solidFill>
                <a:latin typeface="Times New Roman"/>
                <a:ea typeface="Times New Roman"/>
              </a:rPr>
              <a:t>  </a:t>
            </a:r>
            <a:r>
              <a:rPr lang="en-US" sz="3200" b="1" dirty="0" err="1">
                <a:solidFill>
                  <a:srgbClr val="000000"/>
                </a:solidFill>
                <a:latin typeface="Times New Roman"/>
                <a:ea typeface="Times New Roman"/>
              </a:rPr>
              <a:t>Yer</a:t>
            </a:r>
            <a:r>
              <a:rPr lang="en-US" sz="3200" b="1" dirty="0">
                <a:solidFill>
                  <a:srgbClr val="000000"/>
                </a:solidFill>
                <a:latin typeface="Times New Roman"/>
                <a:ea typeface="Times New Roman"/>
              </a:rPr>
              <a:t>  </a:t>
            </a:r>
            <a:r>
              <a:rPr lang="en-US" sz="3200" b="1" dirty="0" err="1">
                <a:solidFill>
                  <a:srgbClr val="000000"/>
                </a:solidFill>
                <a:latin typeface="Times New Roman"/>
                <a:ea typeface="Times New Roman"/>
              </a:rPr>
              <a:t>emas</a:t>
            </a:r>
            <a:r>
              <a:rPr lang="en-US" sz="3200" b="1" dirty="0">
                <a:solidFill>
                  <a:srgbClr val="000000"/>
                </a:solidFill>
                <a:latin typeface="Times New Roman"/>
                <a:ea typeface="Times New Roman"/>
              </a:rPr>
              <a:t>, </a:t>
            </a:r>
            <a:r>
              <a:rPr lang="en-US" sz="3200" b="1" dirty="0" err="1" smtClean="0">
                <a:solidFill>
                  <a:srgbClr val="000000"/>
                </a:solidFill>
                <a:latin typeface="Times New Roman"/>
                <a:ea typeface="Times New Roman"/>
              </a:rPr>
              <a:t>Quyoshdir</a:t>
            </a:r>
            <a:r>
              <a:rPr lang="en-US" sz="3200" dirty="0">
                <a:solidFill>
                  <a:srgbClr val="000000"/>
                </a:solidFill>
                <a:latin typeface="Times New Roman"/>
                <a:ea typeface="Times New Roman"/>
              </a:rPr>
              <a:t>, d</a:t>
            </a:r>
            <a:r>
              <a:rPr lang="ru-RU" sz="3200" dirty="0">
                <a:solidFill>
                  <a:srgbClr val="000000"/>
                </a:solidFill>
                <a:latin typeface="Times New Roman"/>
                <a:ea typeface="Times New Roman"/>
              </a:rPr>
              <a:t>е</a:t>
            </a:r>
            <a:r>
              <a:rPr lang="en-US" sz="3200" dirty="0" err="1">
                <a:solidFill>
                  <a:srgbClr val="000000"/>
                </a:solidFill>
                <a:latin typeface="Times New Roman"/>
                <a:ea typeface="Times New Roman"/>
              </a:rPr>
              <a:t>gan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xulosa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chiqardi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Yerning</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Quyosh</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atrofida</a:t>
            </a:r>
            <a:r>
              <a:rPr lang="en-US" sz="3200" dirty="0" smtClean="0">
                <a:solidFill>
                  <a:srgbClr val="000000"/>
                </a:solidFill>
                <a:latin typeface="Times New Roman"/>
                <a:ea typeface="Times New Roman"/>
              </a:rPr>
              <a:t> </a:t>
            </a:r>
            <a:r>
              <a:rPr lang="en-US" sz="3200" dirty="0" err="1" smtClean="0">
                <a:solidFill>
                  <a:srgbClr val="000000"/>
                </a:solidFill>
                <a:latin typeface="Times New Roman"/>
                <a:ea typeface="Times New Roman"/>
              </a:rPr>
              <a:t>aylanishini</a:t>
            </a:r>
            <a:r>
              <a:rPr lang="en-US" sz="3200" dirty="0" smtClean="0">
                <a:solidFill>
                  <a:srgbClr val="000000"/>
                </a:solidFill>
                <a:latin typeface="Times New Roman"/>
                <a:ea typeface="Times New Roman"/>
              </a:rPr>
              <a:t> </a:t>
            </a:r>
            <a:r>
              <a:rPr lang="en-US" sz="3200" dirty="0" err="1">
                <a:solidFill>
                  <a:srgbClr val="000000"/>
                </a:solidFill>
                <a:latin typeface="Times New Roman"/>
                <a:ea typeface="Times New Roman"/>
              </a:rPr>
              <a:t>birinchi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bor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o‘rtaga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qo‘ydi</a:t>
            </a:r>
            <a:r>
              <a:rPr lang="en-US" sz="3200" dirty="0">
                <a:solidFill>
                  <a:srgbClr val="000000"/>
                </a:solidFill>
                <a:latin typeface="Times New Roman"/>
                <a:ea typeface="Times New Roman"/>
              </a:rPr>
              <a:t>. Bu </a:t>
            </a:r>
            <a:r>
              <a:rPr lang="en-US" sz="3200" dirty="0" err="1">
                <a:solidFill>
                  <a:srgbClr val="000000"/>
                </a:solidFill>
                <a:latin typeface="Times New Roman"/>
                <a:ea typeface="Times New Roman"/>
              </a:rPr>
              <a:t>borada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olimning</a:t>
            </a:r>
            <a:r>
              <a:rPr lang="en-US" sz="3200" dirty="0">
                <a:solidFill>
                  <a:srgbClr val="000000"/>
                </a:solidFill>
                <a:latin typeface="Times New Roman"/>
                <a:ea typeface="Times New Roman"/>
              </a:rPr>
              <a:t> </a:t>
            </a:r>
            <a:r>
              <a:rPr lang="en-US" sz="3200" b="1" dirty="0">
                <a:solidFill>
                  <a:srgbClr val="000000"/>
                </a:solidFill>
                <a:latin typeface="Times New Roman"/>
                <a:ea typeface="Times New Roman"/>
              </a:rPr>
              <a:t>«</a:t>
            </a:r>
            <a:r>
              <a:rPr lang="en-US" sz="3200" b="1" dirty="0" err="1">
                <a:solidFill>
                  <a:srgbClr val="000000"/>
                </a:solidFill>
                <a:latin typeface="Times New Roman"/>
                <a:ea typeface="Times New Roman"/>
              </a:rPr>
              <a:t>Astronomiya</a:t>
            </a:r>
            <a:r>
              <a:rPr lang="en-US" sz="3200" b="1" dirty="0">
                <a:solidFill>
                  <a:srgbClr val="000000"/>
                </a:solidFill>
                <a:latin typeface="Times New Roman"/>
                <a:ea typeface="Times New Roman"/>
              </a:rPr>
              <a:t> </a:t>
            </a:r>
            <a:r>
              <a:rPr lang="en-US" sz="3200" b="1" dirty="0" err="1" smtClean="0">
                <a:solidFill>
                  <a:srgbClr val="000000"/>
                </a:solidFill>
                <a:latin typeface="Times New Roman"/>
                <a:ea typeface="Times New Roman"/>
              </a:rPr>
              <a:t>kaliti</a:t>
            </a:r>
            <a:r>
              <a:rPr lang="en-US" sz="3200" b="1" dirty="0">
                <a:solidFill>
                  <a:srgbClr val="000000"/>
                </a:solidFill>
                <a:latin typeface="Times New Roman"/>
                <a:ea typeface="Times New Roman"/>
              </a:rPr>
              <a:t>»,  «</a:t>
            </a:r>
            <a:r>
              <a:rPr lang="en-US" sz="3200" b="1" dirty="0" err="1">
                <a:solidFill>
                  <a:srgbClr val="000000"/>
                </a:solidFill>
                <a:latin typeface="Times New Roman"/>
                <a:ea typeface="Times New Roman"/>
              </a:rPr>
              <a:t>Qonuni</a:t>
            </a:r>
            <a:r>
              <a:rPr lang="en-US" sz="3200" b="1" dirty="0">
                <a:solidFill>
                  <a:srgbClr val="000000"/>
                </a:solidFill>
                <a:latin typeface="Times New Roman"/>
                <a:ea typeface="Times New Roman"/>
              </a:rPr>
              <a:t>  </a:t>
            </a:r>
            <a:r>
              <a:rPr lang="en-US" sz="3200" b="1" dirty="0" err="1">
                <a:solidFill>
                  <a:srgbClr val="000000"/>
                </a:solidFill>
                <a:latin typeface="Times New Roman"/>
                <a:ea typeface="Times New Roman"/>
              </a:rPr>
              <a:t>ma’sudiy</a:t>
            </a:r>
            <a:r>
              <a:rPr lang="en-US" sz="3200" b="1" dirty="0">
                <a:solidFill>
                  <a:srgbClr val="000000"/>
                </a:solidFill>
                <a:latin typeface="Times New Roman"/>
                <a:ea typeface="Times New Roman"/>
              </a:rPr>
              <a:t>»,  «</a:t>
            </a:r>
            <a:r>
              <a:rPr lang="en-US" sz="3200" b="1" dirty="0" err="1">
                <a:solidFill>
                  <a:srgbClr val="000000"/>
                </a:solidFill>
                <a:latin typeface="Times New Roman"/>
                <a:ea typeface="Times New Roman"/>
              </a:rPr>
              <a:t>Attafhim</a:t>
            </a:r>
            <a:r>
              <a:rPr lang="en-US" sz="3200" b="1" dirty="0">
                <a:solidFill>
                  <a:srgbClr val="000000"/>
                </a:solidFill>
                <a:latin typeface="Times New Roman"/>
                <a:ea typeface="Times New Roman"/>
              </a:rPr>
              <a:t>» </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kabi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asarlari</a:t>
            </a:r>
            <a:r>
              <a:rPr lang="en-US" sz="3200" dirty="0">
                <a:solidFill>
                  <a:srgbClr val="000000"/>
                </a:solidFill>
                <a:latin typeface="Times New Roman"/>
                <a:ea typeface="Times New Roman"/>
              </a:rPr>
              <a:t>  b</a:t>
            </a:r>
            <a:r>
              <a:rPr lang="ru-RU" sz="3200" dirty="0">
                <a:solidFill>
                  <a:srgbClr val="000000"/>
                </a:solidFill>
                <a:latin typeface="Times New Roman"/>
                <a:ea typeface="Times New Roman"/>
              </a:rPr>
              <a:t>е</a:t>
            </a:r>
            <a:r>
              <a:rPr lang="en-US" sz="3200" dirty="0" err="1">
                <a:solidFill>
                  <a:srgbClr val="000000"/>
                </a:solidFill>
                <a:latin typeface="Times New Roman"/>
                <a:ea typeface="Times New Roman"/>
              </a:rPr>
              <a:t>bahodir</a:t>
            </a:r>
            <a:r>
              <a:rPr lang="en-US" sz="3200" dirty="0">
                <a:solidFill>
                  <a:srgbClr val="000000"/>
                </a:solidFill>
                <a:latin typeface="Times New Roman"/>
                <a:ea typeface="Times New Roman"/>
              </a:rPr>
              <a:t>.</a:t>
            </a:r>
            <a:endParaRPr lang="ru-RU" sz="3200" dirty="0">
              <a:effectLst/>
              <a:latin typeface="Times New Roman" pitchFamily="18" charset="0"/>
              <a:ea typeface="Calibri"/>
              <a:cs typeface="Times New Roman" pitchFamily="18" charset="0"/>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44563" cy="118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05179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7733" y="692696"/>
            <a:ext cx="8596560" cy="4997907"/>
          </a:xfrm>
          <a:prstGeom prst="rect">
            <a:avLst/>
          </a:prstGeom>
        </p:spPr>
        <p:txBody>
          <a:bodyPr wrap="square">
            <a:spAutoFit/>
          </a:bodyPr>
          <a:lstStyle/>
          <a:p>
            <a:pPr algn="just">
              <a:lnSpc>
                <a:spcPct val="115000"/>
              </a:lnSpc>
              <a:spcAft>
                <a:spcPts val="1000"/>
              </a:spcAft>
            </a:pPr>
            <a:r>
              <a:rPr lang="en-US" sz="3500" dirty="0" smtClean="0">
                <a:solidFill>
                  <a:srgbClr val="000000"/>
                </a:solidFill>
                <a:latin typeface="Times New Roman"/>
                <a:ea typeface="Times New Roman"/>
              </a:rPr>
              <a:t>	</a:t>
            </a:r>
            <a:r>
              <a:rPr lang="en-US" sz="3500" dirty="0" err="1" smtClean="0">
                <a:solidFill>
                  <a:srgbClr val="000000"/>
                </a:solidFill>
                <a:latin typeface="Times New Roman"/>
                <a:ea typeface="Times New Roman"/>
              </a:rPr>
              <a:t>Beruniyning</a:t>
            </a:r>
            <a:r>
              <a:rPr lang="en-US" sz="3500" dirty="0" smtClean="0">
                <a:solidFill>
                  <a:srgbClr val="000000"/>
                </a:solidFill>
                <a:latin typeface="Times New Roman"/>
                <a:ea typeface="Times New Roman"/>
              </a:rPr>
              <a:t>  </a:t>
            </a:r>
            <a:r>
              <a:rPr lang="en-US" sz="3500" b="1" i="1" u="sng" dirty="0">
                <a:solidFill>
                  <a:srgbClr val="0000FF"/>
                </a:solidFill>
                <a:latin typeface="Times New Roman"/>
                <a:ea typeface="Times New Roman"/>
              </a:rPr>
              <a:t>«</a:t>
            </a:r>
            <a:r>
              <a:rPr lang="en-US" sz="3500" b="1" i="1" u="sng" dirty="0" err="1">
                <a:solidFill>
                  <a:srgbClr val="0000FF"/>
                </a:solidFill>
                <a:latin typeface="Times New Roman"/>
                <a:ea typeface="Times New Roman"/>
              </a:rPr>
              <a:t>Hindiston</a:t>
            </a:r>
            <a:r>
              <a:rPr lang="en-US" sz="3500" b="1" i="1" u="sng" dirty="0">
                <a:solidFill>
                  <a:srgbClr val="0000FF"/>
                </a:solidFill>
                <a:latin typeface="Times New Roman"/>
                <a:ea typeface="Times New Roman"/>
              </a:rPr>
              <a:t>»,  «</a:t>
            </a:r>
            <a:r>
              <a:rPr lang="en-US" sz="3500" b="1" i="1" u="sng" dirty="0" err="1">
                <a:solidFill>
                  <a:srgbClr val="0000FF"/>
                </a:solidFill>
                <a:latin typeface="Times New Roman"/>
                <a:ea typeface="Times New Roman"/>
              </a:rPr>
              <a:t>Geodeziya</a:t>
            </a:r>
            <a:r>
              <a:rPr lang="en-US" sz="3500" b="1" i="1" u="sng" dirty="0">
                <a:solidFill>
                  <a:srgbClr val="0000FF"/>
                </a:solidFill>
                <a:latin typeface="Times New Roman"/>
                <a:ea typeface="Times New Roman"/>
              </a:rPr>
              <a:t>»,  «</a:t>
            </a:r>
            <a:r>
              <a:rPr lang="en-US" sz="3500" b="1" i="1" u="sng" dirty="0" err="1">
                <a:solidFill>
                  <a:srgbClr val="0000FF"/>
                </a:solidFill>
                <a:latin typeface="Times New Roman"/>
                <a:ea typeface="Times New Roman"/>
              </a:rPr>
              <a:t>Farmokologiya</a:t>
            </a:r>
            <a:r>
              <a:rPr lang="en-US" sz="3500" b="1" i="1" u="sng" dirty="0">
                <a:solidFill>
                  <a:srgbClr val="0000FF"/>
                </a:solidFill>
                <a:latin typeface="Times New Roman"/>
                <a:ea typeface="Times New Roman"/>
              </a:rPr>
              <a:t>», </a:t>
            </a:r>
            <a:r>
              <a:rPr lang="en-US" sz="3500" b="1" i="1" u="sng" dirty="0" smtClean="0">
                <a:solidFill>
                  <a:srgbClr val="0000FF"/>
                </a:solidFill>
                <a:latin typeface="Times New Roman"/>
                <a:ea typeface="Times New Roman"/>
              </a:rPr>
              <a:t>«</a:t>
            </a:r>
            <a:r>
              <a:rPr lang="en-US" sz="3500" b="1" i="1" u="sng" dirty="0" err="1">
                <a:solidFill>
                  <a:srgbClr val="0000FF"/>
                </a:solidFill>
                <a:latin typeface="Times New Roman"/>
                <a:ea typeface="Times New Roman"/>
              </a:rPr>
              <a:t>Minerologiya</a:t>
            </a:r>
            <a:r>
              <a:rPr lang="en-US" sz="3500" b="1" i="1" u="sng" dirty="0">
                <a:solidFill>
                  <a:srgbClr val="0000FF"/>
                </a:solidFill>
                <a:latin typeface="Times New Roman"/>
                <a:ea typeface="Times New Roman"/>
              </a:rPr>
              <a:t>»,  «</a:t>
            </a:r>
            <a:r>
              <a:rPr lang="en-US" sz="3500" b="1" i="1" u="sng" dirty="0" err="1">
                <a:solidFill>
                  <a:srgbClr val="0000FF"/>
                </a:solidFill>
                <a:latin typeface="Times New Roman"/>
                <a:ea typeface="Times New Roman"/>
              </a:rPr>
              <a:t>Mas’ud</a:t>
            </a:r>
            <a:r>
              <a:rPr lang="en-US" sz="3500" b="1" i="1" u="sng" dirty="0">
                <a:solidFill>
                  <a:srgbClr val="0000FF"/>
                </a:solidFill>
                <a:latin typeface="Times New Roman"/>
                <a:ea typeface="Times New Roman"/>
              </a:rPr>
              <a:t>  </a:t>
            </a:r>
            <a:r>
              <a:rPr lang="en-US" sz="3500" b="1" i="1" u="sng" dirty="0" err="1">
                <a:solidFill>
                  <a:srgbClr val="0000FF"/>
                </a:solidFill>
                <a:latin typeface="Times New Roman"/>
                <a:ea typeface="Times New Roman"/>
              </a:rPr>
              <a:t>qonuni</a:t>
            </a:r>
            <a:r>
              <a:rPr lang="en-US" sz="3500" b="1" i="1" u="sng" dirty="0">
                <a:solidFill>
                  <a:srgbClr val="0000FF"/>
                </a:solidFill>
                <a:latin typeface="Times New Roman"/>
                <a:ea typeface="Times New Roman"/>
              </a:rPr>
              <a:t>»,  «</a:t>
            </a:r>
            <a:r>
              <a:rPr lang="en-US" sz="3500" b="1" i="1" u="sng" dirty="0" err="1">
                <a:solidFill>
                  <a:srgbClr val="0000FF"/>
                </a:solidFill>
                <a:latin typeface="Times New Roman"/>
                <a:ea typeface="Times New Roman"/>
              </a:rPr>
              <a:t>O’tmish</a:t>
            </a:r>
            <a:r>
              <a:rPr lang="en-US" sz="3500" b="1" i="1" u="sng" dirty="0">
                <a:solidFill>
                  <a:srgbClr val="0000FF"/>
                </a:solidFill>
                <a:latin typeface="Times New Roman"/>
                <a:ea typeface="Times New Roman"/>
              </a:rPr>
              <a:t>  </a:t>
            </a:r>
            <a:r>
              <a:rPr lang="en-US" sz="3500" b="1" i="1" u="sng" dirty="0" err="1">
                <a:solidFill>
                  <a:srgbClr val="0000FF"/>
                </a:solidFill>
                <a:latin typeface="Times New Roman"/>
                <a:ea typeface="Times New Roman"/>
              </a:rPr>
              <a:t>avlodlar</a:t>
            </a:r>
            <a:r>
              <a:rPr lang="en-US" sz="3500" b="1" i="1" u="sng" dirty="0">
                <a:solidFill>
                  <a:srgbClr val="0000FF"/>
                </a:solidFill>
                <a:latin typeface="Times New Roman"/>
                <a:ea typeface="Times New Roman"/>
              </a:rPr>
              <a:t>  </a:t>
            </a:r>
            <a:r>
              <a:rPr lang="en-US" sz="3500" b="1" i="1" u="sng" dirty="0" err="1">
                <a:solidFill>
                  <a:srgbClr val="0000FF"/>
                </a:solidFill>
                <a:latin typeface="Times New Roman"/>
                <a:ea typeface="Times New Roman"/>
              </a:rPr>
              <a:t>xotiralari</a:t>
            </a:r>
            <a:r>
              <a:rPr lang="en-US" sz="3500" b="1" i="1" u="sng" dirty="0">
                <a:solidFill>
                  <a:srgbClr val="0000FF"/>
                </a:solidFill>
                <a:latin typeface="Times New Roman"/>
                <a:ea typeface="Times New Roman"/>
              </a:rPr>
              <a:t>»</a:t>
            </a:r>
            <a:r>
              <a:rPr lang="en-US" sz="3500" dirty="0">
                <a:solidFill>
                  <a:srgbClr val="000000"/>
                </a:solidFill>
                <a:latin typeface="Times New Roman"/>
                <a:ea typeface="Times New Roman"/>
              </a:rPr>
              <a:t>  </a:t>
            </a:r>
            <a:r>
              <a:rPr lang="en-US" sz="3500" dirty="0" err="1">
                <a:solidFill>
                  <a:srgbClr val="000000"/>
                </a:solidFill>
                <a:latin typeface="Times New Roman"/>
                <a:ea typeface="Times New Roman"/>
              </a:rPr>
              <a:t>kabi</a:t>
            </a:r>
            <a:r>
              <a:rPr lang="en-US" sz="3500" dirty="0">
                <a:solidFill>
                  <a:srgbClr val="000000"/>
                </a:solidFill>
                <a:latin typeface="Times New Roman"/>
                <a:ea typeface="Times New Roman"/>
              </a:rPr>
              <a:t>  </a:t>
            </a:r>
            <a:r>
              <a:rPr lang="en-US" sz="3500" dirty="0" err="1">
                <a:solidFill>
                  <a:srgbClr val="000000"/>
                </a:solidFill>
                <a:latin typeface="Times New Roman"/>
                <a:ea typeface="Times New Roman"/>
              </a:rPr>
              <a:t>asarlari</a:t>
            </a:r>
            <a:r>
              <a:rPr lang="en-US" sz="3500" dirty="0">
                <a:solidFill>
                  <a:srgbClr val="000000"/>
                </a:solidFill>
                <a:latin typeface="Times New Roman"/>
                <a:ea typeface="Times New Roman"/>
              </a:rPr>
              <a:t> </a:t>
            </a:r>
            <a:r>
              <a:rPr lang="en-US" sz="3500" b="1" i="1" dirty="0" err="1" smtClean="0">
                <a:solidFill>
                  <a:srgbClr val="000000"/>
                </a:solidFill>
                <a:latin typeface="Times New Roman"/>
                <a:ea typeface="Times New Roman"/>
              </a:rPr>
              <a:t>gumanitar</a:t>
            </a:r>
            <a:r>
              <a:rPr lang="en-US" sz="3500" b="1" i="1" dirty="0" smtClean="0">
                <a:solidFill>
                  <a:srgbClr val="000000"/>
                </a:solidFill>
                <a:latin typeface="Times New Roman"/>
                <a:ea typeface="Times New Roman"/>
              </a:rPr>
              <a:t>  </a:t>
            </a:r>
            <a:r>
              <a:rPr lang="en-US" sz="3500" b="1" i="1" dirty="0" err="1">
                <a:solidFill>
                  <a:srgbClr val="000000"/>
                </a:solidFill>
                <a:latin typeface="Times New Roman"/>
                <a:ea typeface="Times New Roman"/>
              </a:rPr>
              <a:t>bilimlar</a:t>
            </a:r>
            <a:r>
              <a:rPr lang="en-US" sz="3500" b="1" i="1" dirty="0">
                <a:solidFill>
                  <a:srgbClr val="000000"/>
                </a:solidFill>
                <a:latin typeface="Times New Roman"/>
                <a:ea typeface="Times New Roman"/>
              </a:rPr>
              <a:t>,  </a:t>
            </a:r>
            <a:r>
              <a:rPr lang="en-US" sz="3500" b="1" i="1" dirty="0" err="1">
                <a:solidFill>
                  <a:srgbClr val="000000"/>
                </a:solidFill>
                <a:latin typeface="Times New Roman"/>
                <a:ea typeface="Times New Roman"/>
              </a:rPr>
              <a:t>arab</a:t>
            </a:r>
            <a:r>
              <a:rPr lang="en-US" sz="3500" b="1" i="1" dirty="0">
                <a:solidFill>
                  <a:srgbClr val="000000"/>
                </a:solidFill>
                <a:latin typeface="Times New Roman"/>
                <a:ea typeface="Times New Roman"/>
              </a:rPr>
              <a:t>  </a:t>
            </a:r>
            <a:r>
              <a:rPr lang="en-US" sz="3500" b="1" i="1" dirty="0" err="1">
                <a:solidFill>
                  <a:srgbClr val="000000"/>
                </a:solidFill>
                <a:latin typeface="Times New Roman"/>
                <a:ea typeface="Times New Roman"/>
              </a:rPr>
              <a:t>tili</a:t>
            </a:r>
            <a:r>
              <a:rPr lang="en-US" sz="3500" b="1" i="1" dirty="0">
                <a:solidFill>
                  <a:srgbClr val="000000"/>
                </a:solidFill>
                <a:latin typeface="Times New Roman"/>
                <a:ea typeface="Times New Roman"/>
              </a:rPr>
              <a:t>,  </a:t>
            </a:r>
            <a:r>
              <a:rPr lang="en-US" sz="3500" b="1" i="1" dirty="0" err="1">
                <a:solidFill>
                  <a:srgbClr val="000000"/>
                </a:solidFill>
                <a:latin typeface="Times New Roman"/>
                <a:ea typeface="Times New Roman"/>
              </a:rPr>
              <a:t>she’riyati</a:t>
            </a:r>
            <a:r>
              <a:rPr lang="en-US" sz="3500" b="1" i="1" dirty="0">
                <a:solidFill>
                  <a:srgbClr val="000000"/>
                </a:solidFill>
                <a:latin typeface="Times New Roman"/>
                <a:ea typeface="Times New Roman"/>
              </a:rPr>
              <a:t>,  </a:t>
            </a:r>
            <a:r>
              <a:rPr lang="en-US" sz="3500" b="1" i="1" dirty="0" err="1">
                <a:solidFill>
                  <a:srgbClr val="000000"/>
                </a:solidFill>
                <a:latin typeface="Times New Roman"/>
                <a:ea typeface="Times New Roman"/>
              </a:rPr>
              <a:t>turli</a:t>
            </a:r>
            <a:r>
              <a:rPr lang="en-US" sz="3500" b="1" i="1" dirty="0">
                <a:solidFill>
                  <a:srgbClr val="000000"/>
                </a:solidFill>
                <a:latin typeface="Times New Roman"/>
                <a:ea typeface="Times New Roman"/>
              </a:rPr>
              <a:t>  </a:t>
            </a:r>
            <a:r>
              <a:rPr lang="en-US" sz="3500" b="1" i="1" dirty="0" err="1">
                <a:solidFill>
                  <a:srgbClr val="000000"/>
                </a:solidFill>
                <a:latin typeface="Times New Roman"/>
                <a:ea typeface="Times New Roman"/>
              </a:rPr>
              <a:t>xalqlar</a:t>
            </a:r>
            <a:r>
              <a:rPr lang="en-US" sz="3500" b="1" i="1" dirty="0">
                <a:solidFill>
                  <a:srgbClr val="000000"/>
                </a:solidFill>
                <a:latin typeface="Times New Roman"/>
                <a:ea typeface="Times New Roman"/>
              </a:rPr>
              <a:t>  </a:t>
            </a:r>
            <a:r>
              <a:rPr lang="en-US" sz="3500" b="1" i="1" dirty="0" err="1">
                <a:solidFill>
                  <a:srgbClr val="000000"/>
                </a:solidFill>
                <a:latin typeface="Times New Roman"/>
                <a:ea typeface="Times New Roman"/>
              </a:rPr>
              <a:t>etnografiyasi</a:t>
            </a:r>
            <a:r>
              <a:rPr lang="en-US" sz="3500" b="1" i="1" dirty="0">
                <a:solidFill>
                  <a:srgbClr val="000000"/>
                </a:solidFill>
                <a:latin typeface="Times New Roman"/>
                <a:ea typeface="Times New Roman"/>
              </a:rPr>
              <a:t>,  </a:t>
            </a:r>
            <a:r>
              <a:rPr lang="en-US" sz="3500" b="1" i="1" dirty="0" err="1">
                <a:solidFill>
                  <a:srgbClr val="000000"/>
                </a:solidFill>
                <a:latin typeface="Times New Roman"/>
                <a:ea typeface="Times New Roman"/>
              </a:rPr>
              <a:t>tarixi</a:t>
            </a:r>
            <a:r>
              <a:rPr lang="en-US" sz="3500" b="1" i="1" dirty="0">
                <a:solidFill>
                  <a:srgbClr val="000000"/>
                </a:solidFill>
                <a:latin typeface="Times New Roman"/>
                <a:ea typeface="Times New Roman"/>
              </a:rPr>
              <a:t>,  </a:t>
            </a:r>
            <a:r>
              <a:rPr lang="en-US" sz="3500" b="1" i="1" dirty="0" err="1" smtClean="0">
                <a:solidFill>
                  <a:srgbClr val="000000"/>
                </a:solidFill>
                <a:latin typeface="Times New Roman"/>
                <a:ea typeface="Times New Roman"/>
              </a:rPr>
              <a:t>urf-odatlari</a:t>
            </a:r>
            <a:r>
              <a:rPr lang="en-US" sz="3500" b="1" i="1" dirty="0">
                <a:solidFill>
                  <a:srgbClr val="000000"/>
                </a:solidFill>
                <a:latin typeface="Times New Roman"/>
                <a:ea typeface="Times New Roman"/>
              </a:rPr>
              <a:t>,  </a:t>
            </a:r>
            <a:r>
              <a:rPr lang="en-US" sz="3500" b="1" i="1" dirty="0" err="1">
                <a:solidFill>
                  <a:srgbClr val="000000"/>
                </a:solidFill>
                <a:latin typeface="Times New Roman"/>
                <a:ea typeface="Times New Roman"/>
              </a:rPr>
              <a:t>taqvimi</a:t>
            </a:r>
            <a:r>
              <a:rPr lang="en-US" sz="3500" b="1" i="1" dirty="0">
                <a:solidFill>
                  <a:srgbClr val="000000"/>
                </a:solidFill>
                <a:latin typeface="Times New Roman"/>
                <a:ea typeface="Times New Roman"/>
              </a:rPr>
              <a:t>,  </a:t>
            </a:r>
            <a:r>
              <a:rPr lang="en-US" sz="3500" b="1" i="1" dirty="0" err="1">
                <a:solidFill>
                  <a:srgbClr val="000000"/>
                </a:solidFill>
                <a:latin typeface="Times New Roman"/>
                <a:ea typeface="Times New Roman"/>
              </a:rPr>
              <a:t>axloqshunoslik</a:t>
            </a:r>
            <a:r>
              <a:rPr lang="en-US" sz="3500" b="1" i="1" dirty="0">
                <a:solidFill>
                  <a:srgbClr val="000000"/>
                </a:solidFill>
                <a:latin typeface="Times New Roman"/>
                <a:ea typeface="Times New Roman"/>
              </a:rPr>
              <a:t>,  </a:t>
            </a:r>
            <a:r>
              <a:rPr lang="en-US" sz="3500" b="1" i="1" dirty="0" err="1">
                <a:solidFill>
                  <a:srgbClr val="000000"/>
                </a:solidFill>
                <a:latin typeface="Times New Roman"/>
                <a:ea typeface="Times New Roman"/>
              </a:rPr>
              <a:t>falsafa</a:t>
            </a:r>
            <a:r>
              <a:rPr lang="en-US" sz="3500" b="1" i="1" dirty="0">
                <a:solidFill>
                  <a:srgbClr val="000000"/>
                </a:solidFill>
                <a:latin typeface="Times New Roman"/>
                <a:ea typeface="Times New Roman"/>
              </a:rPr>
              <a:t>  </a:t>
            </a:r>
            <a:r>
              <a:rPr lang="en-US" sz="3500" b="1" i="1" dirty="0" err="1">
                <a:solidFill>
                  <a:srgbClr val="000000"/>
                </a:solidFill>
                <a:latin typeface="Times New Roman"/>
                <a:ea typeface="Times New Roman"/>
              </a:rPr>
              <a:t>muammolari</a:t>
            </a:r>
            <a:r>
              <a:rPr lang="en-US" sz="3500" dirty="0">
                <a:solidFill>
                  <a:srgbClr val="000000"/>
                </a:solidFill>
                <a:latin typeface="Times New Roman"/>
                <a:ea typeface="Times New Roman"/>
              </a:rPr>
              <a:t>  </a:t>
            </a:r>
            <a:r>
              <a:rPr lang="en-US" sz="3500" dirty="0" err="1">
                <a:solidFill>
                  <a:srgbClr val="000000"/>
                </a:solidFill>
                <a:latin typeface="Times New Roman"/>
                <a:ea typeface="Times New Roman"/>
              </a:rPr>
              <a:t>borasida</a:t>
            </a:r>
            <a:r>
              <a:rPr lang="en-US" sz="3500" dirty="0">
                <a:solidFill>
                  <a:srgbClr val="000000"/>
                </a:solidFill>
                <a:latin typeface="Times New Roman"/>
                <a:ea typeface="Times New Roman"/>
              </a:rPr>
              <a:t>  </a:t>
            </a:r>
            <a:r>
              <a:rPr lang="en-US" sz="3500" dirty="0" err="1">
                <a:solidFill>
                  <a:srgbClr val="000000"/>
                </a:solidFill>
                <a:latin typeface="Times New Roman"/>
                <a:ea typeface="Times New Roman"/>
              </a:rPr>
              <a:t>muhim</a:t>
            </a:r>
            <a:r>
              <a:rPr lang="en-US" sz="3500" dirty="0">
                <a:solidFill>
                  <a:srgbClr val="000000"/>
                </a:solidFill>
                <a:latin typeface="Times New Roman"/>
                <a:ea typeface="Times New Roman"/>
              </a:rPr>
              <a:t>  </a:t>
            </a:r>
            <a:r>
              <a:rPr lang="en-US" sz="3500" dirty="0" err="1">
                <a:solidFill>
                  <a:srgbClr val="000000"/>
                </a:solidFill>
                <a:latin typeface="Times New Roman"/>
                <a:ea typeface="Times New Roman"/>
              </a:rPr>
              <a:t>manba</a:t>
            </a:r>
            <a:r>
              <a:rPr lang="en-US" sz="3500" dirty="0">
                <a:solidFill>
                  <a:srgbClr val="000000"/>
                </a:solidFill>
                <a:latin typeface="Times New Roman"/>
                <a:ea typeface="Times New Roman"/>
              </a:rPr>
              <a:t> </a:t>
            </a:r>
            <a:r>
              <a:rPr lang="en-US" sz="3500" dirty="0" err="1" smtClean="0">
                <a:solidFill>
                  <a:srgbClr val="000000"/>
                </a:solidFill>
                <a:latin typeface="Times New Roman"/>
                <a:ea typeface="Times New Roman"/>
              </a:rPr>
              <a:t>bo’lib</a:t>
            </a:r>
            <a:r>
              <a:rPr lang="en-US" sz="3500" dirty="0" smtClean="0">
                <a:solidFill>
                  <a:srgbClr val="000000"/>
                </a:solidFill>
                <a:latin typeface="Times New Roman"/>
                <a:ea typeface="Times New Roman"/>
              </a:rPr>
              <a:t> </a:t>
            </a:r>
            <a:r>
              <a:rPr lang="en-US" sz="3500" dirty="0" err="1">
                <a:solidFill>
                  <a:srgbClr val="000000"/>
                </a:solidFill>
                <a:latin typeface="Times New Roman"/>
                <a:ea typeface="Times New Roman"/>
              </a:rPr>
              <a:t>xizmat</a:t>
            </a:r>
            <a:r>
              <a:rPr lang="en-US" sz="3500" dirty="0">
                <a:solidFill>
                  <a:srgbClr val="000000"/>
                </a:solidFill>
                <a:latin typeface="Times New Roman"/>
                <a:ea typeface="Times New Roman"/>
              </a:rPr>
              <a:t> </a:t>
            </a:r>
            <a:r>
              <a:rPr lang="en-US" sz="3500" dirty="0" err="1">
                <a:solidFill>
                  <a:srgbClr val="000000"/>
                </a:solidFill>
                <a:latin typeface="Times New Roman"/>
                <a:ea typeface="Times New Roman"/>
              </a:rPr>
              <a:t>qiladi</a:t>
            </a:r>
            <a:r>
              <a:rPr lang="en-US" sz="3500" dirty="0">
                <a:solidFill>
                  <a:srgbClr val="000000"/>
                </a:solidFill>
                <a:latin typeface="Times New Roman"/>
                <a:ea typeface="Times New Roman"/>
              </a:rPr>
              <a:t>.</a:t>
            </a:r>
            <a:endParaRPr lang="ru-RU" sz="3500" dirty="0">
              <a:effectLst/>
              <a:latin typeface="Times New Roman" pitchFamily="18" charset="0"/>
              <a:ea typeface="Calibri"/>
              <a:cs typeface="Times New Roman" pitchFamily="18" charset="0"/>
            </a:endParaRP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44563" cy="118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41198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7733" y="692696"/>
            <a:ext cx="8596560" cy="5138010"/>
          </a:xfrm>
          <a:prstGeom prst="rect">
            <a:avLst/>
          </a:prstGeom>
        </p:spPr>
        <p:txBody>
          <a:bodyPr wrap="square">
            <a:spAutoFit/>
          </a:bodyPr>
          <a:lstStyle/>
          <a:p>
            <a:pPr algn="just">
              <a:lnSpc>
                <a:spcPct val="115000"/>
              </a:lnSpc>
              <a:spcAft>
                <a:spcPts val="1000"/>
              </a:spcAft>
            </a:pPr>
            <a:r>
              <a:rPr lang="en-US" sz="3600" dirty="0" smtClean="0">
                <a:solidFill>
                  <a:srgbClr val="000000"/>
                </a:solidFill>
                <a:latin typeface="Times New Roman"/>
                <a:ea typeface="Times New Roman"/>
              </a:rPr>
              <a:t>	</a:t>
            </a:r>
            <a:r>
              <a:rPr lang="en-US" sz="3600" dirty="0" err="1" smtClean="0">
                <a:solidFill>
                  <a:srgbClr val="000000"/>
                </a:solidFill>
                <a:latin typeface="Times New Roman"/>
                <a:ea typeface="Times New Roman"/>
              </a:rPr>
              <a:t>Hozircha</a:t>
            </a:r>
            <a:r>
              <a:rPr lang="en-US" sz="3600" dirty="0" smtClean="0">
                <a:solidFill>
                  <a:srgbClr val="000000"/>
                </a:solidFill>
                <a:latin typeface="Times New Roman"/>
                <a:ea typeface="Times New Roman"/>
              </a:rPr>
              <a:t> </a:t>
            </a:r>
            <a:r>
              <a:rPr lang="en-US" sz="3600" dirty="0" err="1">
                <a:solidFill>
                  <a:srgbClr val="000000"/>
                </a:solidFill>
                <a:latin typeface="Times New Roman"/>
                <a:ea typeface="Times New Roman"/>
              </a:rPr>
              <a:t>olimning</a:t>
            </a:r>
            <a:r>
              <a:rPr lang="en-US" sz="3600" dirty="0">
                <a:solidFill>
                  <a:srgbClr val="000000"/>
                </a:solidFill>
                <a:latin typeface="Times New Roman"/>
                <a:ea typeface="Times New Roman"/>
              </a:rPr>
              <a:t> </a:t>
            </a:r>
            <a:r>
              <a:rPr lang="en-US" sz="3600" dirty="0" err="1" smtClean="0">
                <a:solidFill>
                  <a:srgbClr val="000000"/>
                </a:solidFill>
                <a:latin typeface="Times New Roman"/>
                <a:ea typeface="Times New Roman"/>
              </a:rPr>
              <a:t>ma’lum</a:t>
            </a:r>
            <a:r>
              <a:rPr lang="en-US" sz="3600" dirty="0" smtClean="0">
                <a:solidFill>
                  <a:srgbClr val="000000"/>
                </a:solidFill>
                <a:latin typeface="Times New Roman"/>
                <a:ea typeface="Times New Roman"/>
              </a:rPr>
              <a:t>  </a:t>
            </a:r>
            <a:r>
              <a:rPr lang="en-US" sz="3600" dirty="0" err="1">
                <a:solidFill>
                  <a:srgbClr val="000000"/>
                </a:solidFill>
                <a:latin typeface="Times New Roman"/>
                <a:ea typeface="Times New Roman"/>
              </a:rPr>
              <a:t>bo‘lgan</a:t>
            </a:r>
            <a:r>
              <a:rPr lang="en-US" sz="3600" dirty="0">
                <a:solidFill>
                  <a:srgbClr val="000000"/>
                </a:solidFill>
                <a:latin typeface="Times New Roman"/>
                <a:ea typeface="Times New Roman"/>
              </a:rPr>
              <a:t>  </a:t>
            </a:r>
            <a:r>
              <a:rPr lang="en-US" sz="3600" b="1" dirty="0">
                <a:solidFill>
                  <a:srgbClr val="0000FF"/>
                </a:solidFill>
                <a:latin typeface="Times New Roman"/>
                <a:ea typeface="Times New Roman"/>
              </a:rPr>
              <a:t>154</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nomdagi</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asarlari</a:t>
            </a:r>
            <a:r>
              <a:rPr lang="en-US" sz="3600" dirty="0">
                <a:solidFill>
                  <a:srgbClr val="000000"/>
                </a:solidFill>
                <a:latin typeface="Times New Roman"/>
                <a:ea typeface="Times New Roman"/>
              </a:rPr>
              <a:t>  </a:t>
            </a:r>
            <a:r>
              <a:rPr lang="en-US" sz="3600" b="1" i="1" u="sng" dirty="0">
                <a:solidFill>
                  <a:srgbClr val="0000FF"/>
                </a:solidFill>
                <a:latin typeface="Times New Roman"/>
                <a:ea typeface="Times New Roman"/>
              </a:rPr>
              <a:t>g</a:t>
            </a:r>
            <a:r>
              <a:rPr lang="ru-RU" sz="3600" b="1" i="1" u="sng" dirty="0">
                <a:solidFill>
                  <a:srgbClr val="0000FF"/>
                </a:solidFill>
                <a:latin typeface="Times New Roman"/>
                <a:ea typeface="Times New Roman"/>
              </a:rPr>
              <a:t>е</a:t>
            </a:r>
            <a:r>
              <a:rPr lang="en-US" sz="3600" b="1" i="1" u="sng" dirty="0" err="1" smtClean="0">
                <a:solidFill>
                  <a:srgbClr val="0000FF"/>
                </a:solidFill>
                <a:latin typeface="Times New Roman"/>
                <a:ea typeface="Times New Roman"/>
              </a:rPr>
              <a:t>ografiya</a:t>
            </a:r>
            <a:r>
              <a:rPr lang="en-US" sz="3600" b="1" i="1" u="sng" dirty="0">
                <a:solidFill>
                  <a:srgbClr val="0000FF"/>
                </a:solidFill>
                <a:latin typeface="Times New Roman"/>
                <a:ea typeface="Times New Roman"/>
              </a:rPr>
              <a:t>,  </a:t>
            </a:r>
            <a:r>
              <a:rPr lang="en-US" sz="3600" b="1" i="1" u="sng" dirty="0" err="1">
                <a:solidFill>
                  <a:srgbClr val="0000FF"/>
                </a:solidFill>
                <a:latin typeface="Times New Roman"/>
                <a:ea typeface="Times New Roman"/>
              </a:rPr>
              <a:t>astronomiya</a:t>
            </a:r>
            <a:r>
              <a:rPr lang="en-US" sz="3600" b="1" i="1" u="sng" dirty="0">
                <a:solidFill>
                  <a:srgbClr val="0000FF"/>
                </a:solidFill>
                <a:latin typeface="Times New Roman"/>
                <a:ea typeface="Times New Roman"/>
              </a:rPr>
              <a:t>, </a:t>
            </a:r>
            <a:r>
              <a:rPr lang="en-US" sz="3600" b="1" i="1" u="sng" dirty="0" err="1" smtClean="0">
                <a:solidFill>
                  <a:srgbClr val="0000FF"/>
                </a:solidFill>
                <a:latin typeface="Times New Roman"/>
                <a:ea typeface="Times New Roman"/>
              </a:rPr>
              <a:t>tarix</a:t>
            </a:r>
            <a:r>
              <a:rPr lang="en-US" sz="3600" b="1" i="1" u="sng" dirty="0">
                <a:solidFill>
                  <a:srgbClr val="0000FF"/>
                </a:solidFill>
                <a:latin typeface="Times New Roman"/>
                <a:ea typeface="Times New Roman"/>
              </a:rPr>
              <a:t>,  g</a:t>
            </a:r>
            <a:r>
              <a:rPr lang="ru-RU" sz="3600" b="1" i="1" u="sng" dirty="0">
                <a:solidFill>
                  <a:srgbClr val="0000FF"/>
                </a:solidFill>
                <a:latin typeface="Times New Roman"/>
                <a:ea typeface="Times New Roman"/>
              </a:rPr>
              <a:t>е</a:t>
            </a:r>
            <a:r>
              <a:rPr lang="en-US" sz="3600" b="1" i="1" u="sng" dirty="0">
                <a:solidFill>
                  <a:srgbClr val="0000FF"/>
                </a:solidFill>
                <a:latin typeface="Times New Roman"/>
                <a:ea typeface="Times New Roman"/>
              </a:rPr>
              <a:t>o </a:t>
            </a:r>
            <a:r>
              <a:rPr lang="en-US" sz="3600" b="1" i="1" u="sng" dirty="0" err="1">
                <a:solidFill>
                  <a:srgbClr val="0000FF"/>
                </a:solidFill>
                <a:latin typeface="Times New Roman"/>
                <a:ea typeface="Times New Roman"/>
              </a:rPr>
              <a:t>logiya</a:t>
            </a:r>
            <a:r>
              <a:rPr lang="en-US" sz="3600" b="1" i="1" u="sng" dirty="0">
                <a:solidFill>
                  <a:srgbClr val="0000FF"/>
                </a:solidFill>
                <a:latin typeface="Times New Roman"/>
                <a:ea typeface="Times New Roman"/>
              </a:rPr>
              <a:t>,  </a:t>
            </a:r>
            <a:r>
              <a:rPr lang="en-US" sz="3600" b="1" i="1" u="sng" dirty="0" err="1">
                <a:solidFill>
                  <a:srgbClr val="0000FF"/>
                </a:solidFill>
                <a:latin typeface="Times New Roman"/>
                <a:ea typeface="Times New Roman"/>
              </a:rPr>
              <a:t>gidrog</a:t>
            </a:r>
            <a:r>
              <a:rPr lang="ru-RU" sz="3600" b="1" i="1" u="sng" dirty="0">
                <a:solidFill>
                  <a:srgbClr val="0000FF"/>
                </a:solidFill>
                <a:latin typeface="Times New Roman"/>
                <a:ea typeface="Times New Roman"/>
              </a:rPr>
              <a:t>е</a:t>
            </a:r>
            <a:r>
              <a:rPr lang="en-US" sz="3600" b="1" i="1" u="sng" dirty="0" err="1">
                <a:solidFill>
                  <a:srgbClr val="0000FF"/>
                </a:solidFill>
                <a:latin typeface="Times New Roman"/>
                <a:ea typeface="Times New Roman"/>
              </a:rPr>
              <a:t>ologiya</a:t>
            </a:r>
            <a:r>
              <a:rPr lang="en-US" sz="3600" b="1" i="1" u="sng" dirty="0">
                <a:solidFill>
                  <a:srgbClr val="0000FF"/>
                </a:solidFill>
                <a:latin typeface="Times New Roman"/>
                <a:ea typeface="Times New Roman"/>
              </a:rPr>
              <a:t>,  g</a:t>
            </a:r>
            <a:r>
              <a:rPr lang="ru-RU" sz="3600" b="1" i="1" u="sng" dirty="0">
                <a:solidFill>
                  <a:srgbClr val="0000FF"/>
                </a:solidFill>
                <a:latin typeface="Times New Roman"/>
                <a:ea typeface="Times New Roman"/>
              </a:rPr>
              <a:t>е</a:t>
            </a:r>
            <a:r>
              <a:rPr lang="en-US" sz="3600" b="1" i="1" u="sng" dirty="0">
                <a:solidFill>
                  <a:srgbClr val="0000FF"/>
                </a:solidFill>
                <a:latin typeface="Times New Roman"/>
                <a:ea typeface="Times New Roman"/>
              </a:rPr>
              <a:t>od</a:t>
            </a:r>
            <a:r>
              <a:rPr lang="ru-RU" sz="3600" b="1" i="1" u="sng" dirty="0">
                <a:solidFill>
                  <a:srgbClr val="0000FF"/>
                </a:solidFill>
                <a:latin typeface="Times New Roman"/>
                <a:ea typeface="Times New Roman"/>
              </a:rPr>
              <a:t>е</a:t>
            </a:r>
            <a:r>
              <a:rPr lang="en-US" sz="3600" b="1" i="1" u="sng" dirty="0" err="1">
                <a:solidFill>
                  <a:srgbClr val="0000FF"/>
                </a:solidFill>
                <a:latin typeface="Times New Roman"/>
                <a:ea typeface="Times New Roman"/>
              </a:rPr>
              <a:t>ziya</a:t>
            </a:r>
            <a:r>
              <a:rPr lang="en-US" sz="3600" b="1" i="1" u="sng" dirty="0">
                <a:solidFill>
                  <a:srgbClr val="0000FF"/>
                </a:solidFill>
                <a:latin typeface="Times New Roman"/>
                <a:ea typeface="Times New Roman"/>
              </a:rPr>
              <a:t>,  min</a:t>
            </a:r>
            <a:r>
              <a:rPr lang="ru-RU" sz="3600" b="1" i="1" u="sng" dirty="0">
                <a:solidFill>
                  <a:srgbClr val="0000FF"/>
                </a:solidFill>
                <a:latin typeface="Times New Roman"/>
                <a:ea typeface="Times New Roman"/>
              </a:rPr>
              <a:t>е</a:t>
            </a:r>
            <a:r>
              <a:rPr lang="en-US" sz="3600" b="1" i="1" u="sng" dirty="0" err="1">
                <a:solidFill>
                  <a:srgbClr val="0000FF"/>
                </a:solidFill>
                <a:latin typeface="Times New Roman"/>
                <a:ea typeface="Times New Roman"/>
              </a:rPr>
              <a:t>ralogiya</a:t>
            </a:r>
            <a:r>
              <a:rPr lang="en-US" sz="3600" b="1" i="1" u="sng" dirty="0">
                <a:solidFill>
                  <a:srgbClr val="0000FF"/>
                </a:solidFill>
                <a:latin typeface="Times New Roman"/>
                <a:ea typeface="Times New Roman"/>
              </a:rPr>
              <a:t>,  </a:t>
            </a:r>
            <a:r>
              <a:rPr lang="en-US" sz="3600" b="1" i="1" u="sng" dirty="0" err="1" smtClean="0">
                <a:solidFill>
                  <a:srgbClr val="0000FF"/>
                </a:solidFill>
                <a:latin typeface="Times New Roman"/>
                <a:ea typeface="Times New Roman"/>
              </a:rPr>
              <a:t>fizika</a:t>
            </a:r>
            <a:r>
              <a:rPr lang="en-US" sz="3600" b="1" i="1" u="sng" dirty="0">
                <a:solidFill>
                  <a:srgbClr val="0000FF"/>
                </a:solidFill>
                <a:latin typeface="Times New Roman"/>
                <a:ea typeface="Times New Roman"/>
              </a:rPr>
              <a:t>, </a:t>
            </a:r>
            <a:r>
              <a:rPr lang="en-US" sz="3600" b="1" i="1" u="sng" dirty="0" err="1" smtClean="0">
                <a:solidFill>
                  <a:srgbClr val="0000FF"/>
                </a:solidFill>
                <a:latin typeface="Times New Roman"/>
                <a:ea typeface="Times New Roman"/>
              </a:rPr>
              <a:t>kimyo</a:t>
            </a:r>
            <a:r>
              <a:rPr lang="en-US" sz="3600" b="1" i="1" u="sng" dirty="0">
                <a:solidFill>
                  <a:srgbClr val="0000FF"/>
                </a:solidFill>
                <a:latin typeface="Times New Roman"/>
                <a:ea typeface="Times New Roman"/>
              </a:rPr>
              <a:t>, </a:t>
            </a:r>
            <a:r>
              <a:rPr lang="en-US" sz="3600" b="1" i="1" u="sng" dirty="0" err="1">
                <a:solidFill>
                  <a:srgbClr val="0000FF"/>
                </a:solidFill>
                <a:latin typeface="Times New Roman"/>
                <a:ea typeface="Times New Roman"/>
              </a:rPr>
              <a:t>botanika</a:t>
            </a:r>
            <a:r>
              <a:rPr lang="en-US" sz="3600" b="1" i="1" u="sng" dirty="0">
                <a:solidFill>
                  <a:srgbClr val="0000FF"/>
                </a:solidFill>
                <a:latin typeface="Times New Roman"/>
                <a:ea typeface="Times New Roman"/>
              </a:rPr>
              <a:t>, </a:t>
            </a:r>
            <a:r>
              <a:rPr lang="en-US" sz="3600" b="1" i="1" u="sng" dirty="0" err="1">
                <a:solidFill>
                  <a:srgbClr val="0000FF"/>
                </a:solidFill>
                <a:latin typeface="Times New Roman"/>
                <a:ea typeface="Times New Roman"/>
              </a:rPr>
              <a:t>farmakologiya</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kabi</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sohalarga</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aloqadordir</a:t>
            </a:r>
            <a:r>
              <a:rPr lang="en-US" sz="3600" dirty="0">
                <a:solidFill>
                  <a:srgbClr val="000000"/>
                </a:solidFill>
                <a:latin typeface="Times New Roman"/>
                <a:ea typeface="Times New Roman"/>
              </a:rPr>
              <a:t>. Ana </a:t>
            </a:r>
            <a:r>
              <a:rPr lang="en-US" sz="3600" dirty="0" err="1">
                <a:solidFill>
                  <a:srgbClr val="000000"/>
                </a:solidFill>
                <a:latin typeface="Times New Roman"/>
                <a:ea typeface="Times New Roman"/>
              </a:rPr>
              <a:t>shu</a:t>
            </a:r>
            <a:r>
              <a:rPr lang="en-US" sz="3600" dirty="0">
                <a:solidFill>
                  <a:srgbClr val="000000"/>
                </a:solidFill>
                <a:latin typeface="Times New Roman"/>
                <a:ea typeface="Times New Roman"/>
              </a:rPr>
              <a:t> </a:t>
            </a:r>
            <a:r>
              <a:rPr lang="en-US" sz="3600" dirty="0" err="1" smtClean="0">
                <a:solidFill>
                  <a:srgbClr val="000000"/>
                </a:solidFill>
                <a:latin typeface="Times New Roman"/>
                <a:ea typeface="Times New Roman"/>
              </a:rPr>
              <a:t>asarlardan</a:t>
            </a:r>
            <a:r>
              <a:rPr lang="en-US" sz="3600" dirty="0" smtClean="0">
                <a:solidFill>
                  <a:srgbClr val="000000"/>
                </a:solidFill>
                <a:latin typeface="Times New Roman"/>
                <a:ea typeface="Times New Roman"/>
              </a:rPr>
              <a:t> </a:t>
            </a:r>
            <a:r>
              <a:rPr lang="en-US" sz="3600" dirty="0" err="1">
                <a:solidFill>
                  <a:srgbClr val="000000"/>
                </a:solidFill>
                <a:latin typeface="Times New Roman"/>
                <a:ea typeface="Times New Roman"/>
              </a:rPr>
              <a:t>bizgacha</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faqat</a:t>
            </a:r>
            <a:r>
              <a:rPr lang="en-US" sz="3600" dirty="0">
                <a:solidFill>
                  <a:srgbClr val="000000"/>
                </a:solidFill>
                <a:latin typeface="Times New Roman"/>
                <a:ea typeface="Times New Roman"/>
              </a:rPr>
              <a:t> </a:t>
            </a:r>
            <a:r>
              <a:rPr lang="en-US" sz="3600" b="1" dirty="0">
                <a:solidFill>
                  <a:srgbClr val="0000FF"/>
                </a:solidFill>
                <a:latin typeface="Times New Roman"/>
                <a:ea typeface="Times New Roman"/>
              </a:rPr>
              <a:t>30 </a:t>
            </a:r>
            <a:r>
              <a:rPr lang="en-US" sz="3600" b="1" dirty="0" err="1">
                <a:solidFill>
                  <a:srgbClr val="0000FF"/>
                </a:solidFill>
                <a:latin typeface="Times New Roman"/>
                <a:ea typeface="Times New Roman"/>
              </a:rPr>
              <a:t>tasigina</a:t>
            </a:r>
            <a:r>
              <a:rPr lang="en-US" sz="3600" b="1" dirty="0">
                <a:solidFill>
                  <a:srgbClr val="0000FF"/>
                </a:solidFill>
                <a:latin typeface="Times New Roman"/>
                <a:ea typeface="Times New Roman"/>
              </a:rPr>
              <a:t> </a:t>
            </a:r>
            <a:r>
              <a:rPr lang="en-US" sz="3600" dirty="0">
                <a:solidFill>
                  <a:srgbClr val="000000"/>
                </a:solidFill>
                <a:latin typeface="Times New Roman"/>
                <a:ea typeface="Times New Roman"/>
              </a:rPr>
              <a:t>y</a:t>
            </a:r>
            <a:r>
              <a:rPr lang="ru-RU" sz="3600" dirty="0">
                <a:solidFill>
                  <a:srgbClr val="000000"/>
                </a:solidFill>
                <a:latin typeface="Times New Roman"/>
                <a:ea typeface="Times New Roman"/>
              </a:rPr>
              <a:t>е</a:t>
            </a:r>
            <a:r>
              <a:rPr lang="en-US" sz="3600" dirty="0" err="1">
                <a:solidFill>
                  <a:srgbClr val="000000"/>
                </a:solidFill>
                <a:latin typeface="Times New Roman"/>
                <a:ea typeface="Times New Roman"/>
              </a:rPr>
              <a:t>tib</a:t>
            </a:r>
            <a:r>
              <a:rPr lang="en-US" sz="3600" dirty="0">
                <a:solidFill>
                  <a:srgbClr val="000000"/>
                </a:solidFill>
                <a:latin typeface="Times New Roman"/>
                <a:ea typeface="Times New Roman"/>
              </a:rPr>
              <a:t> k</a:t>
            </a:r>
            <a:r>
              <a:rPr lang="ru-RU" sz="3600" dirty="0">
                <a:solidFill>
                  <a:srgbClr val="000000"/>
                </a:solidFill>
                <a:latin typeface="Times New Roman"/>
                <a:ea typeface="Times New Roman"/>
              </a:rPr>
              <a:t>е</a:t>
            </a:r>
            <a:r>
              <a:rPr lang="en-US" sz="3600" dirty="0" err="1">
                <a:solidFill>
                  <a:srgbClr val="000000"/>
                </a:solidFill>
                <a:latin typeface="Times New Roman"/>
                <a:ea typeface="Times New Roman"/>
              </a:rPr>
              <a:t>lgan</a:t>
            </a:r>
            <a:r>
              <a:rPr lang="en-US" sz="3600" dirty="0">
                <a:solidFill>
                  <a:srgbClr val="000000"/>
                </a:solidFill>
                <a:latin typeface="Times New Roman"/>
                <a:ea typeface="Times New Roman"/>
              </a:rPr>
              <a:t>, </a:t>
            </a:r>
            <a:r>
              <a:rPr lang="en-US" sz="3600" dirty="0" err="1">
                <a:solidFill>
                  <a:srgbClr val="000000"/>
                </a:solidFill>
                <a:latin typeface="Times New Roman"/>
                <a:ea typeface="Times New Roman"/>
              </a:rPr>
              <a:t>xolos</a:t>
            </a:r>
            <a:r>
              <a:rPr lang="en-US" sz="3600" dirty="0">
                <a:solidFill>
                  <a:srgbClr val="000000"/>
                </a:solidFill>
                <a:latin typeface="Times New Roman"/>
                <a:ea typeface="Times New Roman"/>
              </a:rPr>
              <a:t>. </a:t>
            </a:r>
            <a:endParaRPr lang="ru-RU" sz="3600" dirty="0">
              <a:effectLst/>
              <a:latin typeface="Times New Roman" pitchFamily="18" charset="0"/>
              <a:ea typeface="Calibri"/>
              <a:cs typeface="Times New Roman" pitchFamily="18" charset="0"/>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44563" cy="118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92050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7" descr="C:\Users\Латыпов\Desktop\Картинки\763.jpg"/>
          <p:cNvPicPr>
            <a:picLocks noChangeAspect="1" noChangeArrowheads="1"/>
          </p:cNvPicPr>
          <p:nvPr/>
        </p:nvPicPr>
        <p:blipFill>
          <a:blip r:embed="rId3" cstate="print"/>
          <a:stretch>
            <a:fillRect/>
          </a:stretch>
        </p:blipFill>
        <p:spPr bwMode="auto">
          <a:xfrm>
            <a:off x="0" y="4572008"/>
            <a:ext cx="1571604" cy="2060726"/>
          </a:xfrm>
          <a:prstGeom prst="rect">
            <a:avLst/>
          </a:prstGeom>
          <a:ln>
            <a:noFill/>
          </a:ln>
          <a:effectLst>
            <a:softEdge rad="112500"/>
          </a:effectLst>
        </p:spPr>
      </p:pic>
      <p:pic>
        <p:nvPicPr>
          <p:cNvPr id="2050" name="Picture 2"/>
          <p:cNvPicPr>
            <a:picLocks noChangeAspect="1" noChangeArrowheads="1"/>
          </p:cNvPicPr>
          <p:nvPr/>
        </p:nvPicPr>
        <p:blipFill>
          <a:blip r:embed="rId4" cstate="print"/>
          <a:srcRect/>
          <a:stretch>
            <a:fillRect/>
          </a:stretch>
        </p:blipFill>
        <p:spPr bwMode="auto">
          <a:xfrm>
            <a:off x="0" y="7118"/>
            <a:ext cx="1559839" cy="2169313"/>
          </a:xfrm>
          <a:prstGeom prst="rect">
            <a:avLst/>
          </a:prstGeom>
          <a:ln>
            <a:noFill/>
          </a:ln>
          <a:effectLst>
            <a:softEdge rad="112500"/>
          </a:effectLst>
        </p:spPr>
      </p:pic>
      <p:pic>
        <p:nvPicPr>
          <p:cNvPr id="2051" name="Picture 3"/>
          <p:cNvPicPr>
            <a:picLocks noChangeAspect="1" noChangeArrowheads="1"/>
          </p:cNvPicPr>
          <p:nvPr/>
        </p:nvPicPr>
        <p:blipFill>
          <a:blip r:embed="rId5" cstate="print"/>
          <a:srcRect/>
          <a:stretch>
            <a:fillRect/>
          </a:stretch>
        </p:blipFill>
        <p:spPr bwMode="auto">
          <a:xfrm>
            <a:off x="0" y="2238481"/>
            <a:ext cx="1559839" cy="2000264"/>
          </a:xfrm>
          <a:prstGeom prst="rect">
            <a:avLst/>
          </a:prstGeom>
          <a:ln>
            <a:noFill/>
          </a:ln>
          <a:effectLst>
            <a:softEdge rad="112500"/>
          </a:effectLst>
        </p:spPr>
      </p:pic>
      <p:sp>
        <p:nvSpPr>
          <p:cNvPr id="2" name="Прямоугольник 1"/>
          <p:cNvSpPr/>
          <p:nvPr/>
        </p:nvSpPr>
        <p:spPr>
          <a:xfrm>
            <a:off x="1571604" y="620688"/>
            <a:ext cx="7392884" cy="5078313"/>
          </a:xfrm>
          <a:prstGeom prst="rect">
            <a:avLst/>
          </a:prstGeom>
        </p:spPr>
        <p:txBody>
          <a:bodyPr wrap="square">
            <a:spAutoFit/>
          </a:bodyPr>
          <a:lstStyle/>
          <a:p>
            <a:pPr algn="just"/>
            <a:r>
              <a:rPr lang="uz-Latn-UZ" sz="3600" dirty="0" smtClean="0"/>
              <a:t>	</a:t>
            </a:r>
            <a:r>
              <a:rPr lang="en-US" sz="3600" dirty="0" err="1" smtClean="0"/>
              <a:t>Keyinchalik</a:t>
            </a:r>
            <a:r>
              <a:rPr lang="en-US" sz="3600" dirty="0" smtClean="0"/>
              <a:t>  </a:t>
            </a:r>
            <a:r>
              <a:rPr lang="en-US" sz="3600" dirty="0" err="1" smtClean="0"/>
              <a:t>bu</a:t>
            </a:r>
            <a:r>
              <a:rPr lang="en-US" sz="3600" dirty="0" smtClean="0"/>
              <a:t>  </a:t>
            </a:r>
            <a:r>
              <a:rPr lang="en-US" sz="3600" dirty="0" err="1" smtClean="0"/>
              <a:t>atama</a:t>
            </a:r>
            <a:r>
              <a:rPr lang="en-US" sz="3600" dirty="0" smtClean="0"/>
              <a:t>  </a:t>
            </a:r>
            <a:r>
              <a:rPr lang="en-US" sz="3600" dirty="0" err="1" smtClean="0"/>
              <a:t>fanda</a:t>
            </a:r>
            <a:r>
              <a:rPr lang="en-US" sz="3600" dirty="0" smtClean="0"/>
              <a:t>  </a:t>
            </a:r>
            <a:r>
              <a:rPr lang="en-US" sz="3600" dirty="0" err="1" smtClean="0"/>
              <a:t>keng</a:t>
            </a:r>
            <a:r>
              <a:rPr lang="en-US" sz="3600" dirty="0" smtClean="0"/>
              <a:t>  </a:t>
            </a:r>
            <a:r>
              <a:rPr lang="en-US" sz="3600" dirty="0" err="1" smtClean="0"/>
              <a:t>qo’llanildi</a:t>
            </a:r>
            <a:r>
              <a:rPr lang="en-US" sz="3600" dirty="0" smtClean="0"/>
              <a:t>.  S</a:t>
            </a:r>
            <a:r>
              <a:rPr lang="uz-Latn-UZ" sz="3600" dirty="0" smtClean="0"/>
              <a:t>h</a:t>
            </a:r>
            <a:r>
              <a:rPr lang="en-US" sz="3600" dirty="0" smtClean="0"/>
              <a:t>u  </a:t>
            </a:r>
            <a:r>
              <a:rPr lang="en-US" sz="3600" dirty="0" err="1" smtClean="0"/>
              <a:t>ma’noda</a:t>
            </a:r>
            <a:r>
              <a:rPr lang="uz-Latn-UZ" sz="3600" dirty="0" smtClean="0"/>
              <a:t> </a:t>
            </a:r>
            <a:r>
              <a:rPr lang="en-US" sz="3600" dirty="0" err="1" smtClean="0"/>
              <a:t>ko’pchilik</a:t>
            </a:r>
            <a:r>
              <a:rPr lang="en-US" sz="3600" dirty="0" smtClean="0"/>
              <a:t>  </a:t>
            </a:r>
            <a:r>
              <a:rPr lang="en-US" sz="3600" b="1" dirty="0" err="1" smtClean="0"/>
              <a:t>tadqiqotchilar</a:t>
            </a:r>
            <a:r>
              <a:rPr lang="en-US" sz="3600" b="1" dirty="0" smtClean="0"/>
              <a:t>  IX  –  XII  </a:t>
            </a:r>
            <a:r>
              <a:rPr lang="en-US" sz="3600" b="1" dirty="0" err="1" smtClean="0"/>
              <a:t>asrlar</a:t>
            </a:r>
            <a:r>
              <a:rPr lang="en-US" sz="3600" b="1" dirty="0" smtClean="0"/>
              <a:t> </a:t>
            </a:r>
            <a:r>
              <a:rPr lang="en-US" sz="3600" b="1" dirty="0" err="1" smtClean="0"/>
              <a:t>O’rta</a:t>
            </a:r>
            <a:r>
              <a:rPr lang="en-US" sz="3600" b="1" dirty="0" smtClean="0"/>
              <a:t>  </a:t>
            </a:r>
            <a:r>
              <a:rPr lang="en-US" sz="3600" b="1" dirty="0" err="1" smtClean="0"/>
              <a:t>Osiyo</a:t>
            </a:r>
            <a:r>
              <a:rPr lang="en-US" sz="3600" b="1" dirty="0" smtClean="0"/>
              <a:t>  </a:t>
            </a:r>
            <a:r>
              <a:rPr lang="en-US" sz="3600" b="1" dirty="0" err="1" smtClean="0"/>
              <a:t>xalqlari</a:t>
            </a:r>
            <a:r>
              <a:rPr lang="en-US" sz="3600" b="1" dirty="0" smtClean="0"/>
              <a:t>  </a:t>
            </a:r>
            <a:r>
              <a:rPr lang="en-US" sz="3600" dirty="0" err="1" smtClean="0"/>
              <a:t>tarixida</a:t>
            </a:r>
            <a:r>
              <a:rPr lang="uz-Latn-UZ" sz="3600" dirty="0" smtClean="0"/>
              <a:t> </a:t>
            </a:r>
            <a:r>
              <a:rPr lang="en-US" sz="3600" dirty="0" err="1" smtClean="0"/>
              <a:t>madaniyatning</a:t>
            </a:r>
            <a:r>
              <a:rPr lang="uz-Latn-UZ" sz="3600" dirty="0" smtClean="0"/>
              <a:t> </a:t>
            </a:r>
            <a:r>
              <a:rPr lang="en-US" sz="3600" dirty="0" err="1" smtClean="0"/>
              <a:t>rivojlanishiga</a:t>
            </a:r>
            <a:r>
              <a:rPr lang="en-US" sz="3600" dirty="0" smtClean="0"/>
              <a:t>  </a:t>
            </a:r>
            <a:r>
              <a:rPr lang="en-US" sz="3600" dirty="0" err="1" smtClean="0"/>
              <a:t>xos</a:t>
            </a:r>
            <a:r>
              <a:rPr lang="en-US" sz="3600" dirty="0" smtClean="0"/>
              <a:t>  </a:t>
            </a:r>
            <a:r>
              <a:rPr lang="en-US" sz="3600" dirty="0" err="1" smtClean="0"/>
              <a:t>xususiyatlarini</a:t>
            </a:r>
            <a:r>
              <a:rPr lang="en-US" sz="3600" dirty="0" smtClean="0"/>
              <a:t>  ham  </a:t>
            </a:r>
            <a:r>
              <a:rPr lang="en-US" sz="3600" b="1" dirty="0" smtClean="0">
                <a:solidFill>
                  <a:srgbClr val="0000FF"/>
                </a:solidFill>
              </a:rPr>
              <a:t>«</a:t>
            </a:r>
            <a:r>
              <a:rPr lang="en-US" sz="3600" b="1" dirty="0" err="1" smtClean="0">
                <a:solidFill>
                  <a:srgbClr val="0000FF"/>
                </a:solidFill>
              </a:rPr>
              <a:t>uyg’onish</a:t>
            </a:r>
            <a:r>
              <a:rPr lang="en-US" sz="3600" b="1" dirty="0" smtClean="0">
                <a:solidFill>
                  <a:srgbClr val="0000FF"/>
                </a:solidFill>
              </a:rPr>
              <a:t>» </a:t>
            </a:r>
            <a:r>
              <a:rPr lang="en-US" sz="3600" dirty="0" err="1" smtClean="0"/>
              <a:t>davri</a:t>
            </a:r>
            <a:r>
              <a:rPr lang="en-US" sz="3600" dirty="0" smtClean="0"/>
              <a:t> deb</a:t>
            </a:r>
            <a:r>
              <a:rPr lang="uz-Latn-UZ" sz="3600" dirty="0" smtClean="0"/>
              <a:t> </a:t>
            </a:r>
            <a:r>
              <a:rPr lang="en-US" sz="3600" dirty="0" err="1" smtClean="0"/>
              <a:t>atalishi</a:t>
            </a:r>
            <a:r>
              <a:rPr lang="en-US" sz="3600" dirty="0" smtClean="0"/>
              <a:t> </a:t>
            </a:r>
            <a:r>
              <a:rPr lang="en-US" sz="3600" dirty="0" err="1" smtClean="0"/>
              <a:t>yuqorida</a:t>
            </a:r>
            <a:r>
              <a:rPr lang="en-US" sz="3600" dirty="0" smtClean="0"/>
              <a:t> </a:t>
            </a:r>
            <a:r>
              <a:rPr lang="en-US" sz="3600" dirty="0" err="1" smtClean="0"/>
              <a:t>qayd</a:t>
            </a:r>
            <a:r>
              <a:rPr lang="en-US" sz="3600" dirty="0" smtClean="0"/>
              <a:t> </a:t>
            </a:r>
            <a:r>
              <a:rPr lang="en-US" sz="3600" dirty="0" err="1" smtClean="0"/>
              <a:t>qilinganidek</a:t>
            </a:r>
            <a:r>
              <a:rPr lang="en-US" sz="3600" dirty="0" smtClean="0"/>
              <a:t>, </a:t>
            </a:r>
            <a:r>
              <a:rPr lang="en-US" sz="3600" dirty="0" err="1" smtClean="0"/>
              <a:t>shartlidir</a:t>
            </a:r>
            <a:r>
              <a:rPr lang="en-US" sz="3600" dirty="0" smtClean="0"/>
              <a:t> deb </a:t>
            </a:r>
            <a:r>
              <a:rPr lang="en-US" sz="3600" dirty="0" err="1" smtClean="0"/>
              <a:t>hisoblaydilar</a:t>
            </a:r>
            <a:r>
              <a:rPr lang="en-US" sz="3600" dirty="0" smtClean="0"/>
              <a:t>.</a:t>
            </a:r>
            <a:endParaRPr lang="ru-RU" sz="36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7733" y="692696"/>
            <a:ext cx="8596560" cy="5358903"/>
          </a:xfrm>
          <a:prstGeom prst="rect">
            <a:avLst/>
          </a:prstGeom>
        </p:spPr>
        <p:txBody>
          <a:bodyPr wrap="square">
            <a:spAutoFit/>
          </a:bodyPr>
          <a:lstStyle/>
          <a:p>
            <a:pPr algn="just">
              <a:lnSpc>
                <a:spcPct val="115000"/>
              </a:lnSpc>
              <a:spcAft>
                <a:spcPts val="1000"/>
              </a:spcAft>
            </a:pPr>
            <a:r>
              <a:rPr lang="en-US" sz="3000" dirty="0" smtClean="0">
                <a:solidFill>
                  <a:srgbClr val="000000"/>
                </a:solidFill>
                <a:latin typeface="Times New Roman"/>
                <a:ea typeface="Times New Roman"/>
              </a:rPr>
              <a:t>	</a:t>
            </a:r>
            <a:r>
              <a:rPr lang="en-US" sz="3000" dirty="0" err="1" smtClean="0">
                <a:solidFill>
                  <a:srgbClr val="000000"/>
                </a:solidFill>
                <a:latin typeface="Times New Roman"/>
                <a:ea typeface="Times New Roman"/>
              </a:rPr>
              <a:t>Beruniy</a:t>
            </a:r>
            <a:r>
              <a:rPr lang="en-US" sz="3000" dirty="0" smtClean="0">
                <a:solidFill>
                  <a:srgbClr val="000000"/>
                </a:solidFill>
                <a:latin typeface="Times New Roman"/>
                <a:ea typeface="Times New Roman"/>
              </a:rPr>
              <a:t> </a:t>
            </a:r>
            <a:r>
              <a:rPr lang="en-US" sz="3000" dirty="0" err="1">
                <a:solidFill>
                  <a:srgbClr val="000000"/>
                </a:solidFill>
                <a:latin typeface="Times New Roman"/>
                <a:ea typeface="Times New Roman"/>
              </a:rPr>
              <a:t>o‘z</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davrining</a:t>
            </a:r>
            <a:r>
              <a:rPr lang="en-US" sz="3000" dirty="0">
                <a:solidFill>
                  <a:srgbClr val="000000"/>
                </a:solidFill>
                <a:latin typeface="Times New Roman"/>
                <a:ea typeface="Times New Roman"/>
              </a:rPr>
              <a:t> </a:t>
            </a:r>
            <a:r>
              <a:rPr lang="en-US" sz="3000" b="1" dirty="0" err="1">
                <a:solidFill>
                  <a:srgbClr val="0000FF"/>
                </a:solidFill>
                <a:latin typeface="Times New Roman"/>
                <a:ea typeface="Times New Roman"/>
              </a:rPr>
              <a:t>katta</a:t>
            </a:r>
            <a:r>
              <a:rPr lang="en-US" sz="3000" b="1" dirty="0">
                <a:solidFill>
                  <a:srgbClr val="0000FF"/>
                </a:solidFill>
                <a:latin typeface="Times New Roman"/>
                <a:ea typeface="Times New Roman"/>
              </a:rPr>
              <a:t> </a:t>
            </a:r>
            <a:r>
              <a:rPr lang="en-US" sz="3000" b="1" dirty="0" err="1">
                <a:solidFill>
                  <a:srgbClr val="0000FF"/>
                </a:solidFill>
                <a:latin typeface="Times New Roman"/>
                <a:ea typeface="Times New Roman"/>
              </a:rPr>
              <a:t>matematigi</a:t>
            </a:r>
            <a:r>
              <a:rPr lang="en-US" sz="3000" b="1" dirty="0">
                <a:solidFill>
                  <a:srgbClr val="0000FF"/>
                </a:solidFill>
                <a:latin typeface="Times New Roman"/>
                <a:ea typeface="Times New Roman"/>
              </a:rPr>
              <a:t> </a:t>
            </a:r>
            <a:r>
              <a:rPr lang="en-US" sz="3000" dirty="0">
                <a:solidFill>
                  <a:srgbClr val="000000"/>
                </a:solidFill>
                <a:latin typeface="Times New Roman"/>
                <a:ea typeface="Times New Roman"/>
              </a:rPr>
              <a:t>ham </a:t>
            </a:r>
            <a:r>
              <a:rPr lang="en-US" sz="3000" dirty="0" err="1">
                <a:solidFill>
                  <a:srgbClr val="000000"/>
                </a:solidFill>
                <a:latin typeface="Times New Roman"/>
                <a:ea typeface="Times New Roman"/>
              </a:rPr>
              <a:t>bo‘lgan</a:t>
            </a:r>
            <a:r>
              <a:rPr lang="en-US" sz="3000" dirty="0">
                <a:solidFill>
                  <a:srgbClr val="000000"/>
                </a:solidFill>
                <a:latin typeface="Times New Roman"/>
                <a:ea typeface="Times New Roman"/>
              </a:rPr>
              <a:t>. U </a:t>
            </a:r>
            <a:r>
              <a:rPr lang="en-US" sz="3000" dirty="0" err="1">
                <a:solidFill>
                  <a:srgbClr val="000000"/>
                </a:solidFill>
                <a:latin typeface="Times New Roman"/>
                <a:ea typeface="Times New Roman"/>
              </a:rPr>
              <a:t>matematika</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masalalariga</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bag‘ishlangan</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asarlarida</a:t>
            </a:r>
            <a:r>
              <a:rPr lang="en-US" sz="3000" dirty="0">
                <a:solidFill>
                  <a:srgbClr val="000000"/>
                </a:solidFill>
                <a:latin typeface="Times New Roman"/>
                <a:ea typeface="Times New Roman"/>
              </a:rPr>
              <a:t> </a:t>
            </a:r>
            <a:r>
              <a:rPr lang="en-US" sz="3000" b="1" i="1" u="sng" dirty="0" err="1">
                <a:solidFill>
                  <a:srgbClr val="0000FF"/>
                </a:solidFill>
                <a:latin typeface="Times New Roman"/>
                <a:ea typeface="Times New Roman"/>
              </a:rPr>
              <a:t>geometriya</a:t>
            </a:r>
            <a:r>
              <a:rPr lang="en-US" sz="3000" b="1" i="1" u="sng" dirty="0">
                <a:solidFill>
                  <a:srgbClr val="0000FF"/>
                </a:solidFill>
                <a:latin typeface="Times New Roman"/>
                <a:ea typeface="Times New Roman"/>
              </a:rPr>
              <a:t>, </a:t>
            </a:r>
            <a:r>
              <a:rPr lang="en-US" sz="3000" b="1" i="1" u="sng" dirty="0" err="1">
                <a:solidFill>
                  <a:srgbClr val="0000FF"/>
                </a:solidFill>
                <a:latin typeface="Times New Roman"/>
                <a:ea typeface="Times New Roman"/>
              </a:rPr>
              <a:t>arifmetika</a:t>
            </a:r>
            <a:r>
              <a:rPr lang="en-US" sz="3000" b="1" i="1" u="sng" dirty="0">
                <a:solidFill>
                  <a:srgbClr val="0000FF"/>
                </a:solidFill>
                <a:latin typeface="Times New Roman"/>
                <a:ea typeface="Times New Roman"/>
              </a:rPr>
              <a:t>, algebra, </a:t>
            </a:r>
            <a:r>
              <a:rPr lang="en-US" sz="3000" b="1" i="1" u="sng" dirty="0" err="1">
                <a:solidFill>
                  <a:srgbClr val="0000FF"/>
                </a:solidFill>
                <a:latin typeface="Times New Roman"/>
                <a:ea typeface="Times New Roman"/>
              </a:rPr>
              <a:t>sonlar</a:t>
            </a:r>
            <a:r>
              <a:rPr lang="en-US" sz="3000" b="1" i="1" u="sng" dirty="0">
                <a:solidFill>
                  <a:srgbClr val="0000FF"/>
                </a:solidFill>
                <a:latin typeface="Times New Roman"/>
                <a:ea typeface="Times New Roman"/>
              </a:rPr>
              <a:t> </a:t>
            </a:r>
            <a:r>
              <a:rPr lang="en-US" sz="3000" b="1" i="1" u="sng" dirty="0" err="1">
                <a:solidFill>
                  <a:srgbClr val="0000FF"/>
                </a:solidFill>
                <a:latin typeface="Times New Roman"/>
                <a:ea typeface="Times New Roman"/>
              </a:rPr>
              <a:t>nazariyasi</a:t>
            </a:r>
            <a:r>
              <a:rPr lang="en-US" sz="3000" b="1" i="1" u="sng" dirty="0">
                <a:solidFill>
                  <a:srgbClr val="0000FF"/>
                </a:solidFill>
                <a:latin typeface="Times New Roman"/>
                <a:ea typeface="Times New Roman"/>
              </a:rPr>
              <a:t>, </a:t>
            </a:r>
            <a:r>
              <a:rPr lang="en-US" sz="3000" b="1" i="1" u="sng" dirty="0" err="1">
                <a:solidFill>
                  <a:srgbClr val="0000FF"/>
                </a:solidFill>
                <a:latin typeface="Times New Roman"/>
                <a:ea typeface="Times New Roman"/>
              </a:rPr>
              <a:t>trigonometriya</a:t>
            </a:r>
            <a:r>
              <a:rPr lang="en-US" sz="3000" b="1" i="1" u="sng" dirty="0">
                <a:solidFill>
                  <a:srgbClr val="0000FF"/>
                </a:solidFill>
                <a:latin typeface="Times New Roman"/>
                <a:ea typeface="Times New Roman"/>
              </a:rPr>
              <a:t> </a:t>
            </a:r>
            <a:r>
              <a:rPr lang="en-US" sz="3000" b="1" i="1" u="sng" dirty="0" err="1">
                <a:solidFill>
                  <a:srgbClr val="0000FF"/>
                </a:solidFill>
                <a:latin typeface="Times New Roman"/>
                <a:ea typeface="Times New Roman"/>
              </a:rPr>
              <a:t>tushunchalarini</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ma’lum</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tartib</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bilan</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ta’riflaydi</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Hozirgi</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zamon</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tadqiqotchilarining</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ko‘pchiligi</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Beruniyni</a:t>
            </a:r>
            <a:r>
              <a:rPr lang="en-US" sz="3000" dirty="0">
                <a:solidFill>
                  <a:srgbClr val="000000"/>
                </a:solidFill>
                <a:latin typeface="Times New Roman"/>
                <a:ea typeface="Times New Roman"/>
              </a:rPr>
              <a:t> </a:t>
            </a:r>
            <a:r>
              <a:rPr lang="en-US" sz="3000" b="1" dirty="0" err="1">
                <a:solidFill>
                  <a:srgbClr val="0000FF"/>
                </a:solidFill>
                <a:latin typeface="Times New Roman"/>
                <a:ea typeface="Times New Roman"/>
              </a:rPr>
              <a:t>trigonometriya</a:t>
            </a:r>
            <a:r>
              <a:rPr lang="en-US" sz="3000" b="1" dirty="0">
                <a:solidFill>
                  <a:srgbClr val="0000FF"/>
                </a:solidFill>
                <a:latin typeface="Times New Roman"/>
                <a:ea typeface="Times New Roman"/>
              </a:rPr>
              <a:t> </a:t>
            </a:r>
            <a:r>
              <a:rPr lang="en-US" sz="3000" b="1" dirty="0" err="1">
                <a:solidFill>
                  <a:srgbClr val="0000FF"/>
                </a:solidFill>
                <a:latin typeface="Times New Roman"/>
                <a:ea typeface="Times New Roman"/>
              </a:rPr>
              <a:t>fanining</a:t>
            </a:r>
            <a:r>
              <a:rPr lang="en-US" sz="3000" b="1" dirty="0">
                <a:solidFill>
                  <a:srgbClr val="0000FF"/>
                </a:solidFill>
                <a:latin typeface="Times New Roman"/>
                <a:ea typeface="Times New Roman"/>
              </a:rPr>
              <a:t> </a:t>
            </a:r>
            <a:r>
              <a:rPr lang="en-US" sz="3000" dirty="0" err="1">
                <a:solidFill>
                  <a:srgbClr val="000000"/>
                </a:solidFill>
                <a:latin typeface="Times New Roman"/>
                <a:ea typeface="Times New Roman"/>
              </a:rPr>
              <a:t>rivojiga</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qo‘shgan</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hissasini</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juda</a:t>
            </a:r>
            <a:r>
              <a:rPr lang="en-US" sz="3000" dirty="0">
                <a:solidFill>
                  <a:srgbClr val="000000"/>
                </a:solidFill>
                <a:latin typeface="Times New Roman"/>
                <a:ea typeface="Times New Roman"/>
              </a:rPr>
              <a:t> ham </a:t>
            </a:r>
            <a:r>
              <a:rPr lang="en-US" sz="3000" dirty="0" err="1">
                <a:solidFill>
                  <a:srgbClr val="000000"/>
                </a:solidFill>
                <a:latin typeface="Times New Roman"/>
                <a:ea typeface="Times New Roman"/>
              </a:rPr>
              <a:t>yuksak</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baholashadi</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Ular</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Beruniyning</a:t>
            </a:r>
            <a:r>
              <a:rPr lang="en-US" sz="3000" dirty="0">
                <a:solidFill>
                  <a:srgbClr val="000000"/>
                </a:solidFill>
                <a:latin typeface="Times New Roman"/>
                <a:ea typeface="Times New Roman"/>
              </a:rPr>
              <a:t> </a:t>
            </a:r>
            <a:r>
              <a:rPr lang="en-US" sz="3000" b="1" dirty="0" err="1">
                <a:solidFill>
                  <a:srgbClr val="000000"/>
                </a:solidFill>
                <a:latin typeface="Times New Roman"/>
                <a:ea typeface="Times New Roman"/>
              </a:rPr>
              <a:t>trigonometriyaning</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matematikada</a:t>
            </a:r>
            <a:r>
              <a:rPr lang="en-US" sz="3000" dirty="0">
                <a:solidFill>
                  <a:srgbClr val="000000"/>
                </a:solidFill>
                <a:latin typeface="Times New Roman"/>
                <a:ea typeface="Times New Roman"/>
              </a:rPr>
              <a:t> </a:t>
            </a:r>
            <a:r>
              <a:rPr lang="en-US" sz="3000" b="1" dirty="0" err="1">
                <a:solidFill>
                  <a:srgbClr val="0000FF"/>
                </a:solidFill>
                <a:latin typeface="Times New Roman"/>
                <a:ea typeface="Times New Roman"/>
              </a:rPr>
              <a:t>mustaqil</a:t>
            </a:r>
            <a:r>
              <a:rPr lang="en-US" sz="3000" b="1" dirty="0">
                <a:solidFill>
                  <a:srgbClr val="0000FF"/>
                </a:solidFill>
                <a:latin typeface="Times New Roman"/>
                <a:ea typeface="Times New Roman"/>
              </a:rPr>
              <a:t> fan </a:t>
            </a:r>
            <a:r>
              <a:rPr lang="en-US" sz="3000" b="1" dirty="0" err="1">
                <a:solidFill>
                  <a:srgbClr val="0000FF"/>
                </a:solidFill>
                <a:latin typeface="Times New Roman"/>
                <a:ea typeface="Times New Roman"/>
              </a:rPr>
              <a:t>sifatida</a:t>
            </a:r>
            <a:r>
              <a:rPr lang="en-US" sz="3000" b="1" dirty="0">
                <a:solidFill>
                  <a:srgbClr val="0000FF"/>
                </a:solidFill>
                <a:latin typeface="Times New Roman"/>
                <a:ea typeface="Times New Roman"/>
              </a:rPr>
              <a:t> </a:t>
            </a:r>
            <a:r>
              <a:rPr lang="en-US" sz="3000" dirty="0" err="1">
                <a:solidFill>
                  <a:srgbClr val="000000"/>
                </a:solidFill>
                <a:latin typeface="Times New Roman"/>
                <a:ea typeface="Times New Roman"/>
              </a:rPr>
              <a:t>qaragan</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olim</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sifatida</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ko‘rsatmoqdalar</a:t>
            </a:r>
            <a:r>
              <a:rPr lang="en-US" sz="3000" dirty="0">
                <a:solidFill>
                  <a:srgbClr val="000000"/>
                </a:solidFill>
                <a:latin typeface="Times New Roman"/>
                <a:ea typeface="Times New Roman"/>
              </a:rPr>
              <a:t>.</a:t>
            </a:r>
            <a:endParaRPr lang="ru-RU" sz="3000" dirty="0">
              <a:effectLst/>
              <a:latin typeface="Times New Roman" pitchFamily="18" charset="0"/>
              <a:ea typeface="Calibri"/>
              <a:cs typeface="Times New Roman" pitchFamily="18" charset="0"/>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 y="0"/>
            <a:ext cx="944563" cy="118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60736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49905"/>
            <a:ext cx="4602628" cy="6419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4816105" y="1974358"/>
            <a:ext cx="4004367" cy="2862322"/>
          </a:xfrm>
          <a:prstGeom prst="rect">
            <a:avLst/>
          </a:prstGeom>
        </p:spPr>
        <p:txBody>
          <a:bodyPr wrap="square">
            <a:spAutoFit/>
          </a:bodyPr>
          <a:lstStyle/>
          <a:p>
            <a:pPr algn="ctr"/>
            <a:r>
              <a:rPr lang="en-US" sz="6000" b="1" dirty="0">
                <a:solidFill>
                  <a:srgbClr val="0000FF"/>
                </a:solidFill>
                <a:latin typeface="Times New Roman"/>
                <a:ea typeface="Times New Roman"/>
              </a:rPr>
              <a:t>Abu  Ali  </a:t>
            </a:r>
            <a:r>
              <a:rPr lang="en-US" sz="6000" b="1" dirty="0" err="1">
                <a:solidFill>
                  <a:srgbClr val="0000FF"/>
                </a:solidFill>
                <a:latin typeface="Times New Roman"/>
                <a:ea typeface="Times New Roman"/>
              </a:rPr>
              <a:t>Ibn</a:t>
            </a:r>
            <a:r>
              <a:rPr lang="en-US" sz="6000" b="1" dirty="0">
                <a:solidFill>
                  <a:srgbClr val="0000FF"/>
                </a:solidFill>
                <a:latin typeface="Times New Roman"/>
                <a:ea typeface="Times New Roman"/>
              </a:rPr>
              <a:t>  Sino  </a:t>
            </a:r>
            <a:endParaRPr lang="en-US" sz="6000" b="1" dirty="0" smtClean="0">
              <a:solidFill>
                <a:srgbClr val="0000FF"/>
              </a:solidFill>
              <a:latin typeface="Times New Roman"/>
              <a:ea typeface="Times New Roman"/>
            </a:endParaRPr>
          </a:p>
          <a:p>
            <a:pPr algn="ctr"/>
            <a:r>
              <a:rPr lang="en-US" sz="6000" b="1" dirty="0" smtClean="0">
                <a:solidFill>
                  <a:srgbClr val="0000FF"/>
                </a:solidFill>
                <a:latin typeface="Times New Roman"/>
                <a:ea typeface="Times New Roman"/>
              </a:rPr>
              <a:t>(</a:t>
            </a:r>
            <a:r>
              <a:rPr lang="en-US" sz="6000" b="1" dirty="0">
                <a:solidFill>
                  <a:srgbClr val="0000FF"/>
                </a:solidFill>
                <a:latin typeface="Times New Roman"/>
                <a:ea typeface="Times New Roman"/>
              </a:rPr>
              <a:t>980-1037)</a:t>
            </a:r>
            <a:endParaRPr lang="ru-RU" sz="4400" dirty="0">
              <a:solidFill>
                <a:srgbClr val="0000FF"/>
              </a:solidFill>
            </a:endParaRPr>
          </a:p>
        </p:txBody>
      </p:sp>
    </p:spTree>
    <p:extLst>
      <p:ext uri="{BB962C8B-B14F-4D97-AF65-F5344CB8AC3E}">
        <p14:creationId xmlns:p14="http://schemas.microsoft.com/office/powerpoint/2010/main" val="33570093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7733" y="692696"/>
            <a:ext cx="8596560" cy="6038576"/>
          </a:xfrm>
          <a:prstGeom prst="rect">
            <a:avLst/>
          </a:prstGeom>
        </p:spPr>
        <p:txBody>
          <a:bodyPr wrap="square">
            <a:spAutoFit/>
          </a:bodyPr>
          <a:lstStyle/>
          <a:p>
            <a:pPr algn="just">
              <a:lnSpc>
                <a:spcPct val="115000"/>
              </a:lnSpc>
              <a:spcAft>
                <a:spcPts val="1000"/>
              </a:spcAft>
            </a:pPr>
            <a:r>
              <a:rPr lang="en-US" sz="2800" dirty="0" smtClean="0">
                <a:solidFill>
                  <a:srgbClr val="000000"/>
                </a:solidFill>
                <a:latin typeface="Times New Roman"/>
                <a:ea typeface="Times New Roman"/>
              </a:rPr>
              <a:t>	</a:t>
            </a:r>
            <a:r>
              <a:rPr lang="en-US" sz="2800" b="1" dirty="0" smtClean="0">
                <a:solidFill>
                  <a:srgbClr val="000000"/>
                </a:solidFill>
                <a:latin typeface="Times New Roman"/>
                <a:ea typeface="Times New Roman"/>
              </a:rPr>
              <a:t>Abu  </a:t>
            </a:r>
            <a:r>
              <a:rPr lang="en-US" sz="2800" b="1" dirty="0">
                <a:solidFill>
                  <a:srgbClr val="000000"/>
                </a:solidFill>
                <a:latin typeface="Times New Roman"/>
                <a:ea typeface="Times New Roman"/>
              </a:rPr>
              <a:t>Ali  </a:t>
            </a:r>
            <a:r>
              <a:rPr lang="en-US" sz="2800" b="1" dirty="0" err="1">
                <a:solidFill>
                  <a:srgbClr val="000000"/>
                </a:solidFill>
                <a:latin typeface="Times New Roman"/>
                <a:ea typeface="Times New Roman"/>
              </a:rPr>
              <a:t>Ibn</a:t>
            </a:r>
            <a:r>
              <a:rPr lang="en-US" sz="2800" b="1" dirty="0">
                <a:solidFill>
                  <a:srgbClr val="000000"/>
                </a:solidFill>
                <a:latin typeface="Times New Roman"/>
                <a:ea typeface="Times New Roman"/>
              </a:rPr>
              <a:t>  Sino  (</a:t>
            </a:r>
            <a:r>
              <a:rPr lang="en-US" sz="2800" b="1" dirty="0" smtClean="0">
                <a:solidFill>
                  <a:srgbClr val="000000"/>
                </a:solidFill>
                <a:latin typeface="Times New Roman"/>
                <a:ea typeface="Times New Roman"/>
              </a:rPr>
              <a:t>980-1037</a:t>
            </a:r>
            <a:r>
              <a:rPr lang="en-US" sz="2800" b="1" dirty="0">
                <a:solidFill>
                  <a:srgbClr val="000000"/>
                </a:solidFill>
                <a:latin typeface="Times New Roman"/>
                <a:ea typeface="Times New Roman"/>
              </a:rPr>
              <a:t>)</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Buxoro</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yaqinidagi</a:t>
            </a:r>
            <a:r>
              <a:rPr lang="en-US" sz="2800" dirty="0">
                <a:solidFill>
                  <a:srgbClr val="000000"/>
                </a:solidFill>
                <a:latin typeface="Times New Roman"/>
                <a:ea typeface="Times New Roman"/>
              </a:rPr>
              <a:t>  </a:t>
            </a:r>
            <a:r>
              <a:rPr lang="en-US" sz="2800" b="1" dirty="0" err="1">
                <a:solidFill>
                  <a:srgbClr val="000000"/>
                </a:solidFill>
                <a:latin typeface="Times New Roman"/>
                <a:ea typeface="Times New Roman"/>
              </a:rPr>
              <a:t>Afshona</a:t>
            </a:r>
            <a:r>
              <a:rPr lang="en-US" sz="2800" b="1" dirty="0">
                <a:solidFill>
                  <a:srgbClr val="000000"/>
                </a:solidFill>
                <a:latin typeface="Times New Roman"/>
                <a:ea typeface="Times New Roman"/>
              </a:rPr>
              <a:t>  </a:t>
            </a:r>
            <a:r>
              <a:rPr lang="en-US" sz="2800" b="1" dirty="0" err="1">
                <a:solidFill>
                  <a:srgbClr val="000000"/>
                </a:solidFill>
                <a:latin typeface="Times New Roman"/>
                <a:ea typeface="Times New Roman"/>
              </a:rPr>
              <a:t>qishlog’idagi</a:t>
            </a:r>
            <a:r>
              <a:rPr lang="en-US" sz="2800" b="1" dirty="0">
                <a:solidFill>
                  <a:srgbClr val="000000"/>
                </a:solidFill>
                <a:latin typeface="Times New Roman"/>
                <a:ea typeface="Times New Roman"/>
              </a:rPr>
              <a:t> </a:t>
            </a:r>
            <a:r>
              <a:rPr lang="en-US" sz="2800" dirty="0" err="1" smtClean="0">
                <a:solidFill>
                  <a:srgbClr val="000000"/>
                </a:solidFill>
                <a:latin typeface="Times New Roman"/>
                <a:ea typeface="Times New Roman"/>
              </a:rPr>
              <a:t>turkiy</a:t>
            </a:r>
            <a:r>
              <a:rPr lang="en-US" sz="2800" dirty="0" smtClean="0">
                <a:solidFill>
                  <a:srgbClr val="000000"/>
                </a:solidFill>
                <a:latin typeface="Times New Roman"/>
                <a:ea typeface="Times New Roman"/>
              </a:rPr>
              <a:t>  </a:t>
            </a:r>
            <a:r>
              <a:rPr lang="en-US" sz="2800" dirty="0" err="1">
                <a:solidFill>
                  <a:srgbClr val="000000"/>
                </a:solidFill>
                <a:latin typeface="Times New Roman"/>
                <a:ea typeface="Times New Roman"/>
              </a:rPr>
              <a:t>oilada</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tavallud</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topgan</a:t>
            </a:r>
            <a:r>
              <a:rPr lang="en-US" sz="2800" dirty="0">
                <a:solidFill>
                  <a:srgbClr val="000000"/>
                </a:solidFill>
                <a:latin typeface="Times New Roman"/>
                <a:ea typeface="Times New Roman"/>
              </a:rPr>
              <a:t>.  U  </a:t>
            </a:r>
            <a:r>
              <a:rPr lang="en-US" sz="2800" dirty="0" err="1">
                <a:solidFill>
                  <a:srgbClr val="000000"/>
                </a:solidFill>
                <a:latin typeface="Times New Roman"/>
                <a:ea typeface="Times New Roman"/>
              </a:rPr>
              <a:t>tinimsiz</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ilmiy</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izlanish</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natijasida</a:t>
            </a:r>
            <a:r>
              <a:rPr lang="en-US" sz="2800" dirty="0">
                <a:solidFill>
                  <a:srgbClr val="000000"/>
                </a:solidFill>
                <a:latin typeface="Times New Roman"/>
                <a:ea typeface="Times New Roman"/>
              </a:rPr>
              <a:t>  </a:t>
            </a:r>
            <a:r>
              <a:rPr lang="en-US" sz="2800" b="1" i="1" dirty="0" err="1">
                <a:solidFill>
                  <a:srgbClr val="0000FF"/>
                </a:solidFill>
                <a:latin typeface="Times New Roman"/>
                <a:ea typeface="Times New Roman"/>
              </a:rPr>
              <a:t>falsafa</a:t>
            </a:r>
            <a:r>
              <a:rPr lang="en-US" sz="2800" b="1" i="1" dirty="0">
                <a:solidFill>
                  <a:srgbClr val="0000FF"/>
                </a:solidFill>
                <a:latin typeface="Times New Roman"/>
                <a:ea typeface="Times New Roman"/>
              </a:rPr>
              <a:t>, </a:t>
            </a:r>
            <a:r>
              <a:rPr lang="en-US" sz="2800" b="1" i="1" dirty="0" err="1" smtClean="0">
                <a:solidFill>
                  <a:srgbClr val="0000FF"/>
                </a:solidFill>
                <a:latin typeface="Times New Roman"/>
                <a:ea typeface="Times New Roman"/>
              </a:rPr>
              <a:t>mantiq</a:t>
            </a:r>
            <a:r>
              <a:rPr lang="en-US" sz="2800" b="1" i="1" dirty="0">
                <a:solidFill>
                  <a:srgbClr val="0000FF"/>
                </a:solidFill>
                <a:latin typeface="Times New Roman"/>
                <a:ea typeface="Times New Roman"/>
              </a:rPr>
              <a:t>,  </a:t>
            </a:r>
            <a:r>
              <a:rPr lang="en-US" sz="2800" b="1" i="1" dirty="0" err="1">
                <a:solidFill>
                  <a:srgbClr val="0000FF"/>
                </a:solidFill>
                <a:latin typeface="Times New Roman"/>
                <a:ea typeface="Times New Roman"/>
              </a:rPr>
              <a:t>biologiya</a:t>
            </a:r>
            <a:r>
              <a:rPr lang="en-US" sz="2800" b="1" i="1" dirty="0">
                <a:solidFill>
                  <a:srgbClr val="0000FF"/>
                </a:solidFill>
                <a:latin typeface="Times New Roman"/>
                <a:ea typeface="Times New Roman"/>
              </a:rPr>
              <a:t>,  </a:t>
            </a:r>
            <a:r>
              <a:rPr lang="en-US" sz="2800" b="1" i="1" dirty="0" err="1">
                <a:solidFill>
                  <a:srgbClr val="0000FF"/>
                </a:solidFill>
                <a:latin typeface="Times New Roman"/>
                <a:ea typeface="Times New Roman"/>
              </a:rPr>
              <a:t>geologiya</a:t>
            </a:r>
            <a:r>
              <a:rPr lang="en-US" sz="2800" b="1" i="1" dirty="0">
                <a:solidFill>
                  <a:srgbClr val="0000FF"/>
                </a:solidFill>
                <a:latin typeface="Times New Roman"/>
                <a:ea typeface="Times New Roman"/>
              </a:rPr>
              <a:t>,  </a:t>
            </a:r>
            <a:r>
              <a:rPr lang="en-US" sz="2800" b="1" i="1" dirty="0" err="1">
                <a:solidFill>
                  <a:srgbClr val="0000FF"/>
                </a:solidFill>
                <a:latin typeface="Times New Roman"/>
                <a:ea typeface="Times New Roman"/>
              </a:rPr>
              <a:t>mineralogiya</a:t>
            </a:r>
            <a:r>
              <a:rPr lang="en-US" sz="2800" b="1" i="1" dirty="0">
                <a:solidFill>
                  <a:srgbClr val="0000FF"/>
                </a:solidFill>
                <a:latin typeface="Times New Roman"/>
                <a:ea typeface="Times New Roman"/>
              </a:rPr>
              <a:t>,  </a:t>
            </a:r>
            <a:r>
              <a:rPr lang="en-US" sz="2800" b="1" i="1" dirty="0" err="1">
                <a:solidFill>
                  <a:srgbClr val="0000FF"/>
                </a:solidFill>
                <a:latin typeface="Times New Roman"/>
                <a:ea typeface="Times New Roman"/>
              </a:rPr>
              <a:t>fizika</a:t>
            </a:r>
            <a:r>
              <a:rPr lang="en-US" sz="2800" b="1" i="1" dirty="0">
                <a:solidFill>
                  <a:srgbClr val="0000FF"/>
                </a:solidFill>
                <a:latin typeface="Times New Roman"/>
                <a:ea typeface="Times New Roman"/>
              </a:rPr>
              <a:t>,  </a:t>
            </a:r>
            <a:r>
              <a:rPr lang="en-US" sz="2800" b="1" i="1" dirty="0" err="1">
                <a:solidFill>
                  <a:srgbClr val="0000FF"/>
                </a:solidFill>
                <a:latin typeface="Times New Roman"/>
                <a:ea typeface="Times New Roman"/>
              </a:rPr>
              <a:t>matematika</a:t>
            </a:r>
            <a:r>
              <a:rPr lang="en-US" sz="2800" b="1" i="1" dirty="0">
                <a:solidFill>
                  <a:srgbClr val="0000FF"/>
                </a:solidFill>
                <a:latin typeface="Times New Roman"/>
                <a:ea typeface="Times New Roman"/>
              </a:rPr>
              <a:t>,  </a:t>
            </a:r>
            <a:r>
              <a:rPr lang="en-US" sz="2800" b="1" i="1" dirty="0" err="1">
                <a:solidFill>
                  <a:srgbClr val="0000FF"/>
                </a:solidFill>
                <a:latin typeface="Times New Roman"/>
                <a:ea typeface="Times New Roman"/>
              </a:rPr>
              <a:t>tibbiyot</a:t>
            </a:r>
            <a:r>
              <a:rPr lang="en-US" sz="2800" b="1" i="1" dirty="0">
                <a:solidFill>
                  <a:srgbClr val="0000FF"/>
                </a:solidFill>
                <a:latin typeface="Times New Roman"/>
                <a:ea typeface="Times New Roman"/>
              </a:rPr>
              <a:t>, </a:t>
            </a:r>
            <a:r>
              <a:rPr lang="en-US" sz="2800" b="1" i="1" dirty="0" err="1" smtClean="0">
                <a:solidFill>
                  <a:srgbClr val="0000FF"/>
                </a:solidFill>
                <a:latin typeface="Times New Roman"/>
                <a:ea typeface="Times New Roman"/>
              </a:rPr>
              <a:t>falakiyot</a:t>
            </a:r>
            <a:r>
              <a:rPr lang="en-US" sz="2800" dirty="0" smtClean="0">
                <a:solidFill>
                  <a:srgbClr val="000000"/>
                </a:solidFill>
                <a:latin typeface="Times New Roman"/>
                <a:ea typeface="Times New Roman"/>
              </a:rPr>
              <a:t> </a:t>
            </a:r>
            <a:r>
              <a:rPr lang="en-US" sz="2800" dirty="0" err="1">
                <a:solidFill>
                  <a:srgbClr val="000000"/>
                </a:solidFill>
                <a:latin typeface="Times New Roman"/>
                <a:ea typeface="Times New Roman"/>
              </a:rPr>
              <a:t>va</a:t>
            </a:r>
            <a:r>
              <a:rPr lang="en-US" sz="2800" dirty="0">
                <a:solidFill>
                  <a:srgbClr val="000000"/>
                </a:solidFill>
                <a:latin typeface="Times New Roman"/>
                <a:ea typeface="Times New Roman"/>
              </a:rPr>
              <a:t> fanning </a:t>
            </a:r>
            <a:r>
              <a:rPr lang="en-US" sz="2800" dirty="0" err="1">
                <a:solidFill>
                  <a:srgbClr val="000000"/>
                </a:solidFill>
                <a:latin typeface="Times New Roman"/>
                <a:ea typeface="Times New Roman"/>
              </a:rPr>
              <a:t>boshqa</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sohalarida</a:t>
            </a:r>
            <a:r>
              <a:rPr lang="en-US" sz="2800" dirty="0">
                <a:solidFill>
                  <a:srgbClr val="000000"/>
                </a:solidFill>
                <a:latin typeface="Times New Roman"/>
                <a:ea typeface="Times New Roman"/>
              </a:rPr>
              <a:t> </a:t>
            </a:r>
            <a:r>
              <a:rPr lang="en-US" sz="2800" b="1" dirty="0">
                <a:solidFill>
                  <a:srgbClr val="000000"/>
                </a:solidFill>
                <a:latin typeface="Times New Roman"/>
                <a:ea typeface="Times New Roman"/>
              </a:rPr>
              <a:t>450 </a:t>
            </a:r>
            <a:r>
              <a:rPr lang="en-US" sz="2800" b="1" dirty="0" err="1">
                <a:solidFill>
                  <a:srgbClr val="000000"/>
                </a:solidFill>
                <a:latin typeface="Times New Roman"/>
                <a:ea typeface="Times New Roman"/>
              </a:rPr>
              <a:t>dan</a:t>
            </a:r>
            <a:r>
              <a:rPr lang="en-US" sz="2800" b="1" dirty="0">
                <a:solidFill>
                  <a:srgbClr val="000000"/>
                </a:solidFill>
                <a:latin typeface="Times New Roman"/>
                <a:ea typeface="Times New Roman"/>
              </a:rPr>
              <a:t> </a:t>
            </a:r>
            <a:r>
              <a:rPr lang="en-US" sz="2800" dirty="0" err="1">
                <a:solidFill>
                  <a:srgbClr val="000000"/>
                </a:solidFill>
                <a:latin typeface="Times New Roman"/>
                <a:ea typeface="Times New Roman"/>
              </a:rPr>
              <a:t>ortiq</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asarlar</a:t>
            </a:r>
            <a:r>
              <a:rPr lang="en-US" sz="2800" dirty="0">
                <a:solidFill>
                  <a:srgbClr val="000000"/>
                </a:solidFill>
                <a:latin typeface="Times New Roman"/>
                <a:ea typeface="Times New Roman"/>
              </a:rPr>
              <a:t> </a:t>
            </a:r>
            <a:r>
              <a:rPr lang="en-US" sz="2800" dirty="0" err="1">
                <a:solidFill>
                  <a:srgbClr val="000000"/>
                </a:solidFill>
                <a:latin typeface="Times New Roman"/>
                <a:ea typeface="Times New Roman"/>
              </a:rPr>
              <a:t>yozgan</a:t>
            </a:r>
            <a:r>
              <a:rPr lang="en-US" sz="2800" dirty="0" smtClean="0">
                <a:solidFill>
                  <a:srgbClr val="000000"/>
                </a:solidFill>
                <a:latin typeface="Times New Roman"/>
                <a:ea typeface="Times New Roman"/>
              </a:rPr>
              <a:t>.</a:t>
            </a:r>
            <a:r>
              <a:rPr lang="uz-Cyrl-UZ" sz="2800" dirty="0">
                <a:solidFill>
                  <a:srgbClr val="000000"/>
                </a:solidFill>
                <a:latin typeface="Times New Roman"/>
                <a:ea typeface="Times New Roman"/>
              </a:rPr>
              <a:t> zamonlar o‘tishi bilan ularning ko‘pi yo‘qolib ketgan va bizgacha faqat </a:t>
            </a:r>
            <a:r>
              <a:rPr lang="uz-Cyrl-UZ" sz="2800" b="1" dirty="0">
                <a:solidFill>
                  <a:srgbClr val="0000FF"/>
                </a:solidFill>
                <a:latin typeface="Times New Roman"/>
                <a:ea typeface="Times New Roman"/>
              </a:rPr>
              <a:t>242</a:t>
            </a:r>
            <a:r>
              <a:rPr lang="uz-Cyrl-UZ" sz="2800" dirty="0">
                <a:solidFill>
                  <a:srgbClr val="000000"/>
                </a:solidFill>
                <a:latin typeface="Times New Roman"/>
                <a:ea typeface="Times New Roman"/>
              </a:rPr>
              <a:t> </a:t>
            </a:r>
            <a:r>
              <a:rPr lang="uz-Cyrl-UZ" sz="2800" b="1" dirty="0">
                <a:solidFill>
                  <a:srgbClr val="0000FF"/>
                </a:solidFill>
                <a:latin typeface="Times New Roman"/>
                <a:ea typeface="Times New Roman"/>
              </a:rPr>
              <a:t>tasi</a:t>
            </a:r>
            <a:r>
              <a:rPr lang="uz-Cyrl-UZ" sz="2800" dirty="0">
                <a:solidFill>
                  <a:srgbClr val="000000"/>
                </a:solidFill>
                <a:latin typeface="Times New Roman"/>
                <a:ea typeface="Times New Roman"/>
              </a:rPr>
              <a:t> yetib kelgan.</a:t>
            </a:r>
            <a:r>
              <a:rPr lang="en-US" sz="2800" dirty="0" smtClean="0">
                <a:solidFill>
                  <a:srgbClr val="000000"/>
                </a:solidFill>
                <a:latin typeface="Times New Roman"/>
                <a:ea typeface="Times New Roman"/>
              </a:rPr>
              <a:t> </a:t>
            </a:r>
            <a:r>
              <a:rPr lang="en-US" sz="2800" dirty="0" err="1" smtClean="0">
                <a:solidFill>
                  <a:srgbClr val="000000"/>
                </a:solidFill>
                <a:latin typeface="Times New Roman"/>
                <a:ea typeface="Times New Roman"/>
              </a:rPr>
              <a:t>Shundan</a:t>
            </a:r>
            <a:r>
              <a:rPr lang="en-US" sz="2800" dirty="0" smtClean="0">
                <a:solidFill>
                  <a:srgbClr val="000000"/>
                </a:solidFill>
                <a:latin typeface="Times New Roman"/>
                <a:ea typeface="Times New Roman"/>
              </a:rPr>
              <a:t> </a:t>
            </a:r>
            <a:r>
              <a:rPr lang="en-US" sz="2800" b="1" dirty="0" smtClean="0">
                <a:solidFill>
                  <a:srgbClr val="0000FF"/>
                </a:solidFill>
                <a:latin typeface="Times New Roman"/>
                <a:ea typeface="Times New Roman"/>
              </a:rPr>
              <a:t>80  </a:t>
            </a:r>
            <a:r>
              <a:rPr lang="en-US" sz="2800" b="1" dirty="0" err="1">
                <a:solidFill>
                  <a:srgbClr val="0000FF"/>
                </a:solidFill>
                <a:latin typeface="Times New Roman"/>
                <a:ea typeface="Times New Roman"/>
              </a:rPr>
              <a:t>tasi</a:t>
            </a:r>
            <a:r>
              <a:rPr lang="en-US" sz="2800" b="1" dirty="0">
                <a:solidFill>
                  <a:srgbClr val="0000FF"/>
                </a:solidFill>
                <a:latin typeface="Times New Roman"/>
                <a:ea typeface="Times New Roman"/>
              </a:rPr>
              <a:t>  </a:t>
            </a:r>
            <a:r>
              <a:rPr lang="en-US" sz="2800" b="1" dirty="0" err="1">
                <a:solidFill>
                  <a:srgbClr val="000000"/>
                </a:solidFill>
                <a:latin typeface="Times New Roman"/>
                <a:ea typeface="Times New Roman"/>
              </a:rPr>
              <a:t>falsafa</a:t>
            </a:r>
            <a:r>
              <a:rPr lang="en-US" sz="2800" b="1" dirty="0">
                <a:solidFill>
                  <a:srgbClr val="000000"/>
                </a:solidFill>
                <a:latin typeface="Times New Roman"/>
                <a:ea typeface="Times New Roman"/>
              </a:rPr>
              <a:t>,  </a:t>
            </a:r>
            <a:r>
              <a:rPr lang="en-US" sz="2800" b="1" dirty="0" err="1">
                <a:solidFill>
                  <a:srgbClr val="000000"/>
                </a:solidFill>
                <a:latin typeface="Times New Roman"/>
                <a:ea typeface="Times New Roman"/>
              </a:rPr>
              <a:t>ilohiyat</a:t>
            </a:r>
            <a:r>
              <a:rPr lang="en-US" sz="2800" b="1" dirty="0">
                <a:solidFill>
                  <a:srgbClr val="000000"/>
                </a:solidFill>
                <a:latin typeface="Times New Roman"/>
                <a:ea typeface="Times New Roman"/>
              </a:rPr>
              <a:t>  </a:t>
            </a:r>
            <a:r>
              <a:rPr lang="en-US" sz="2800" b="1" dirty="0" err="1">
                <a:solidFill>
                  <a:srgbClr val="000000"/>
                </a:solidFill>
                <a:latin typeface="Times New Roman"/>
                <a:ea typeface="Times New Roman"/>
              </a:rPr>
              <a:t>va</a:t>
            </a:r>
            <a:r>
              <a:rPr lang="en-US" sz="2800" b="1" dirty="0">
                <a:solidFill>
                  <a:srgbClr val="000000"/>
                </a:solidFill>
                <a:latin typeface="Times New Roman"/>
                <a:ea typeface="Times New Roman"/>
              </a:rPr>
              <a:t>  </a:t>
            </a:r>
            <a:r>
              <a:rPr lang="en-US" sz="2800" b="1" dirty="0" err="1">
                <a:solidFill>
                  <a:srgbClr val="000000"/>
                </a:solidFill>
                <a:latin typeface="Times New Roman"/>
                <a:ea typeface="Times New Roman"/>
              </a:rPr>
              <a:t>tasavvufga</a:t>
            </a:r>
            <a:r>
              <a:rPr lang="en-US" sz="2800" b="1" dirty="0">
                <a:solidFill>
                  <a:srgbClr val="000000"/>
                </a:solidFill>
                <a:latin typeface="Times New Roman"/>
                <a:ea typeface="Times New Roman"/>
              </a:rPr>
              <a:t>,  </a:t>
            </a:r>
            <a:r>
              <a:rPr lang="en-US" sz="2800" b="1" dirty="0">
                <a:solidFill>
                  <a:srgbClr val="0000FF"/>
                </a:solidFill>
                <a:latin typeface="Times New Roman"/>
                <a:ea typeface="Times New Roman"/>
              </a:rPr>
              <a:t>43  </a:t>
            </a:r>
            <a:r>
              <a:rPr lang="en-US" sz="2800" b="1" dirty="0" err="1">
                <a:solidFill>
                  <a:srgbClr val="0000FF"/>
                </a:solidFill>
                <a:latin typeface="Times New Roman"/>
                <a:ea typeface="Times New Roman"/>
              </a:rPr>
              <a:t>tasi</a:t>
            </a:r>
            <a:r>
              <a:rPr lang="en-US" sz="2800" b="1" dirty="0">
                <a:solidFill>
                  <a:srgbClr val="0000FF"/>
                </a:solidFill>
                <a:latin typeface="Times New Roman"/>
                <a:ea typeface="Times New Roman"/>
              </a:rPr>
              <a:t> </a:t>
            </a:r>
            <a:r>
              <a:rPr lang="en-US" sz="2800" dirty="0">
                <a:solidFill>
                  <a:srgbClr val="000000"/>
                </a:solidFill>
                <a:latin typeface="Times New Roman"/>
                <a:ea typeface="Times New Roman"/>
              </a:rPr>
              <a:t> </a:t>
            </a:r>
            <a:r>
              <a:rPr lang="en-US" sz="2800" b="1" dirty="0" err="1">
                <a:solidFill>
                  <a:srgbClr val="000000"/>
                </a:solidFill>
                <a:latin typeface="Times New Roman"/>
                <a:ea typeface="Times New Roman"/>
              </a:rPr>
              <a:t>tabobatga</a:t>
            </a:r>
            <a:r>
              <a:rPr lang="en-US" sz="2800" b="1" dirty="0">
                <a:solidFill>
                  <a:srgbClr val="000000"/>
                </a:solidFill>
                <a:latin typeface="Times New Roman"/>
                <a:ea typeface="Times New Roman"/>
              </a:rPr>
              <a:t>,  </a:t>
            </a:r>
            <a:r>
              <a:rPr lang="en-US" sz="2800" b="1" dirty="0">
                <a:solidFill>
                  <a:srgbClr val="0000FF"/>
                </a:solidFill>
                <a:latin typeface="Times New Roman"/>
                <a:ea typeface="Times New Roman"/>
              </a:rPr>
              <a:t>19  </a:t>
            </a:r>
            <a:r>
              <a:rPr lang="en-US" sz="2800" b="1" dirty="0" err="1">
                <a:solidFill>
                  <a:srgbClr val="0000FF"/>
                </a:solidFill>
                <a:latin typeface="Times New Roman"/>
                <a:ea typeface="Times New Roman"/>
              </a:rPr>
              <a:t>tasi</a:t>
            </a:r>
            <a:r>
              <a:rPr lang="en-US" sz="2800" b="1" dirty="0">
                <a:solidFill>
                  <a:srgbClr val="0000FF"/>
                </a:solidFill>
                <a:latin typeface="Times New Roman"/>
                <a:ea typeface="Times New Roman"/>
              </a:rPr>
              <a:t>  </a:t>
            </a:r>
            <a:r>
              <a:rPr lang="en-US" sz="2800" b="1" dirty="0" err="1">
                <a:solidFill>
                  <a:srgbClr val="000000"/>
                </a:solidFill>
                <a:latin typeface="Times New Roman"/>
                <a:ea typeface="Times New Roman"/>
              </a:rPr>
              <a:t>mantiqqa</a:t>
            </a:r>
            <a:r>
              <a:rPr lang="en-US" sz="2800" b="1" dirty="0">
                <a:solidFill>
                  <a:srgbClr val="000000"/>
                </a:solidFill>
                <a:latin typeface="Times New Roman"/>
                <a:ea typeface="Times New Roman"/>
              </a:rPr>
              <a:t>,  </a:t>
            </a:r>
            <a:r>
              <a:rPr lang="en-US" sz="2800" b="1" dirty="0">
                <a:solidFill>
                  <a:srgbClr val="0000FF"/>
                </a:solidFill>
                <a:latin typeface="Times New Roman"/>
                <a:ea typeface="Times New Roman"/>
              </a:rPr>
              <a:t>26 </a:t>
            </a:r>
            <a:r>
              <a:rPr lang="en-US" sz="2800" b="1" dirty="0" err="1" smtClean="0">
                <a:solidFill>
                  <a:srgbClr val="0000FF"/>
                </a:solidFill>
                <a:latin typeface="Times New Roman"/>
                <a:ea typeface="Times New Roman"/>
              </a:rPr>
              <a:t>tasi</a:t>
            </a:r>
            <a:r>
              <a:rPr lang="en-US" sz="2800" b="1" dirty="0" smtClean="0">
                <a:solidFill>
                  <a:srgbClr val="0000FF"/>
                </a:solidFill>
                <a:latin typeface="Times New Roman"/>
                <a:ea typeface="Times New Roman"/>
              </a:rPr>
              <a:t> </a:t>
            </a:r>
            <a:r>
              <a:rPr lang="en-US" sz="2800" b="1" dirty="0" err="1">
                <a:solidFill>
                  <a:srgbClr val="000000"/>
                </a:solidFill>
                <a:latin typeface="Times New Roman"/>
                <a:ea typeface="Times New Roman"/>
              </a:rPr>
              <a:t>ruhshunoslikka</a:t>
            </a:r>
            <a:r>
              <a:rPr lang="en-US" sz="2800" b="1" dirty="0">
                <a:solidFill>
                  <a:srgbClr val="000000"/>
                </a:solidFill>
                <a:latin typeface="Times New Roman"/>
                <a:ea typeface="Times New Roman"/>
              </a:rPr>
              <a:t>, </a:t>
            </a:r>
            <a:r>
              <a:rPr lang="en-US" sz="2800" b="1" dirty="0" smtClean="0">
                <a:solidFill>
                  <a:srgbClr val="0000FF"/>
                </a:solidFill>
                <a:latin typeface="Times New Roman"/>
                <a:ea typeface="Times New Roman"/>
              </a:rPr>
              <a:t>7 </a:t>
            </a:r>
            <a:r>
              <a:rPr lang="en-US" sz="2800" b="1" dirty="0" err="1">
                <a:solidFill>
                  <a:srgbClr val="0000FF"/>
                </a:solidFill>
                <a:latin typeface="Times New Roman"/>
                <a:ea typeface="Times New Roman"/>
              </a:rPr>
              <a:t>tasi</a:t>
            </a:r>
            <a:r>
              <a:rPr lang="en-US" sz="2800" b="1" dirty="0">
                <a:solidFill>
                  <a:srgbClr val="000000"/>
                </a:solidFill>
                <a:latin typeface="Times New Roman"/>
                <a:ea typeface="Times New Roman"/>
              </a:rPr>
              <a:t> </a:t>
            </a:r>
            <a:r>
              <a:rPr lang="en-US" sz="2800" b="1" dirty="0" err="1">
                <a:solidFill>
                  <a:srgbClr val="000000"/>
                </a:solidFill>
                <a:latin typeface="Times New Roman"/>
                <a:ea typeface="Times New Roman"/>
              </a:rPr>
              <a:t>falakiyotga</a:t>
            </a:r>
            <a:r>
              <a:rPr lang="en-US" sz="2800" b="1" dirty="0">
                <a:solidFill>
                  <a:srgbClr val="000000"/>
                </a:solidFill>
                <a:latin typeface="Times New Roman"/>
                <a:ea typeface="Times New Roman"/>
              </a:rPr>
              <a:t>, </a:t>
            </a:r>
            <a:r>
              <a:rPr lang="en-US" sz="2800" b="1" dirty="0">
                <a:solidFill>
                  <a:srgbClr val="0000FF"/>
                </a:solidFill>
                <a:latin typeface="Times New Roman"/>
                <a:ea typeface="Times New Roman"/>
              </a:rPr>
              <a:t>1 </a:t>
            </a:r>
            <a:r>
              <a:rPr lang="en-US" sz="2800" b="1" dirty="0" err="1">
                <a:solidFill>
                  <a:srgbClr val="0000FF"/>
                </a:solidFill>
                <a:latin typeface="Times New Roman"/>
                <a:ea typeface="Times New Roman"/>
              </a:rPr>
              <a:t>tasi</a:t>
            </a:r>
            <a:r>
              <a:rPr lang="en-US" sz="2800" b="1" dirty="0">
                <a:solidFill>
                  <a:srgbClr val="0000FF"/>
                </a:solidFill>
                <a:latin typeface="Times New Roman"/>
                <a:ea typeface="Times New Roman"/>
              </a:rPr>
              <a:t> </a:t>
            </a:r>
            <a:r>
              <a:rPr lang="en-US" sz="2800" b="1" dirty="0" err="1">
                <a:solidFill>
                  <a:srgbClr val="000000"/>
                </a:solidFill>
                <a:latin typeface="Times New Roman"/>
                <a:ea typeface="Times New Roman"/>
              </a:rPr>
              <a:t>musiqaga</a:t>
            </a:r>
            <a:r>
              <a:rPr lang="en-US" sz="2800" b="1" dirty="0">
                <a:solidFill>
                  <a:srgbClr val="000000"/>
                </a:solidFill>
                <a:latin typeface="Times New Roman"/>
                <a:ea typeface="Times New Roman"/>
              </a:rPr>
              <a:t>, </a:t>
            </a:r>
            <a:r>
              <a:rPr lang="en-US" sz="2800" b="1" dirty="0">
                <a:solidFill>
                  <a:srgbClr val="0000FF"/>
                </a:solidFill>
                <a:latin typeface="Times New Roman"/>
                <a:ea typeface="Times New Roman"/>
              </a:rPr>
              <a:t>2 </a:t>
            </a:r>
            <a:r>
              <a:rPr lang="en-US" sz="2800" b="1" dirty="0" err="1" smtClean="0">
                <a:solidFill>
                  <a:srgbClr val="0000FF"/>
                </a:solidFill>
                <a:latin typeface="Times New Roman"/>
                <a:ea typeface="Times New Roman"/>
              </a:rPr>
              <a:t>tasi</a:t>
            </a:r>
            <a:r>
              <a:rPr lang="en-US" sz="2800" b="1" dirty="0" smtClean="0">
                <a:solidFill>
                  <a:srgbClr val="0000FF"/>
                </a:solidFill>
                <a:latin typeface="Times New Roman"/>
                <a:ea typeface="Times New Roman"/>
              </a:rPr>
              <a:t>  </a:t>
            </a:r>
            <a:r>
              <a:rPr lang="en-US" sz="2800" b="1" dirty="0" err="1">
                <a:solidFill>
                  <a:srgbClr val="000000"/>
                </a:solidFill>
                <a:latin typeface="Times New Roman"/>
                <a:ea typeface="Times New Roman"/>
              </a:rPr>
              <a:t>kimyoga</a:t>
            </a:r>
            <a:r>
              <a:rPr lang="en-US" sz="2800" b="1" dirty="0">
                <a:solidFill>
                  <a:srgbClr val="000000"/>
                </a:solidFill>
                <a:latin typeface="Times New Roman"/>
                <a:ea typeface="Times New Roman"/>
              </a:rPr>
              <a:t>,  </a:t>
            </a:r>
            <a:r>
              <a:rPr lang="en-US" sz="2800" b="1" dirty="0">
                <a:solidFill>
                  <a:srgbClr val="0000FF"/>
                </a:solidFill>
                <a:latin typeface="Times New Roman"/>
                <a:ea typeface="Times New Roman"/>
              </a:rPr>
              <a:t>9  </a:t>
            </a:r>
            <a:r>
              <a:rPr lang="en-US" sz="2800" b="1" dirty="0" err="1">
                <a:solidFill>
                  <a:srgbClr val="0000FF"/>
                </a:solidFill>
                <a:latin typeface="Times New Roman"/>
                <a:ea typeface="Times New Roman"/>
              </a:rPr>
              <a:t>tasi</a:t>
            </a:r>
            <a:r>
              <a:rPr lang="en-US" sz="2800" b="1" dirty="0">
                <a:solidFill>
                  <a:srgbClr val="0000FF"/>
                </a:solidFill>
                <a:latin typeface="Times New Roman"/>
                <a:ea typeface="Times New Roman"/>
              </a:rPr>
              <a:t>  </a:t>
            </a:r>
            <a:r>
              <a:rPr lang="en-US" sz="2800" b="1" dirty="0" err="1">
                <a:solidFill>
                  <a:srgbClr val="000000"/>
                </a:solidFill>
                <a:latin typeface="Times New Roman"/>
                <a:ea typeface="Times New Roman"/>
              </a:rPr>
              <a:t>odob</a:t>
            </a:r>
            <a:r>
              <a:rPr lang="en-US" sz="2800" b="1" dirty="0">
                <a:solidFill>
                  <a:srgbClr val="000000"/>
                </a:solidFill>
                <a:latin typeface="Times New Roman"/>
                <a:ea typeface="Times New Roman"/>
              </a:rPr>
              <a:t>  </a:t>
            </a:r>
            <a:r>
              <a:rPr lang="en-US" sz="2800" b="1" dirty="0" err="1">
                <a:solidFill>
                  <a:srgbClr val="000000"/>
                </a:solidFill>
                <a:latin typeface="Times New Roman"/>
                <a:ea typeface="Times New Roman"/>
              </a:rPr>
              <a:t>ilmiga</a:t>
            </a:r>
            <a:r>
              <a:rPr lang="en-US" sz="2800" b="1" dirty="0">
                <a:solidFill>
                  <a:srgbClr val="000000"/>
                </a:solidFill>
                <a:latin typeface="Times New Roman"/>
                <a:ea typeface="Times New Roman"/>
              </a:rPr>
              <a:t>,  </a:t>
            </a:r>
            <a:r>
              <a:rPr lang="en-US" sz="2800" b="1" dirty="0">
                <a:solidFill>
                  <a:srgbClr val="0000FF"/>
                </a:solidFill>
                <a:latin typeface="Times New Roman"/>
                <a:ea typeface="Times New Roman"/>
              </a:rPr>
              <a:t>4  </a:t>
            </a:r>
            <a:r>
              <a:rPr lang="en-US" sz="2800" b="1" dirty="0" err="1">
                <a:solidFill>
                  <a:srgbClr val="0000FF"/>
                </a:solidFill>
                <a:latin typeface="Times New Roman"/>
                <a:ea typeface="Times New Roman"/>
              </a:rPr>
              <a:t>tasi</a:t>
            </a:r>
            <a:r>
              <a:rPr lang="en-US" sz="2800" b="1" dirty="0">
                <a:solidFill>
                  <a:srgbClr val="0000FF"/>
                </a:solidFill>
                <a:latin typeface="Times New Roman"/>
                <a:ea typeface="Times New Roman"/>
              </a:rPr>
              <a:t> </a:t>
            </a:r>
            <a:r>
              <a:rPr lang="en-US" sz="2800" b="1" dirty="0">
                <a:solidFill>
                  <a:srgbClr val="000000"/>
                </a:solidFill>
                <a:latin typeface="Times New Roman"/>
                <a:ea typeface="Times New Roman"/>
              </a:rPr>
              <a:t> </a:t>
            </a:r>
            <a:r>
              <a:rPr lang="en-US" sz="2800" b="1" dirty="0" err="1">
                <a:solidFill>
                  <a:srgbClr val="000000"/>
                </a:solidFill>
                <a:latin typeface="Times New Roman"/>
                <a:ea typeface="Times New Roman"/>
              </a:rPr>
              <a:t>adabiyotga</a:t>
            </a:r>
            <a:r>
              <a:rPr lang="en-US" sz="2800" b="1" dirty="0">
                <a:solidFill>
                  <a:srgbClr val="000000"/>
                </a:solidFill>
                <a:latin typeface="Times New Roman"/>
                <a:ea typeface="Times New Roman"/>
              </a:rPr>
              <a:t>,  </a:t>
            </a:r>
            <a:r>
              <a:rPr lang="en-US" sz="2800" b="1" dirty="0">
                <a:solidFill>
                  <a:srgbClr val="0000FF"/>
                </a:solidFill>
                <a:latin typeface="Times New Roman"/>
                <a:ea typeface="Times New Roman"/>
              </a:rPr>
              <a:t>8  </a:t>
            </a:r>
            <a:r>
              <a:rPr lang="en-US" sz="2800" b="1" dirty="0" err="1">
                <a:solidFill>
                  <a:srgbClr val="0000FF"/>
                </a:solidFill>
                <a:latin typeface="Times New Roman"/>
                <a:ea typeface="Times New Roman"/>
              </a:rPr>
              <a:t>tasi</a:t>
            </a:r>
            <a:r>
              <a:rPr lang="en-US" sz="2800" b="1" dirty="0">
                <a:solidFill>
                  <a:srgbClr val="0000FF"/>
                </a:solidFill>
                <a:latin typeface="Times New Roman"/>
                <a:ea typeface="Times New Roman"/>
              </a:rPr>
              <a:t> </a:t>
            </a:r>
            <a:r>
              <a:rPr lang="en-US" sz="2800" b="1" dirty="0">
                <a:solidFill>
                  <a:srgbClr val="000000"/>
                </a:solidFill>
                <a:latin typeface="Times New Roman"/>
                <a:ea typeface="Times New Roman"/>
              </a:rPr>
              <a:t> </a:t>
            </a:r>
            <a:r>
              <a:rPr lang="en-US" sz="2800" b="1" dirty="0" err="1">
                <a:solidFill>
                  <a:srgbClr val="000000"/>
                </a:solidFill>
                <a:latin typeface="Times New Roman"/>
                <a:ea typeface="Times New Roman"/>
              </a:rPr>
              <a:t>boshqa</a:t>
            </a:r>
            <a:r>
              <a:rPr lang="en-US" sz="2800" b="1" dirty="0">
                <a:solidFill>
                  <a:srgbClr val="000000"/>
                </a:solidFill>
                <a:latin typeface="Times New Roman"/>
                <a:ea typeface="Times New Roman"/>
              </a:rPr>
              <a:t>  </a:t>
            </a:r>
            <a:r>
              <a:rPr lang="en-US" sz="2800" b="1" dirty="0" err="1">
                <a:solidFill>
                  <a:srgbClr val="000000"/>
                </a:solidFill>
                <a:latin typeface="Times New Roman"/>
                <a:ea typeface="Times New Roman"/>
              </a:rPr>
              <a:t>fanlarga</a:t>
            </a:r>
            <a:r>
              <a:rPr lang="en-US" sz="2800" b="1" dirty="0">
                <a:solidFill>
                  <a:srgbClr val="000000"/>
                </a:solidFill>
                <a:latin typeface="Times New Roman"/>
                <a:ea typeface="Times New Roman"/>
              </a:rPr>
              <a:t> </a:t>
            </a:r>
            <a:r>
              <a:rPr lang="en-US" sz="2800" dirty="0" err="1" smtClean="0">
                <a:solidFill>
                  <a:srgbClr val="000000"/>
                </a:solidFill>
                <a:latin typeface="Times New Roman"/>
                <a:ea typeface="Times New Roman"/>
              </a:rPr>
              <a:t>tegishli</a:t>
            </a:r>
            <a:r>
              <a:rPr lang="en-US" sz="2800" dirty="0" smtClean="0">
                <a:solidFill>
                  <a:srgbClr val="000000"/>
                </a:solidFill>
                <a:latin typeface="Times New Roman"/>
                <a:ea typeface="Times New Roman"/>
              </a:rPr>
              <a:t> </a:t>
            </a:r>
            <a:r>
              <a:rPr lang="en-US" sz="2800" dirty="0" err="1">
                <a:solidFill>
                  <a:srgbClr val="000000"/>
                </a:solidFill>
                <a:latin typeface="Times New Roman"/>
                <a:ea typeface="Times New Roman"/>
              </a:rPr>
              <a:t>bo’lgan</a:t>
            </a:r>
            <a:r>
              <a:rPr lang="en-US" sz="2800" dirty="0">
                <a:solidFill>
                  <a:srgbClr val="000000"/>
                </a:solidFill>
                <a:latin typeface="Times New Roman"/>
                <a:ea typeface="Times New Roman"/>
              </a:rPr>
              <a:t>.</a:t>
            </a:r>
            <a:endParaRPr lang="ru-RU" sz="2800" dirty="0">
              <a:effectLst/>
              <a:latin typeface="Times New Roman" pitchFamily="18" charset="0"/>
              <a:ea typeface="Calibri"/>
              <a:cs typeface="Times New Roman" pitchFamily="18" charset="0"/>
            </a:endParaRPr>
          </a:p>
        </p:txBody>
      </p:sp>
    </p:spTree>
    <p:extLst>
      <p:ext uri="{BB962C8B-B14F-4D97-AF65-F5344CB8AC3E}">
        <p14:creationId xmlns:p14="http://schemas.microsoft.com/office/powerpoint/2010/main" val="19711578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7733" y="692696"/>
            <a:ext cx="8596560" cy="5710025"/>
          </a:xfrm>
          <a:prstGeom prst="rect">
            <a:avLst/>
          </a:prstGeom>
        </p:spPr>
        <p:txBody>
          <a:bodyPr wrap="square">
            <a:spAutoFit/>
          </a:bodyPr>
          <a:lstStyle/>
          <a:p>
            <a:pPr algn="just">
              <a:lnSpc>
                <a:spcPct val="115000"/>
              </a:lnSpc>
              <a:spcAft>
                <a:spcPts val="1000"/>
              </a:spcAft>
            </a:pPr>
            <a:r>
              <a:rPr lang="en-US" sz="3200" dirty="0" smtClean="0">
                <a:solidFill>
                  <a:srgbClr val="000000"/>
                </a:solidFill>
                <a:latin typeface="Times New Roman"/>
                <a:ea typeface="Times New Roman"/>
              </a:rPr>
              <a:t>	</a:t>
            </a:r>
            <a:r>
              <a:rPr lang="en-US" sz="3200" dirty="0" err="1" smtClean="0">
                <a:solidFill>
                  <a:srgbClr val="000000"/>
                </a:solidFill>
                <a:latin typeface="Times New Roman"/>
                <a:ea typeface="Times New Roman"/>
              </a:rPr>
              <a:t>Xorazmni</a:t>
            </a:r>
            <a:r>
              <a:rPr lang="en-US" sz="3200" dirty="0" smtClean="0">
                <a:solidFill>
                  <a:srgbClr val="000000"/>
                </a:solidFill>
                <a:latin typeface="Times New Roman"/>
                <a:ea typeface="Times New Roman"/>
              </a:rPr>
              <a:t> </a:t>
            </a:r>
            <a:r>
              <a:rPr lang="en-US" sz="3200" b="1" dirty="0">
                <a:solidFill>
                  <a:srgbClr val="0000FF"/>
                </a:solidFill>
                <a:latin typeface="Times New Roman"/>
                <a:ea typeface="Times New Roman"/>
              </a:rPr>
              <a:t>Mahmud </a:t>
            </a:r>
            <a:r>
              <a:rPr lang="en-US" sz="3200" b="1" dirty="0" err="1">
                <a:solidFill>
                  <a:srgbClr val="0000FF"/>
                </a:solidFill>
                <a:latin typeface="Times New Roman"/>
                <a:ea typeface="Times New Roman"/>
              </a:rPr>
              <a:t>G‘aznaviy</a:t>
            </a:r>
            <a:r>
              <a:rPr lang="en-US" sz="3200" b="1" dirty="0">
                <a:solidFill>
                  <a:srgbClr val="0000FF"/>
                </a:solidFill>
                <a:latin typeface="Times New Roman"/>
                <a:ea typeface="Times New Roman"/>
              </a:rPr>
              <a:t> </a:t>
            </a:r>
            <a:r>
              <a:rPr lang="en-US" sz="3200" dirty="0" err="1">
                <a:solidFill>
                  <a:srgbClr val="000000"/>
                </a:solidFill>
                <a:latin typeface="Times New Roman"/>
                <a:ea typeface="Times New Roman"/>
              </a:rPr>
              <a:t>egallagach</a:t>
            </a:r>
            <a:r>
              <a:rPr lang="en-US" sz="3200" dirty="0">
                <a:solidFill>
                  <a:srgbClr val="000000"/>
                </a:solidFill>
                <a:latin typeface="Times New Roman"/>
                <a:ea typeface="Times New Roman"/>
              </a:rPr>
              <a:t> u </a:t>
            </a:r>
            <a:r>
              <a:rPr lang="en-US" sz="3200" b="1" dirty="0" err="1">
                <a:solidFill>
                  <a:srgbClr val="0000FF"/>
                </a:solidFill>
                <a:latin typeface="Times New Roman"/>
                <a:ea typeface="Times New Roman"/>
              </a:rPr>
              <a:t>Hamadonga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jo‘naydi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O‘sha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davrda</a:t>
            </a:r>
            <a:r>
              <a:rPr lang="en-US" sz="3200" dirty="0">
                <a:solidFill>
                  <a:srgbClr val="000000"/>
                </a:solidFill>
                <a:latin typeface="Times New Roman"/>
                <a:ea typeface="Times New Roman"/>
              </a:rPr>
              <a:t> </a:t>
            </a:r>
            <a:r>
              <a:rPr lang="en-US" sz="3200" b="1" dirty="0" err="1">
                <a:solidFill>
                  <a:srgbClr val="0000FF"/>
                </a:solidFill>
                <a:latin typeface="Times New Roman"/>
                <a:ea typeface="Times New Roman"/>
              </a:rPr>
              <a:t>Hamadon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hukmdori</a:t>
            </a:r>
            <a:r>
              <a:rPr lang="en-US" sz="3200" dirty="0">
                <a:solidFill>
                  <a:srgbClr val="000000"/>
                </a:solidFill>
                <a:latin typeface="Times New Roman"/>
                <a:ea typeface="Times New Roman"/>
              </a:rPr>
              <a:t> </a:t>
            </a:r>
            <a:r>
              <a:rPr lang="en-US" sz="3200" b="1" dirty="0">
                <a:solidFill>
                  <a:srgbClr val="0000FF"/>
                </a:solidFill>
                <a:latin typeface="Times New Roman"/>
                <a:ea typeface="Times New Roman"/>
              </a:rPr>
              <a:t>Shams ad-</a:t>
            </a:r>
            <a:r>
              <a:rPr lang="en-US" sz="3200" b="1" dirty="0" err="1">
                <a:solidFill>
                  <a:srgbClr val="0000FF"/>
                </a:solidFill>
                <a:latin typeface="Times New Roman"/>
                <a:ea typeface="Times New Roman"/>
              </a:rPr>
              <a:t>Davla</a:t>
            </a:r>
            <a:r>
              <a:rPr lang="en-US" sz="3200" b="1" dirty="0">
                <a:solidFill>
                  <a:srgbClr val="0000FF"/>
                </a:solidFill>
                <a:latin typeface="Times New Roman"/>
                <a:ea typeface="Times New Roman"/>
              </a:rPr>
              <a:t> </a:t>
            </a:r>
            <a:r>
              <a:rPr lang="en-US" sz="3200" dirty="0" err="1">
                <a:solidFill>
                  <a:srgbClr val="000000"/>
                </a:solidFill>
                <a:latin typeface="Times New Roman"/>
                <a:ea typeface="Times New Roman"/>
              </a:rPr>
              <a:t>degan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kishi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bo‘lib</a:t>
            </a:r>
            <a:r>
              <a:rPr lang="en-US" sz="3200" dirty="0">
                <a:solidFill>
                  <a:srgbClr val="000000"/>
                </a:solidFill>
                <a:latin typeface="Times New Roman"/>
                <a:ea typeface="Times New Roman"/>
              </a:rPr>
              <a:t>, u </a:t>
            </a:r>
            <a:r>
              <a:rPr lang="en-US" sz="3200" b="1" dirty="0" err="1">
                <a:solidFill>
                  <a:srgbClr val="000000"/>
                </a:solidFill>
                <a:latin typeface="Times New Roman"/>
                <a:ea typeface="Times New Roman"/>
              </a:rPr>
              <a:t>kasal</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bo‘lib</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qoladi</a:t>
            </a:r>
            <a:r>
              <a:rPr lang="en-US" sz="3200" dirty="0">
                <a:solidFill>
                  <a:srgbClr val="000000"/>
                </a:solidFill>
                <a:latin typeface="Times New Roman"/>
                <a:ea typeface="Times New Roman"/>
              </a:rPr>
              <a:t>. </a:t>
            </a:r>
            <a:r>
              <a:rPr lang="en-US" sz="3200" b="1" dirty="0" err="1">
                <a:solidFill>
                  <a:srgbClr val="000000"/>
                </a:solidFill>
                <a:latin typeface="Times New Roman"/>
                <a:ea typeface="Times New Roman"/>
              </a:rPr>
              <a:t>Ibn</a:t>
            </a:r>
            <a:r>
              <a:rPr lang="en-US" sz="3200" b="1" dirty="0">
                <a:solidFill>
                  <a:srgbClr val="000000"/>
                </a:solidFill>
                <a:latin typeface="Times New Roman"/>
                <a:ea typeface="Times New Roman"/>
              </a:rPr>
              <a:t> Sino </a:t>
            </a:r>
            <a:r>
              <a:rPr lang="en-US" sz="3200" dirty="0" err="1">
                <a:solidFill>
                  <a:srgbClr val="000000"/>
                </a:solidFill>
                <a:latin typeface="Times New Roman"/>
                <a:ea typeface="Times New Roman"/>
              </a:rPr>
              <a:t>Buxoro</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amirini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davolaganidek</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uni</a:t>
            </a:r>
            <a:r>
              <a:rPr lang="en-US" sz="3200" dirty="0">
                <a:solidFill>
                  <a:srgbClr val="000000"/>
                </a:solidFill>
                <a:latin typeface="Times New Roman"/>
                <a:ea typeface="Times New Roman"/>
              </a:rPr>
              <a:t> ham </a:t>
            </a:r>
            <a:r>
              <a:rPr lang="en-US" sz="3200" dirty="0" err="1">
                <a:solidFill>
                  <a:srgbClr val="000000"/>
                </a:solidFill>
                <a:latin typeface="Times New Roman"/>
                <a:ea typeface="Times New Roman"/>
              </a:rPr>
              <a:t>tuzatib</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yuboradi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va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evaziga</a:t>
            </a:r>
            <a:r>
              <a:rPr lang="en-US" sz="3200" dirty="0">
                <a:solidFill>
                  <a:srgbClr val="000000"/>
                </a:solidFill>
                <a:latin typeface="Times New Roman"/>
                <a:ea typeface="Times New Roman"/>
              </a:rPr>
              <a:t> </a:t>
            </a:r>
            <a:r>
              <a:rPr lang="en-US" sz="3200" b="1" dirty="0" err="1">
                <a:solidFill>
                  <a:srgbClr val="0000FF"/>
                </a:solidFill>
                <a:latin typeface="Times New Roman"/>
                <a:ea typeface="Times New Roman"/>
              </a:rPr>
              <a:t>vazir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etib</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tayinlanadi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O‘sha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davrda</a:t>
            </a:r>
            <a:r>
              <a:rPr lang="en-US" sz="3200" dirty="0">
                <a:solidFill>
                  <a:srgbClr val="000000"/>
                </a:solidFill>
                <a:latin typeface="Times New Roman"/>
                <a:ea typeface="Times New Roman"/>
              </a:rPr>
              <a:t> ham </a:t>
            </a:r>
            <a:r>
              <a:rPr lang="en-US" sz="3200" b="1" dirty="0" err="1">
                <a:solidFill>
                  <a:srgbClr val="000000"/>
                </a:solidFill>
                <a:latin typeface="Times New Roman"/>
                <a:ea typeface="Times New Roman"/>
              </a:rPr>
              <a:t>saroy</a:t>
            </a:r>
            <a:r>
              <a:rPr lang="en-US" sz="3200" b="1" dirty="0">
                <a:solidFill>
                  <a:srgbClr val="000000"/>
                </a:solidFill>
                <a:latin typeface="Times New Roman"/>
                <a:ea typeface="Times New Roman"/>
              </a:rPr>
              <a:t> </a:t>
            </a:r>
            <a:r>
              <a:rPr lang="en-US" sz="3200" b="1" dirty="0" err="1">
                <a:solidFill>
                  <a:srgbClr val="000000"/>
                </a:solidFill>
                <a:latin typeface="Times New Roman"/>
                <a:ea typeface="Times New Roman"/>
              </a:rPr>
              <a:t>fisqu-fasod</a:t>
            </a:r>
            <a:r>
              <a:rPr lang="en-US" sz="3200" b="1" dirty="0">
                <a:solidFill>
                  <a:srgbClr val="000000"/>
                </a:solidFill>
                <a:latin typeface="Times New Roman"/>
                <a:ea typeface="Times New Roman"/>
              </a:rPr>
              <a:t>, </a:t>
            </a:r>
            <a:r>
              <a:rPr lang="en-US" sz="3200" b="1" dirty="0" err="1">
                <a:solidFill>
                  <a:srgbClr val="000000"/>
                </a:solidFill>
                <a:latin typeface="Times New Roman"/>
                <a:ea typeface="Times New Roman"/>
              </a:rPr>
              <a:t>isyonlar</a:t>
            </a:r>
            <a:r>
              <a:rPr lang="en-US" sz="3200" b="1" dirty="0">
                <a:solidFill>
                  <a:srgbClr val="000000"/>
                </a:solidFill>
                <a:latin typeface="Times New Roman"/>
                <a:ea typeface="Times New Roman"/>
              </a:rPr>
              <a:t> </a:t>
            </a:r>
            <a:r>
              <a:rPr lang="en-US" sz="3200" b="1" dirty="0" err="1">
                <a:solidFill>
                  <a:srgbClr val="000000"/>
                </a:solidFill>
                <a:latin typeface="Times New Roman"/>
                <a:ea typeface="Times New Roman"/>
              </a:rPr>
              <a:t>uyasi</a:t>
            </a:r>
            <a:r>
              <a:rPr lang="en-US" sz="3200" b="1" dirty="0">
                <a:solidFill>
                  <a:srgbClr val="000000"/>
                </a:solidFill>
                <a:latin typeface="Times New Roman"/>
                <a:ea typeface="Times New Roman"/>
              </a:rPr>
              <a:t> </a:t>
            </a:r>
            <a:r>
              <a:rPr lang="en-US" sz="3200" dirty="0" err="1">
                <a:solidFill>
                  <a:srgbClr val="000000"/>
                </a:solidFill>
                <a:latin typeface="Times New Roman"/>
                <a:ea typeface="Times New Roman"/>
              </a:rPr>
              <a:t>edi</a:t>
            </a:r>
            <a:r>
              <a:rPr lang="en-US" sz="3200" dirty="0">
                <a:solidFill>
                  <a:srgbClr val="000000"/>
                </a:solidFill>
                <a:latin typeface="Times New Roman"/>
                <a:ea typeface="Times New Roman"/>
              </a:rPr>
              <a:t>. Ana </a:t>
            </a:r>
            <a:r>
              <a:rPr lang="en-US" sz="3200" dirty="0" err="1">
                <a:solidFill>
                  <a:srgbClr val="000000"/>
                </a:solidFill>
                <a:latin typeface="Times New Roman"/>
                <a:ea typeface="Times New Roman"/>
              </a:rPr>
              <a:t>shunday</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fisqu-fasodlar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tufayli</a:t>
            </a:r>
            <a:r>
              <a:rPr lang="en-US" sz="3200" dirty="0">
                <a:solidFill>
                  <a:srgbClr val="000000"/>
                </a:solidFill>
                <a:latin typeface="Times New Roman"/>
                <a:ea typeface="Times New Roman"/>
              </a:rPr>
              <a:t> u </a:t>
            </a:r>
            <a:r>
              <a:rPr lang="en-US" sz="3200" b="1" dirty="0" err="1">
                <a:solidFill>
                  <a:srgbClr val="0000FF"/>
                </a:solidFill>
                <a:latin typeface="Times New Roman"/>
                <a:ea typeface="Times New Roman"/>
              </a:rPr>
              <a:t>zindonga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tashlanadi</a:t>
            </a:r>
            <a:r>
              <a:rPr lang="en-US" sz="3200" dirty="0">
                <a:solidFill>
                  <a:srgbClr val="000000"/>
                </a:solidFill>
                <a:latin typeface="Times New Roman"/>
                <a:ea typeface="Times New Roman"/>
              </a:rPr>
              <a:t>. </a:t>
            </a:r>
            <a:r>
              <a:rPr lang="en-US" sz="3200" b="1" dirty="0" err="1">
                <a:solidFill>
                  <a:srgbClr val="000000"/>
                </a:solidFill>
                <a:latin typeface="Times New Roman"/>
                <a:ea typeface="Times New Roman"/>
              </a:rPr>
              <a:t>Isfaxon</a:t>
            </a:r>
            <a:r>
              <a:rPr lang="en-US" sz="3200" b="1" dirty="0">
                <a:solidFill>
                  <a:srgbClr val="000000"/>
                </a:solidFill>
                <a:latin typeface="Times New Roman"/>
                <a:ea typeface="Times New Roman"/>
              </a:rPr>
              <a:t> </a:t>
            </a:r>
            <a:r>
              <a:rPr lang="en-US" sz="3200" b="1" dirty="0" err="1">
                <a:solidFill>
                  <a:srgbClr val="000000"/>
                </a:solidFill>
                <a:latin typeface="Times New Roman"/>
                <a:ea typeface="Times New Roman"/>
              </a:rPr>
              <a:t>hukmdori</a:t>
            </a:r>
            <a:r>
              <a:rPr lang="en-US" sz="3200" b="1" dirty="0">
                <a:solidFill>
                  <a:srgbClr val="000000"/>
                </a:solidFill>
                <a:latin typeface="Times New Roman"/>
                <a:ea typeface="Times New Roman"/>
              </a:rPr>
              <a:t> </a:t>
            </a:r>
            <a:r>
              <a:rPr lang="en-US" sz="3200" b="1" dirty="0" err="1">
                <a:solidFill>
                  <a:srgbClr val="000000"/>
                </a:solidFill>
                <a:latin typeface="Times New Roman"/>
                <a:ea typeface="Times New Roman"/>
              </a:rPr>
              <a:t>Alouddavla</a:t>
            </a:r>
            <a:r>
              <a:rPr lang="en-US" sz="3200" dirty="0">
                <a:solidFill>
                  <a:srgbClr val="000000"/>
                </a:solidFill>
                <a:latin typeface="Times New Roman"/>
                <a:ea typeface="Times New Roman"/>
              </a:rPr>
              <a:t> </a:t>
            </a:r>
            <a:r>
              <a:rPr lang="en-US" sz="3200" b="1" dirty="0" err="1">
                <a:solidFill>
                  <a:srgbClr val="0000FF"/>
                </a:solidFill>
                <a:latin typeface="Times New Roman"/>
                <a:ea typeface="Times New Roman"/>
              </a:rPr>
              <a:t>Hamadonni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bosib</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olgach</a:t>
            </a:r>
            <a:r>
              <a:rPr lang="en-US" sz="3200" dirty="0">
                <a:solidFill>
                  <a:srgbClr val="000000"/>
                </a:solidFill>
                <a:latin typeface="Times New Roman"/>
                <a:ea typeface="Times New Roman"/>
              </a:rPr>
              <a:t>, u </a:t>
            </a:r>
            <a:r>
              <a:rPr lang="en-US" sz="3200" dirty="0" err="1">
                <a:solidFill>
                  <a:srgbClr val="000000"/>
                </a:solidFill>
                <a:latin typeface="Times New Roman"/>
                <a:ea typeface="Times New Roman"/>
              </a:rPr>
              <a:t>zindondan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ozod</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qilinadi</a:t>
            </a:r>
            <a:r>
              <a:rPr lang="en-US" sz="3200" dirty="0">
                <a:solidFill>
                  <a:srgbClr val="000000"/>
                </a:solidFill>
                <a:latin typeface="Times New Roman"/>
                <a:ea typeface="Times New Roman"/>
              </a:rPr>
              <a:t>.</a:t>
            </a:r>
            <a:endParaRPr lang="ru-RU" sz="3200" dirty="0">
              <a:effectLst/>
              <a:latin typeface="Times New Roman" pitchFamily="18" charset="0"/>
              <a:ea typeface="Calibri"/>
              <a:cs typeface="Times New Roman" pitchFamily="18" charset="0"/>
            </a:endParaRPr>
          </a:p>
        </p:txBody>
      </p:sp>
    </p:spTree>
    <p:extLst>
      <p:ext uri="{BB962C8B-B14F-4D97-AF65-F5344CB8AC3E}">
        <p14:creationId xmlns:p14="http://schemas.microsoft.com/office/powerpoint/2010/main" val="24322344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7733" y="692696"/>
            <a:ext cx="8596560" cy="5143716"/>
          </a:xfrm>
          <a:prstGeom prst="rect">
            <a:avLst/>
          </a:prstGeom>
        </p:spPr>
        <p:txBody>
          <a:bodyPr wrap="square">
            <a:spAutoFit/>
          </a:bodyPr>
          <a:lstStyle/>
          <a:p>
            <a:pPr algn="just">
              <a:lnSpc>
                <a:spcPct val="115000"/>
              </a:lnSpc>
              <a:spcAft>
                <a:spcPts val="1000"/>
              </a:spcAft>
            </a:pPr>
            <a:r>
              <a:rPr lang="en-US" sz="3200" dirty="0" smtClean="0">
                <a:solidFill>
                  <a:srgbClr val="000000"/>
                </a:solidFill>
                <a:latin typeface="Times New Roman"/>
                <a:ea typeface="Times New Roman"/>
              </a:rPr>
              <a:t>	</a:t>
            </a:r>
            <a:r>
              <a:rPr lang="en-US" sz="3200" dirty="0" err="1" smtClean="0">
                <a:solidFill>
                  <a:srgbClr val="000000"/>
                </a:solidFill>
                <a:latin typeface="Times New Roman"/>
                <a:ea typeface="Times New Roman"/>
              </a:rPr>
              <a:t>Ibn</a:t>
            </a:r>
            <a:r>
              <a:rPr lang="en-US" sz="3200" dirty="0" smtClean="0">
                <a:solidFill>
                  <a:srgbClr val="000000"/>
                </a:solidFill>
                <a:latin typeface="Times New Roman"/>
                <a:ea typeface="Times New Roman"/>
              </a:rPr>
              <a:t> </a:t>
            </a:r>
            <a:r>
              <a:rPr lang="en-US" sz="3200" dirty="0" err="1">
                <a:solidFill>
                  <a:srgbClr val="000000"/>
                </a:solidFill>
                <a:latin typeface="Times New Roman"/>
                <a:ea typeface="Times New Roman"/>
              </a:rPr>
              <a:t>Sinoning</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zamondoshi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uning</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shogirdi</a:t>
            </a:r>
            <a:r>
              <a:rPr lang="en-US" sz="3200" dirty="0">
                <a:solidFill>
                  <a:srgbClr val="000000"/>
                </a:solidFill>
                <a:latin typeface="Times New Roman"/>
                <a:ea typeface="Times New Roman"/>
              </a:rPr>
              <a:t> </a:t>
            </a:r>
            <a:r>
              <a:rPr lang="en-US" sz="3200" b="1" dirty="0" err="1">
                <a:solidFill>
                  <a:srgbClr val="0000FF"/>
                </a:solidFill>
                <a:latin typeface="Times New Roman"/>
                <a:ea typeface="Times New Roman"/>
              </a:rPr>
              <a:t>Jurjoniyning</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yozishicha</a:t>
            </a:r>
            <a:r>
              <a:rPr lang="en-US" sz="3200" dirty="0">
                <a:solidFill>
                  <a:srgbClr val="000000"/>
                </a:solidFill>
                <a:latin typeface="Times New Roman"/>
                <a:ea typeface="Times New Roman"/>
              </a:rPr>
              <a:t> u </a:t>
            </a:r>
            <a:r>
              <a:rPr lang="en-US" sz="3200" b="1" dirty="0" err="1">
                <a:solidFill>
                  <a:srgbClr val="0000FF"/>
                </a:solidFill>
                <a:latin typeface="Times New Roman"/>
                <a:ea typeface="Times New Roman"/>
              </a:rPr>
              <a:t>jismoniy</a:t>
            </a:r>
            <a:r>
              <a:rPr lang="en-US" sz="3200" b="1" dirty="0">
                <a:solidFill>
                  <a:srgbClr val="0000FF"/>
                </a:solidFill>
                <a:latin typeface="Times New Roman"/>
                <a:ea typeface="Times New Roman"/>
              </a:rPr>
              <a:t> </a:t>
            </a:r>
            <a:r>
              <a:rPr lang="en-US" sz="3200" b="1" dirty="0" err="1">
                <a:solidFill>
                  <a:srgbClr val="0000FF"/>
                </a:solidFill>
                <a:latin typeface="Times New Roman"/>
                <a:ea typeface="Times New Roman"/>
              </a:rPr>
              <a:t>jihatdan</a:t>
            </a:r>
            <a:r>
              <a:rPr lang="en-US" sz="3200" b="1" dirty="0">
                <a:solidFill>
                  <a:srgbClr val="0000FF"/>
                </a:solidFill>
                <a:latin typeface="Times New Roman"/>
                <a:ea typeface="Times New Roman"/>
              </a:rPr>
              <a:t> </a:t>
            </a:r>
            <a:r>
              <a:rPr lang="en-US" sz="3200" b="1" dirty="0" err="1">
                <a:solidFill>
                  <a:srgbClr val="0000FF"/>
                </a:solidFill>
                <a:latin typeface="Times New Roman"/>
                <a:ea typeface="Times New Roman"/>
              </a:rPr>
              <a:t>juda</a:t>
            </a:r>
            <a:r>
              <a:rPr lang="en-US" sz="3200" b="1" dirty="0">
                <a:solidFill>
                  <a:srgbClr val="0000FF"/>
                </a:solidFill>
                <a:latin typeface="Times New Roman"/>
                <a:ea typeface="Times New Roman"/>
              </a:rPr>
              <a:t> </a:t>
            </a:r>
            <a:r>
              <a:rPr lang="en-US" sz="3200" b="1" dirty="0" err="1">
                <a:solidFill>
                  <a:srgbClr val="0000FF"/>
                </a:solidFill>
                <a:latin typeface="Times New Roman"/>
                <a:ea typeface="Times New Roman"/>
              </a:rPr>
              <a:t>baquvvat</a:t>
            </a:r>
            <a:r>
              <a:rPr lang="en-US" sz="3200" b="1" dirty="0">
                <a:solidFill>
                  <a:srgbClr val="0000FF"/>
                </a:solidFill>
                <a:latin typeface="Times New Roman"/>
                <a:ea typeface="Times New Roman"/>
              </a:rPr>
              <a:t> </a:t>
            </a:r>
            <a:r>
              <a:rPr lang="en-US" sz="3200" dirty="0" err="1">
                <a:solidFill>
                  <a:srgbClr val="000000"/>
                </a:solidFill>
                <a:latin typeface="Times New Roman"/>
                <a:ea typeface="Times New Roman"/>
              </a:rPr>
              <a:t>bo‘lgan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Biroq</a:t>
            </a:r>
            <a:r>
              <a:rPr lang="en-US" sz="3200" dirty="0">
                <a:solidFill>
                  <a:srgbClr val="000000"/>
                </a:solidFill>
                <a:latin typeface="Times New Roman"/>
                <a:ea typeface="Times New Roman"/>
              </a:rPr>
              <a:t> </a:t>
            </a:r>
            <a:r>
              <a:rPr lang="en-US" sz="3200" b="1" i="1" u="sng" dirty="0" err="1">
                <a:solidFill>
                  <a:srgbClr val="000000"/>
                </a:solidFill>
                <a:latin typeface="Times New Roman"/>
                <a:ea typeface="Times New Roman"/>
              </a:rPr>
              <a:t>shaharma-shahar</a:t>
            </a:r>
            <a:r>
              <a:rPr lang="en-US" sz="3200" b="1" i="1" u="sng" dirty="0">
                <a:solidFill>
                  <a:srgbClr val="000000"/>
                </a:solidFill>
                <a:latin typeface="Times New Roman"/>
                <a:ea typeface="Times New Roman"/>
              </a:rPr>
              <a:t> </a:t>
            </a:r>
            <a:r>
              <a:rPr lang="en-US" sz="3200" b="1" i="1" u="sng" dirty="0" err="1">
                <a:solidFill>
                  <a:srgbClr val="000000"/>
                </a:solidFill>
                <a:latin typeface="Times New Roman"/>
                <a:ea typeface="Times New Roman"/>
              </a:rPr>
              <a:t>darbadarlikda</a:t>
            </a:r>
            <a:r>
              <a:rPr lang="en-US" sz="3200" b="1" i="1" u="sng" dirty="0">
                <a:solidFill>
                  <a:srgbClr val="000000"/>
                </a:solidFill>
                <a:latin typeface="Times New Roman"/>
                <a:ea typeface="Times New Roman"/>
              </a:rPr>
              <a:t> </a:t>
            </a:r>
            <a:r>
              <a:rPr lang="en-US" sz="3200" b="1" i="1" u="sng" dirty="0" err="1">
                <a:solidFill>
                  <a:srgbClr val="000000"/>
                </a:solidFill>
                <a:latin typeface="Times New Roman"/>
                <a:ea typeface="Times New Roman"/>
              </a:rPr>
              <a:t>yurish</a:t>
            </a:r>
            <a:r>
              <a:rPr lang="en-US" sz="3200" b="1" i="1" u="sng" dirty="0">
                <a:solidFill>
                  <a:srgbClr val="000000"/>
                </a:solidFill>
                <a:latin typeface="Times New Roman"/>
                <a:ea typeface="Times New Roman"/>
              </a:rPr>
              <a:t>, </a:t>
            </a:r>
            <a:r>
              <a:rPr lang="en-US" sz="3200" b="1" i="1" u="sng" dirty="0" err="1">
                <a:solidFill>
                  <a:srgbClr val="000000"/>
                </a:solidFill>
                <a:latin typeface="Times New Roman"/>
                <a:ea typeface="Times New Roman"/>
              </a:rPr>
              <a:t>yuqorida</a:t>
            </a:r>
            <a:r>
              <a:rPr lang="en-US" sz="3200" b="1" i="1" u="sng" dirty="0">
                <a:solidFill>
                  <a:srgbClr val="000000"/>
                </a:solidFill>
                <a:latin typeface="Times New Roman"/>
                <a:ea typeface="Times New Roman"/>
              </a:rPr>
              <a:t> </a:t>
            </a:r>
            <a:r>
              <a:rPr lang="en-US" sz="3200" b="1" i="1" u="sng" dirty="0" err="1">
                <a:solidFill>
                  <a:srgbClr val="000000"/>
                </a:solidFill>
                <a:latin typeface="Times New Roman"/>
                <a:ea typeface="Times New Roman"/>
              </a:rPr>
              <a:t>qayd</a:t>
            </a:r>
            <a:r>
              <a:rPr lang="en-US" sz="3200" b="1" i="1" u="sng" dirty="0">
                <a:solidFill>
                  <a:srgbClr val="000000"/>
                </a:solidFill>
                <a:latin typeface="Times New Roman"/>
                <a:ea typeface="Times New Roman"/>
              </a:rPr>
              <a:t> </a:t>
            </a:r>
            <a:r>
              <a:rPr lang="en-US" sz="3200" b="1" i="1" u="sng" dirty="0" err="1">
                <a:solidFill>
                  <a:srgbClr val="000000"/>
                </a:solidFill>
                <a:latin typeface="Times New Roman"/>
                <a:ea typeface="Times New Roman"/>
              </a:rPr>
              <a:t>qilganimizdek</a:t>
            </a:r>
            <a:r>
              <a:rPr lang="en-US" sz="3200" b="1" i="1" u="sng" dirty="0">
                <a:solidFill>
                  <a:srgbClr val="000000"/>
                </a:solidFill>
                <a:latin typeface="Times New Roman"/>
                <a:ea typeface="Times New Roman"/>
              </a:rPr>
              <a:t>, </a:t>
            </a:r>
            <a:r>
              <a:rPr lang="en-US" sz="3200" b="1" i="1" u="sng" dirty="0" err="1">
                <a:solidFill>
                  <a:srgbClr val="000000"/>
                </a:solidFill>
                <a:latin typeface="Times New Roman"/>
                <a:ea typeface="Times New Roman"/>
              </a:rPr>
              <a:t>kechalari</a:t>
            </a:r>
            <a:r>
              <a:rPr lang="en-US" sz="3200" b="1" i="1" u="sng" dirty="0">
                <a:solidFill>
                  <a:srgbClr val="000000"/>
                </a:solidFill>
                <a:latin typeface="Times New Roman"/>
                <a:ea typeface="Times New Roman"/>
              </a:rPr>
              <a:t> </a:t>
            </a:r>
            <a:r>
              <a:rPr lang="en-US" sz="3200" b="1" i="1" u="sng" dirty="0" err="1">
                <a:solidFill>
                  <a:srgbClr val="000000"/>
                </a:solidFill>
                <a:latin typeface="Times New Roman"/>
                <a:ea typeface="Times New Roman"/>
              </a:rPr>
              <a:t>uxlamasdan</a:t>
            </a:r>
            <a:r>
              <a:rPr lang="en-US" sz="3200" b="1" i="1" u="sng" dirty="0">
                <a:solidFill>
                  <a:srgbClr val="000000"/>
                </a:solidFill>
                <a:latin typeface="Times New Roman"/>
                <a:ea typeface="Times New Roman"/>
              </a:rPr>
              <a:t> </a:t>
            </a:r>
            <a:r>
              <a:rPr lang="en-US" sz="3200" b="1" i="1" u="sng" dirty="0" err="1">
                <a:solidFill>
                  <a:srgbClr val="000000"/>
                </a:solidFill>
                <a:latin typeface="Times New Roman"/>
                <a:ea typeface="Times New Roman"/>
              </a:rPr>
              <a:t>uzluksiz</a:t>
            </a:r>
            <a:r>
              <a:rPr lang="en-US" sz="3200" b="1" i="1" u="sng" dirty="0">
                <a:solidFill>
                  <a:srgbClr val="000000"/>
                </a:solidFill>
                <a:latin typeface="Times New Roman"/>
                <a:ea typeface="Times New Roman"/>
              </a:rPr>
              <a:t> </a:t>
            </a:r>
            <a:r>
              <a:rPr lang="en-US" sz="3200" b="1" i="1" u="sng" dirty="0" err="1">
                <a:solidFill>
                  <a:srgbClr val="000000"/>
                </a:solidFill>
                <a:latin typeface="Times New Roman"/>
                <a:ea typeface="Times New Roman"/>
              </a:rPr>
              <a:t>ishlash</a:t>
            </a:r>
            <a:r>
              <a:rPr lang="en-US" sz="3200" b="1" i="1" u="sng" dirty="0">
                <a:solidFill>
                  <a:srgbClr val="000000"/>
                </a:solidFill>
                <a:latin typeface="Times New Roman"/>
                <a:ea typeface="Times New Roman"/>
              </a:rPr>
              <a:t> </a:t>
            </a:r>
            <a:r>
              <a:rPr lang="en-US" sz="3200" b="1" i="1" u="sng" dirty="0" err="1">
                <a:solidFill>
                  <a:srgbClr val="000000"/>
                </a:solidFill>
                <a:latin typeface="Times New Roman"/>
                <a:ea typeface="Times New Roman"/>
              </a:rPr>
              <a:t>va</a:t>
            </a:r>
            <a:r>
              <a:rPr lang="en-US" sz="3200" b="1" i="1" u="sng" dirty="0">
                <a:solidFill>
                  <a:srgbClr val="000000"/>
                </a:solidFill>
                <a:latin typeface="Times New Roman"/>
                <a:ea typeface="Times New Roman"/>
              </a:rPr>
              <a:t> </a:t>
            </a:r>
            <a:r>
              <a:rPr lang="en-US" sz="3200" b="1" i="1" u="sng" dirty="0" err="1">
                <a:solidFill>
                  <a:srgbClr val="000000"/>
                </a:solidFill>
                <a:latin typeface="Times New Roman"/>
                <a:ea typeface="Times New Roman"/>
              </a:rPr>
              <a:t>ta’qib</a:t>
            </a:r>
            <a:r>
              <a:rPr lang="en-US" sz="3200" b="1" i="1" u="sng" dirty="0">
                <a:solidFill>
                  <a:srgbClr val="000000"/>
                </a:solidFill>
                <a:latin typeface="Times New Roman"/>
                <a:ea typeface="Times New Roman"/>
              </a:rPr>
              <a:t> </a:t>
            </a:r>
            <a:r>
              <a:rPr lang="en-US" sz="3200" b="1" i="1" u="sng" dirty="0" err="1">
                <a:solidFill>
                  <a:srgbClr val="000000"/>
                </a:solidFill>
                <a:latin typeface="Times New Roman"/>
                <a:ea typeface="Times New Roman"/>
              </a:rPr>
              <a:t>ostiga</a:t>
            </a:r>
            <a:r>
              <a:rPr lang="en-US" sz="3200" b="1" i="1" u="sng" dirty="0">
                <a:solidFill>
                  <a:srgbClr val="000000"/>
                </a:solidFill>
                <a:latin typeface="Times New Roman"/>
                <a:ea typeface="Times New Roman"/>
              </a:rPr>
              <a:t> </a:t>
            </a:r>
            <a:r>
              <a:rPr lang="en-US" sz="3200" b="1" i="1" u="sng" dirty="0" err="1">
                <a:solidFill>
                  <a:srgbClr val="000000"/>
                </a:solidFill>
                <a:latin typeface="Times New Roman"/>
                <a:ea typeface="Times New Roman"/>
              </a:rPr>
              <a:t>olishlar</a:t>
            </a:r>
            <a:r>
              <a:rPr lang="en-US" sz="3200" b="1" i="1" u="sng" dirty="0">
                <a:solidFill>
                  <a:srgbClr val="000000"/>
                </a:solidFill>
                <a:latin typeface="Times New Roman"/>
                <a:ea typeface="Times New Roman"/>
              </a:rPr>
              <a:t> </a:t>
            </a:r>
            <a:r>
              <a:rPr lang="en-US" sz="3200" b="1" i="1" u="sng" dirty="0" err="1">
                <a:solidFill>
                  <a:srgbClr val="000000"/>
                </a:solidFill>
                <a:latin typeface="Times New Roman"/>
                <a:ea typeface="Times New Roman"/>
              </a:rPr>
              <a:t>olimning</a:t>
            </a:r>
            <a:r>
              <a:rPr lang="en-US" sz="3200" b="1" i="1" u="sng" dirty="0">
                <a:solidFill>
                  <a:srgbClr val="000000"/>
                </a:solidFill>
                <a:latin typeface="Times New Roman"/>
                <a:ea typeface="Times New Roman"/>
              </a:rPr>
              <a:t> </a:t>
            </a:r>
            <a:r>
              <a:rPr lang="en-US" sz="3200" b="1" i="1" u="sng" dirty="0" err="1">
                <a:solidFill>
                  <a:srgbClr val="000000"/>
                </a:solidFill>
                <a:latin typeface="Times New Roman"/>
                <a:ea typeface="Times New Roman"/>
              </a:rPr>
              <a:t>salomatligiga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ta’sir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ko‘rsatadi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va</a:t>
            </a:r>
            <a:r>
              <a:rPr lang="en-US" sz="3200" dirty="0">
                <a:solidFill>
                  <a:srgbClr val="000000"/>
                </a:solidFill>
                <a:latin typeface="Times New Roman"/>
                <a:ea typeface="Times New Roman"/>
              </a:rPr>
              <a:t> u </a:t>
            </a:r>
            <a:r>
              <a:rPr lang="en-US" sz="3200" b="1" dirty="0">
                <a:solidFill>
                  <a:srgbClr val="0000FF"/>
                </a:solidFill>
                <a:latin typeface="Times New Roman"/>
                <a:ea typeface="Times New Roman"/>
              </a:rPr>
              <a:t>428 </a:t>
            </a:r>
            <a:r>
              <a:rPr lang="en-US" sz="3200" b="1" dirty="0" err="1">
                <a:solidFill>
                  <a:srgbClr val="0000FF"/>
                </a:solidFill>
                <a:latin typeface="Times New Roman"/>
                <a:ea typeface="Times New Roman"/>
              </a:rPr>
              <a:t>xijriy</a:t>
            </a:r>
            <a:r>
              <a:rPr lang="en-US" sz="3200" b="1" dirty="0">
                <a:solidFill>
                  <a:srgbClr val="0000FF"/>
                </a:solidFill>
                <a:latin typeface="Times New Roman"/>
                <a:ea typeface="Times New Roman"/>
              </a:rPr>
              <a:t> </a:t>
            </a:r>
            <a:r>
              <a:rPr lang="en-US" sz="3200" b="1" dirty="0" err="1">
                <a:solidFill>
                  <a:srgbClr val="0000FF"/>
                </a:solidFill>
                <a:latin typeface="Times New Roman"/>
                <a:ea typeface="Times New Roman"/>
              </a:rPr>
              <a:t>yilning</a:t>
            </a:r>
            <a:r>
              <a:rPr lang="en-US" sz="3200" b="1" dirty="0">
                <a:solidFill>
                  <a:srgbClr val="0000FF"/>
                </a:solidFill>
                <a:latin typeface="Times New Roman"/>
                <a:ea typeface="Times New Roman"/>
              </a:rPr>
              <a:t> </a:t>
            </a:r>
            <a:r>
              <a:rPr lang="en-US" sz="3200" b="1" dirty="0" err="1">
                <a:solidFill>
                  <a:srgbClr val="0000FF"/>
                </a:solidFill>
                <a:latin typeface="Times New Roman"/>
                <a:ea typeface="Times New Roman"/>
              </a:rPr>
              <a:t>ramazon</a:t>
            </a:r>
            <a:r>
              <a:rPr lang="en-US" sz="3200" b="1" dirty="0">
                <a:solidFill>
                  <a:srgbClr val="0000FF"/>
                </a:solidFill>
                <a:latin typeface="Times New Roman"/>
                <a:ea typeface="Times New Roman"/>
              </a:rPr>
              <a:t> </a:t>
            </a:r>
            <a:r>
              <a:rPr lang="en-US" sz="3200" b="1" dirty="0" err="1">
                <a:solidFill>
                  <a:srgbClr val="0000FF"/>
                </a:solidFill>
                <a:latin typeface="Times New Roman"/>
                <a:ea typeface="Times New Roman"/>
              </a:rPr>
              <a:t>oyida</a:t>
            </a:r>
            <a:r>
              <a:rPr lang="en-US" sz="3200" dirty="0">
                <a:solidFill>
                  <a:srgbClr val="000000"/>
                </a:solidFill>
                <a:latin typeface="Times New Roman"/>
                <a:ea typeface="Times New Roman"/>
              </a:rPr>
              <a:t>, </a:t>
            </a:r>
            <a:r>
              <a:rPr lang="en-US" sz="3200" b="1" u="sng" dirty="0" smtClean="0">
                <a:solidFill>
                  <a:srgbClr val="0000FF"/>
                </a:solidFill>
                <a:latin typeface="Times New Roman"/>
                <a:ea typeface="Times New Roman"/>
              </a:rPr>
              <a:t>1037 </a:t>
            </a:r>
            <a:r>
              <a:rPr lang="en-US" sz="3200" b="1" u="sng" dirty="0" err="1" smtClean="0">
                <a:solidFill>
                  <a:srgbClr val="0000FF"/>
                </a:solidFill>
                <a:latin typeface="Times New Roman"/>
                <a:ea typeface="Times New Roman"/>
              </a:rPr>
              <a:t>yilning</a:t>
            </a:r>
            <a:r>
              <a:rPr lang="en-US" sz="3200" b="1" u="sng" dirty="0" smtClean="0">
                <a:solidFill>
                  <a:srgbClr val="0000FF"/>
                </a:solidFill>
                <a:latin typeface="Times New Roman"/>
                <a:ea typeface="Times New Roman"/>
              </a:rPr>
              <a:t> </a:t>
            </a:r>
            <a:r>
              <a:rPr lang="en-US" sz="3200" b="1" u="sng" dirty="0" err="1" smtClean="0">
                <a:solidFill>
                  <a:srgbClr val="0000FF"/>
                </a:solidFill>
                <a:latin typeface="Times New Roman"/>
                <a:ea typeface="Times New Roman"/>
              </a:rPr>
              <a:t>iyun</a:t>
            </a:r>
            <a:r>
              <a:rPr lang="en-US" sz="3200" b="1" u="sng" dirty="0" smtClean="0">
                <a:solidFill>
                  <a:srgbClr val="0000FF"/>
                </a:solidFill>
                <a:latin typeface="Times New Roman"/>
                <a:ea typeface="Times New Roman"/>
              </a:rPr>
              <a:t> </a:t>
            </a:r>
            <a:r>
              <a:rPr lang="en-US" sz="3200" b="1" u="sng" dirty="0" err="1" smtClean="0">
                <a:solidFill>
                  <a:srgbClr val="0000FF"/>
                </a:solidFill>
                <a:latin typeface="Times New Roman"/>
                <a:ea typeface="Times New Roman"/>
              </a:rPr>
              <a:t>oyida</a:t>
            </a:r>
            <a:r>
              <a:rPr lang="en-US" sz="3200" b="1" u="sng" dirty="0" smtClean="0">
                <a:solidFill>
                  <a:srgbClr val="0000FF"/>
                </a:solidFill>
                <a:latin typeface="Times New Roman"/>
                <a:ea typeface="Times New Roman"/>
              </a:rPr>
              <a:t> </a:t>
            </a:r>
            <a:r>
              <a:rPr lang="en-US" sz="3200" b="1" dirty="0" smtClean="0">
                <a:solidFill>
                  <a:srgbClr val="000000"/>
                </a:solidFill>
                <a:latin typeface="Times New Roman"/>
                <a:ea typeface="Times New Roman"/>
              </a:rPr>
              <a:t>57 </a:t>
            </a:r>
            <a:r>
              <a:rPr lang="en-US" sz="3200" b="1" dirty="0" err="1">
                <a:solidFill>
                  <a:srgbClr val="000000"/>
                </a:solidFill>
                <a:latin typeface="Times New Roman"/>
                <a:ea typeface="Times New Roman"/>
              </a:rPr>
              <a:t>yoshida</a:t>
            </a:r>
            <a:r>
              <a:rPr lang="en-US" sz="3200" b="1" dirty="0">
                <a:solidFill>
                  <a:srgbClr val="000000"/>
                </a:solidFill>
                <a:latin typeface="Times New Roman"/>
                <a:ea typeface="Times New Roman"/>
              </a:rPr>
              <a:t> </a:t>
            </a:r>
            <a:r>
              <a:rPr lang="en-US" sz="3200" dirty="0" err="1">
                <a:solidFill>
                  <a:srgbClr val="000000"/>
                </a:solidFill>
                <a:latin typeface="Times New Roman"/>
                <a:ea typeface="Times New Roman"/>
              </a:rPr>
              <a:t>vafot</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etadi</a:t>
            </a:r>
            <a:r>
              <a:rPr lang="en-US" sz="3200" dirty="0" smtClean="0">
                <a:solidFill>
                  <a:srgbClr val="000000"/>
                </a:solidFill>
                <a:latin typeface="Times New Roman"/>
                <a:ea typeface="Times New Roman"/>
              </a:rPr>
              <a:t>.</a:t>
            </a:r>
            <a:endParaRPr lang="ru-RU" sz="3200" dirty="0">
              <a:effectLst/>
              <a:latin typeface="Times New Roman" pitchFamily="18" charset="0"/>
              <a:ea typeface="Calibri"/>
              <a:cs typeface="Times New Roman" pitchFamily="18" charset="0"/>
            </a:endParaRPr>
          </a:p>
        </p:txBody>
      </p:sp>
    </p:spTree>
    <p:extLst>
      <p:ext uri="{BB962C8B-B14F-4D97-AF65-F5344CB8AC3E}">
        <p14:creationId xmlns:p14="http://schemas.microsoft.com/office/powerpoint/2010/main" val="21023625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7733" y="692696"/>
            <a:ext cx="8596560" cy="5705216"/>
          </a:xfrm>
          <a:prstGeom prst="rect">
            <a:avLst/>
          </a:prstGeom>
        </p:spPr>
        <p:txBody>
          <a:bodyPr wrap="square">
            <a:spAutoFit/>
          </a:bodyPr>
          <a:lstStyle/>
          <a:p>
            <a:pPr algn="just">
              <a:lnSpc>
                <a:spcPct val="115000"/>
              </a:lnSpc>
              <a:spcAft>
                <a:spcPts val="1000"/>
              </a:spcAft>
            </a:pPr>
            <a:r>
              <a:rPr lang="en-US" sz="2600" dirty="0">
                <a:solidFill>
                  <a:srgbClr val="000000"/>
                </a:solidFill>
                <a:latin typeface="Times New Roman"/>
                <a:ea typeface="Times New Roman"/>
              </a:rPr>
              <a:t>	 </a:t>
            </a:r>
            <a:r>
              <a:rPr lang="en-US" sz="2600" dirty="0" err="1" smtClean="0">
                <a:solidFill>
                  <a:srgbClr val="000000"/>
                </a:solidFill>
                <a:latin typeface="Times New Roman"/>
                <a:ea typeface="Times New Roman"/>
              </a:rPr>
              <a:t>Yevropada</a:t>
            </a:r>
            <a:r>
              <a:rPr lang="en-US" sz="2600" dirty="0" smtClean="0">
                <a:solidFill>
                  <a:srgbClr val="000000"/>
                </a:solidFill>
                <a:latin typeface="Times New Roman"/>
                <a:ea typeface="Times New Roman"/>
              </a:rPr>
              <a:t> </a:t>
            </a:r>
            <a:r>
              <a:rPr lang="en-US" sz="2600" b="1" dirty="0">
                <a:solidFill>
                  <a:srgbClr val="0000FF"/>
                </a:solidFill>
                <a:latin typeface="Times New Roman"/>
                <a:ea typeface="Times New Roman"/>
              </a:rPr>
              <a:t>«</a:t>
            </a:r>
            <a:r>
              <a:rPr lang="en-US" sz="2600" b="1" dirty="0" err="1">
                <a:solidFill>
                  <a:srgbClr val="0000FF"/>
                </a:solidFill>
                <a:latin typeface="Times New Roman"/>
                <a:ea typeface="Times New Roman"/>
              </a:rPr>
              <a:t>Avitsenna</a:t>
            </a:r>
            <a:r>
              <a:rPr lang="en-US" sz="2600" b="1" dirty="0">
                <a:solidFill>
                  <a:srgbClr val="0000FF"/>
                </a:solidFill>
                <a:latin typeface="Times New Roman"/>
                <a:ea typeface="Times New Roman"/>
              </a:rPr>
              <a:t>» </a:t>
            </a:r>
            <a:r>
              <a:rPr lang="en-US" sz="2600" dirty="0" err="1">
                <a:solidFill>
                  <a:srgbClr val="000000"/>
                </a:solidFill>
                <a:latin typeface="Times New Roman"/>
                <a:ea typeface="Times New Roman"/>
              </a:rPr>
              <a:t>nomi</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bilan</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mashhur</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bo’lgan</a:t>
            </a:r>
            <a:r>
              <a:rPr lang="en-US" sz="2600" dirty="0">
                <a:solidFill>
                  <a:srgbClr val="000000"/>
                </a:solidFill>
                <a:latin typeface="Times New Roman"/>
                <a:ea typeface="Times New Roman"/>
              </a:rPr>
              <a:t> </a:t>
            </a:r>
            <a:r>
              <a:rPr lang="en-US" sz="2600" b="1" dirty="0" err="1">
                <a:solidFill>
                  <a:srgbClr val="000000"/>
                </a:solidFill>
                <a:latin typeface="Times New Roman"/>
                <a:ea typeface="Times New Roman"/>
              </a:rPr>
              <a:t>Ibn</a:t>
            </a:r>
            <a:r>
              <a:rPr lang="en-US" sz="2600" b="1" dirty="0">
                <a:solidFill>
                  <a:srgbClr val="000000"/>
                </a:solidFill>
                <a:latin typeface="Times New Roman"/>
                <a:ea typeface="Times New Roman"/>
              </a:rPr>
              <a:t> Sino </a:t>
            </a:r>
            <a:r>
              <a:rPr lang="en-US" sz="2600" dirty="0" err="1">
                <a:solidFill>
                  <a:srgbClr val="000000"/>
                </a:solidFill>
                <a:latin typeface="Times New Roman"/>
                <a:ea typeface="Times New Roman"/>
              </a:rPr>
              <a:t>asarlari</a:t>
            </a:r>
            <a:r>
              <a:rPr lang="en-US" sz="2600" dirty="0">
                <a:solidFill>
                  <a:srgbClr val="000000"/>
                </a:solidFill>
                <a:latin typeface="Times New Roman"/>
                <a:ea typeface="Times New Roman"/>
              </a:rPr>
              <a:t> </a:t>
            </a:r>
            <a:r>
              <a:rPr lang="en-US" sz="2600" b="1" dirty="0" err="1">
                <a:solidFill>
                  <a:srgbClr val="0000FF"/>
                </a:solidFill>
                <a:latin typeface="Times New Roman"/>
                <a:ea typeface="Times New Roman"/>
              </a:rPr>
              <a:t>arab</a:t>
            </a:r>
            <a:r>
              <a:rPr lang="en-US" sz="2600" b="1" dirty="0">
                <a:solidFill>
                  <a:srgbClr val="0000FF"/>
                </a:solidFill>
                <a:latin typeface="Times New Roman"/>
                <a:ea typeface="Times New Roman"/>
              </a:rPr>
              <a:t> </a:t>
            </a:r>
            <a:r>
              <a:rPr lang="en-US" sz="2600" b="1" dirty="0" err="1" smtClean="0">
                <a:solidFill>
                  <a:srgbClr val="0000FF"/>
                </a:solidFill>
                <a:latin typeface="Times New Roman"/>
                <a:ea typeface="Times New Roman"/>
              </a:rPr>
              <a:t>va</a:t>
            </a:r>
            <a:r>
              <a:rPr lang="en-US" sz="2600" b="1" dirty="0" smtClean="0">
                <a:solidFill>
                  <a:srgbClr val="0000FF"/>
                </a:solidFill>
                <a:latin typeface="Times New Roman"/>
                <a:ea typeface="Times New Roman"/>
              </a:rPr>
              <a:t>  </a:t>
            </a:r>
            <a:r>
              <a:rPr lang="en-US" sz="2600" b="1" dirty="0" err="1">
                <a:solidFill>
                  <a:srgbClr val="0000FF"/>
                </a:solidFill>
                <a:latin typeface="Times New Roman"/>
                <a:ea typeface="Times New Roman"/>
              </a:rPr>
              <a:t>fors-tojik</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tillarida</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yozilgan</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Uning</a:t>
            </a:r>
            <a:r>
              <a:rPr lang="en-US" sz="2600" dirty="0">
                <a:solidFill>
                  <a:srgbClr val="000000"/>
                </a:solidFill>
                <a:latin typeface="Times New Roman"/>
                <a:ea typeface="Times New Roman"/>
              </a:rPr>
              <a:t>  </a:t>
            </a:r>
            <a:r>
              <a:rPr lang="en-US" sz="2600" b="1" dirty="0">
                <a:solidFill>
                  <a:srgbClr val="0000FF"/>
                </a:solidFill>
                <a:latin typeface="Times New Roman"/>
                <a:ea typeface="Times New Roman"/>
              </a:rPr>
              <a:t>«</a:t>
            </a:r>
            <a:r>
              <a:rPr lang="en-US" sz="2600" b="1" dirty="0" err="1">
                <a:solidFill>
                  <a:srgbClr val="0000FF"/>
                </a:solidFill>
                <a:latin typeface="Times New Roman"/>
                <a:ea typeface="Times New Roman"/>
              </a:rPr>
              <a:t>Tib</a:t>
            </a:r>
            <a:r>
              <a:rPr lang="en-US" sz="2600" b="1" dirty="0">
                <a:solidFill>
                  <a:srgbClr val="0000FF"/>
                </a:solidFill>
                <a:latin typeface="Times New Roman"/>
                <a:ea typeface="Times New Roman"/>
              </a:rPr>
              <a:t>  </a:t>
            </a:r>
            <a:r>
              <a:rPr lang="en-US" sz="2600" b="1" dirty="0" err="1">
                <a:solidFill>
                  <a:srgbClr val="0000FF"/>
                </a:solidFill>
                <a:latin typeface="Times New Roman"/>
                <a:ea typeface="Times New Roman"/>
              </a:rPr>
              <a:t>qonunlari</a:t>
            </a:r>
            <a:r>
              <a:rPr lang="en-US" sz="2600" b="1" dirty="0">
                <a:solidFill>
                  <a:srgbClr val="0000FF"/>
                </a:solidFill>
                <a:latin typeface="Times New Roman"/>
                <a:ea typeface="Times New Roman"/>
              </a:rPr>
              <a:t>  </a:t>
            </a:r>
            <a:r>
              <a:rPr lang="en-US" sz="2600" b="1" dirty="0" err="1">
                <a:solidFill>
                  <a:srgbClr val="0000FF"/>
                </a:solidFill>
                <a:latin typeface="Times New Roman"/>
                <a:ea typeface="Times New Roman"/>
              </a:rPr>
              <a:t>kitobi</a:t>
            </a:r>
            <a:r>
              <a:rPr lang="en-US" sz="2600" b="1" dirty="0">
                <a:solidFill>
                  <a:srgbClr val="0000FF"/>
                </a:solidFill>
                <a:latin typeface="Times New Roman"/>
                <a:ea typeface="Times New Roman"/>
              </a:rPr>
              <a:t>»</a:t>
            </a:r>
            <a:r>
              <a:rPr lang="en-US" sz="2600" dirty="0">
                <a:solidFill>
                  <a:srgbClr val="000000"/>
                </a:solidFill>
                <a:latin typeface="Times New Roman"/>
                <a:ea typeface="Times New Roman"/>
              </a:rPr>
              <a:t>  to  </a:t>
            </a:r>
            <a:r>
              <a:rPr lang="en-US" sz="2600" b="1" dirty="0">
                <a:solidFill>
                  <a:srgbClr val="0000FF"/>
                </a:solidFill>
                <a:latin typeface="Times New Roman"/>
                <a:ea typeface="Times New Roman"/>
              </a:rPr>
              <a:t>XVII  </a:t>
            </a:r>
            <a:r>
              <a:rPr lang="en-US" sz="2600" b="1" dirty="0" err="1">
                <a:solidFill>
                  <a:srgbClr val="0000FF"/>
                </a:solidFill>
                <a:latin typeface="Times New Roman"/>
                <a:ea typeface="Times New Roman"/>
              </a:rPr>
              <a:t>asrning</a:t>
            </a:r>
            <a:r>
              <a:rPr lang="en-US" sz="2600" b="1" dirty="0">
                <a:solidFill>
                  <a:srgbClr val="0000FF"/>
                </a:solidFill>
                <a:latin typeface="Times New Roman"/>
                <a:ea typeface="Times New Roman"/>
              </a:rPr>
              <a:t> </a:t>
            </a:r>
            <a:r>
              <a:rPr lang="en-US" sz="2600" b="1" dirty="0" err="1" smtClean="0">
                <a:solidFill>
                  <a:srgbClr val="0000FF"/>
                </a:solidFill>
                <a:latin typeface="Times New Roman"/>
                <a:ea typeface="Times New Roman"/>
              </a:rPr>
              <a:t>oxirlarigacha</a:t>
            </a:r>
            <a:r>
              <a:rPr lang="en-US" sz="2600" b="1" dirty="0" smtClean="0">
                <a:solidFill>
                  <a:srgbClr val="0000FF"/>
                </a:solidFill>
                <a:latin typeface="Times New Roman"/>
                <a:ea typeface="Times New Roman"/>
              </a:rPr>
              <a:t> </a:t>
            </a:r>
            <a:r>
              <a:rPr lang="en-US" sz="2600" dirty="0" err="1">
                <a:solidFill>
                  <a:srgbClr val="000000"/>
                </a:solidFill>
                <a:latin typeface="Times New Roman"/>
                <a:ea typeface="Times New Roman"/>
              </a:rPr>
              <a:t>yevropaning</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barcha</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tibbiy</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o’quv</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yurtlarida</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asosiy</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o’quv</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qo’llanma</a:t>
            </a:r>
            <a:r>
              <a:rPr lang="en-US" sz="2600" dirty="0">
                <a:solidFill>
                  <a:srgbClr val="000000"/>
                </a:solidFill>
                <a:latin typeface="Times New Roman"/>
                <a:ea typeface="Times New Roman"/>
              </a:rPr>
              <a:t> </a:t>
            </a:r>
            <a:r>
              <a:rPr lang="en-US" sz="2600" dirty="0" err="1" smtClean="0">
                <a:solidFill>
                  <a:srgbClr val="000000"/>
                </a:solidFill>
                <a:latin typeface="Times New Roman"/>
                <a:ea typeface="Times New Roman"/>
              </a:rPr>
              <a:t>sifatida</a:t>
            </a:r>
            <a:r>
              <a:rPr lang="en-US" sz="2600" dirty="0" smtClean="0">
                <a:solidFill>
                  <a:srgbClr val="000000"/>
                </a:solidFill>
                <a:latin typeface="Times New Roman"/>
                <a:ea typeface="Times New Roman"/>
              </a:rPr>
              <a:t>  </a:t>
            </a:r>
            <a:r>
              <a:rPr lang="en-US" sz="2600" dirty="0" err="1">
                <a:solidFill>
                  <a:srgbClr val="000000"/>
                </a:solidFill>
                <a:latin typeface="Times New Roman"/>
                <a:ea typeface="Times New Roman"/>
              </a:rPr>
              <a:t>foydalanildi</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Olimning</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falsafaga</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oid</a:t>
            </a:r>
            <a:r>
              <a:rPr lang="en-US" sz="2600" dirty="0">
                <a:solidFill>
                  <a:srgbClr val="000000"/>
                </a:solidFill>
                <a:latin typeface="Times New Roman"/>
                <a:ea typeface="Times New Roman"/>
              </a:rPr>
              <a:t>  </a:t>
            </a:r>
            <a:r>
              <a:rPr lang="en-US" sz="2600" b="1" dirty="0">
                <a:solidFill>
                  <a:srgbClr val="0000FF"/>
                </a:solidFill>
                <a:latin typeface="Times New Roman"/>
                <a:ea typeface="Times New Roman"/>
              </a:rPr>
              <a:t>«</a:t>
            </a:r>
            <a:r>
              <a:rPr lang="en-US" sz="2600" b="1" dirty="0" err="1">
                <a:solidFill>
                  <a:srgbClr val="0000FF"/>
                </a:solidFill>
                <a:latin typeface="Times New Roman"/>
                <a:ea typeface="Times New Roman"/>
              </a:rPr>
              <a:t>Kitob</a:t>
            </a:r>
            <a:r>
              <a:rPr lang="en-US" sz="2600" b="1" dirty="0">
                <a:solidFill>
                  <a:srgbClr val="0000FF"/>
                </a:solidFill>
                <a:latin typeface="Times New Roman"/>
                <a:ea typeface="Times New Roman"/>
              </a:rPr>
              <a:t>  ash-</a:t>
            </a:r>
            <a:r>
              <a:rPr lang="en-US" sz="2600" b="1" dirty="0" err="1">
                <a:solidFill>
                  <a:srgbClr val="0000FF"/>
                </a:solidFill>
                <a:latin typeface="Times New Roman"/>
                <a:ea typeface="Times New Roman"/>
              </a:rPr>
              <a:t>shifo</a:t>
            </a:r>
            <a:r>
              <a:rPr lang="en-US" sz="2600" b="1" dirty="0">
                <a:solidFill>
                  <a:srgbClr val="0000FF"/>
                </a:solidFill>
                <a:latin typeface="Times New Roman"/>
                <a:ea typeface="Times New Roman"/>
              </a:rPr>
              <a:t>»  («</a:t>
            </a:r>
            <a:r>
              <a:rPr lang="en-US" sz="2600" b="1" dirty="0" err="1">
                <a:solidFill>
                  <a:srgbClr val="0000FF"/>
                </a:solidFill>
                <a:latin typeface="Times New Roman"/>
                <a:ea typeface="Times New Roman"/>
              </a:rPr>
              <a:t>Ruhni</a:t>
            </a:r>
            <a:r>
              <a:rPr lang="en-US" sz="2600" b="1" dirty="0">
                <a:solidFill>
                  <a:srgbClr val="0000FF"/>
                </a:solidFill>
                <a:latin typeface="Times New Roman"/>
                <a:ea typeface="Times New Roman"/>
              </a:rPr>
              <a:t> </a:t>
            </a:r>
            <a:r>
              <a:rPr lang="en-US" sz="2600" b="1" dirty="0" err="1" smtClean="0">
                <a:solidFill>
                  <a:srgbClr val="0000FF"/>
                </a:solidFill>
                <a:latin typeface="Times New Roman"/>
                <a:ea typeface="Times New Roman"/>
              </a:rPr>
              <a:t>davolash</a:t>
            </a:r>
            <a:r>
              <a:rPr lang="en-US" sz="2600" b="1" dirty="0" smtClean="0">
                <a:solidFill>
                  <a:srgbClr val="0000FF"/>
                </a:solidFill>
                <a:latin typeface="Times New Roman"/>
                <a:ea typeface="Times New Roman"/>
              </a:rPr>
              <a:t> </a:t>
            </a:r>
            <a:r>
              <a:rPr lang="en-US" sz="2600" b="1" dirty="0" err="1">
                <a:solidFill>
                  <a:srgbClr val="0000FF"/>
                </a:solidFill>
                <a:latin typeface="Times New Roman"/>
                <a:ea typeface="Times New Roman"/>
              </a:rPr>
              <a:t>kitobi</a:t>
            </a:r>
            <a:r>
              <a:rPr lang="en-US" sz="2600" b="1" dirty="0">
                <a:solidFill>
                  <a:srgbClr val="0000FF"/>
                </a:solidFill>
                <a:latin typeface="Times New Roman"/>
                <a:ea typeface="Times New Roman"/>
              </a:rPr>
              <a:t>»)</a:t>
            </a:r>
            <a:r>
              <a:rPr lang="en-US" sz="2600" dirty="0">
                <a:solidFill>
                  <a:srgbClr val="000000"/>
                </a:solidFill>
                <a:latin typeface="Times New Roman"/>
                <a:ea typeface="Times New Roman"/>
              </a:rPr>
              <a:t>da </a:t>
            </a:r>
            <a:r>
              <a:rPr lang="en-US" sz="2600" b="1" i="1" u="sng" dirty="0" err="1">
                <a:solidFill>
                  <a:srgbClr val="0000FF"/>
                </a:solidFill>
                <a:latin typeface="Times New Roman"/>
                <a:ea typeface="Times New Roman"/>
              </a:rPr>
              <a:t>mantiq</a:t>
            </a:r>
            <a:r>
              <a:rPr lang="en-US" sz="2600" b="1" i="1" u="sng" dirty="0">
                <a:solidFill>
                  <a:srgbClr val="0000FF"/>
                </a:solidFill>
                <a:latin typeface="Times New Roman"/>
                <a:ea typeface="Times New Roman"/>
              </a:rPr>
              <a:t>, </a:t>
            </a:r>
            <a:r>
              <a:rPr lang="en-US" sz="2600" b="1" i="1" u="sng" dirty="0" err="1">
                <a:solidFill>
                  <a:srgbClr val="0000FF"/>
                </a:solidFill>
                <a:latin typeface="Times New Roman"/>
                <a:ea typeface="Times New Roman"/>
              </a:rPr>
              <a:t>tabiiy</a:t>
            </a:r>
            <a:r>
              <a:rPr lang="en-US" sz="2600" b="1" i="1" u="sng" dirty="0">
                <a:solidFill>
                  <a:srgbClr val="0000FF"/>
                </a:solidFill>
                <a:latin typeface="Times New Roman"/>
                <a:ea typeface="Times New Roman"/>
              </a:rPr>
              <a:t> </a:t>
            </a:r>
            <a:r>
              <a:rPr lang="en-US" sz="2600" b="1" i="1" u="sng" dirty="0" err="1">
                <a:solidFill>
                  <a:srgbClr val="0000FF"/>
                </a:solidFill>
                <a:latin typeface="Times New Roman"/>
                <a:ea typeface="Times New Roman"/>
              </a:rPr>
              <a:t>fanlar</a:t>
            </a:r>
            <a:r>
              <a:rPr lang="en-US" sz="2600" b="1" i="1" u="sng" dirty="0">
                <a:solidFill>
                  <a:srgbClr val="0000FF"/>
                </a:solidFill>
                <a:latin typeface="Times New Roman"/>
                <a:ea typeface="Times New Roman"/>
              </a:rPr>
              <a:t>, </a:t>
            </a:r>
            <a:r>
              <a:rPr lang="en-US" sz="2600" b="1" i="1" u="sng" dirty="0" err="1">
                <a:solidFill>
                  <a:srgbClr val="0000FF"/>
                </a:solidFill>
                <a:latin typeface="Times New Roman"/>
                <a:ea typeface="Times New Roman"/>
              </a:rPr>
              <a:t>riyoziyot</a:t>
            </a:r>
            <a:r>
              <a:rPr lang="en-US" sz="2600" b="1" i="1" u="sng" dirty="0">
                <a:solidFill>
                  <a:srgbClr val="0000FF"/>
                </a:solidFill>
                <a:latin typeface="Times New Roman"/>
                <a:ea typeface="Times New Roman"/>
              </a:rPr>
              <a:t> </a:t>
            </a:r>
            <a:r>
              <a:rPr lang="en-US" sz="2600" b="1" i="1" u="sng" dirty="0" err="1">
                <a:solidFill>
                  <a:srgbClr val="0000FF"/>
                </a:solidFill>
                <a:latin typeface="Times New Roman"/>
                <a:ea typeface="Times New Roman"/>
              </a:rPr>
              <a:t>va</a:t>
            </a:r>
            <a:r>
              <a:rPr lang="en-US" sz="2600" b="1" i="1" u="sng" dirty="0">
                <a:solidFill>
                  <a:srgbClr val="0000FF"/>
                </a:solidFill>
                <a:latin typeface="Times New Roman"/>
                <a:ea typeface="Times New Roman"/>
              </a:rPr>
              <a:t> </a:t>
            </a:r>
            <a:r>
              <a:rPr lang="en-US" sz="2600" b="1" i="1" u="sng" dirty="0" err="1">
                <a:solidFill>
                  <a:srgbClr val="0000FF"/>
                </a:solidFill>
                <a:latin typeface="Times New Roman"/>
                <a:ea typeface="Times New Roman"/>
              </a:rPr>
              <a:t>ilohiyot</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bo’yicha</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falsafiy</a:t>
            </a:r>
            <a:r>
              <a:rPr lang="en-US" sz="2600" dirty="0">
                <a:solidFill>
                  <a:srgbClr val="000000"/>
                </a:solidFill>
                <a:latin typeface="Times New Roman"/>
                <a:ea typeface="Times New Roman"/>
              </a:rPr>
              <a:t> </a:t>
            </a:r>
            <a:r>
              <a:rPr lang="en-US" sz="2600" dirty="0" err="1" smtClean="0">
                <a:solidFill>
                  <a:srgbClr val="000000"/>
                </a:solidFill>
                <a:latin typeface="Times New Roman"/>
                <a:ea typeface="Times New Roman"/>
              </a:rPr>
              <a:t>g’oyalar</a:t>
            </a:r>
            <a:r>
              <a:rPr lang="en-US" sz="2600" dirty="0" smtClean="0">
                <a:solidFill>
                  <a:srgbClr val="000000"/>
                </a:solidFill>
                <a:latin typeface="Times New Roman"/>
                <a:ea typeface="Times New Roman"/>
              </a:rPr>
              <a:t>  </a:t>
            </a:r>
            <a:r>
              <a:rPr lang="en-US" sz="2600" dirty="0" err="1">
                <a:solidFill>
                  <a:srgbClr val="000000"/>
                </a:solidFill>
                <a:latin typeface="Times New Roman"/>
                <a:ea typeface="Times New Roman"/>
              </a:rPr>
              <a:t>tahlili</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berilgan</a:t>
            </a:r>
            <a:r>
              <a:rPr lang="en-US" sz="2600" dirty="0">
                <a:solidFill>
                  <a:srgbClr val="000000"/>
                </a:solidFill>
                <a:latin typeface="Times New Roman"/>
                <a:ea typeface="Times New Roman"/>
              </a:rPr>
              <a:t>.  </a:t>
            </a:r>
            <a:r>
              <a:rPr lang="en-US" sz="2600" b="1" dirty="0">
                <a:solidFill>
                  <a:srgbClr val="0000FF"/>
                </a:solidFill>
                <a:latin typeface="Times New Roman"/>
                <a:ea typeface="Times New Roman"/>
              </a:rPr>
              <a:t>«</a:t>
            </a:r>
            <a:r>
              <a:rPr lang="en-US" sz="2600" b="1" dirty="0" err="1">
                <a:solidFill>
                  <a:srgbClr val="0000FF"/>
                </a:solidFill>
                <a:latin typeface="Times New Roman"/>
                <a:ea typeface="Times New Roman"/>
              </a:rPr>
              <a:t>Ishoralar</a:t>
            </a:r>
            <a:r>
              <a:rPr lang="en-US" sz="2600" b="1" dirty="0">
                <a:solidFill>
                  <a:srgbClr val="0000FF"/>
                </a:solidFill>
                <a:latin typeface="Times New Roman"/>
                <a:ea typeface="Times New Roman"/>
              </a:rPr>
              <a:t>  </a:t>
            </a:r>
            <a:r>
              <a:rPr lang="en-US" sz="2600" b="1" dirty="0" err="1">
                <a:solidFill>
                  <a:srgbClr val="0000FF"/>
                </a:solidFill>
                <a:latin typeface="Times New Roman"/>
                <a:ea typeface="Times New Roman"/>
              </a:rPr>
              <a:t>va</a:t>
            </a:r>
            <a:r>
              <a:rPr lang="en-US" sz="2600" b="1" dirty="0">
                <a:solidFill>
                  <a:srgbClr val="0000FF"/>
                </a:solidFill>
                <a:latin typeface="Times New Roman"/>
                <a:ea typeface="Times New Roman"/>
              </a:rPr>
              <a:t>  </a:t>
            </a:r>
            <a:r>
              <a:rPr lang="en-US" sz="2600" b="1" dirty="0" err="1">
                <a:solidFill>
                  <a:srgbClr val="0000FF"/>
                </a:solidFill>
                <a:latin typeface="Times New Roman"/>
                <a:ea typeface="Times New Roman"/>
              </a:rPr>
              <a:t>tanbehlar</a:t>
            </a:r>
            <a:r>
              <a:rPr lang="en-US" sz="2600" b="1" dirty="0">
                <a:solidFill>
                  <a:srgbClr val="0000FF"/>
                </a:solidFill>
                <a:latin typeface="Times New Roman"/>
                <a:ea typeface="Times New Roman"/>
              </a:rPr>
              <a:t>»  </a:t>
            </a:r>
            <a:r>
              <a:rPr lang="en-US" sz="2600" dirty="0" err="1">
                <a:solidFill>
                  <a:srgbClr val="000000"/>
                </a:solidFill>
                <a:latin typeface="Times New Roman"/>
                <a:ea typeface="Times New Roman"/>
              </a:rPr>
              <a:t>asarida</a:t>
            </a:r>
            <a:r>
              <a:rPr lang="en-US" sz="2600" dirty="0">
                <a:solidFill>
                  <a:srgbClr val="000000"/>
                </a:solidFill>
                <a:latin typeface="Times New Roman"/>
                <a:ea typeface="Times New Roman"/>
              </a:rPr>
              <a:t>  </a:t>
            </a:r>
            <a:r>
              <a:rPr lang="en-US" sz="2600" b="1" i="1" dirty="0" err="1">
                <a:solidFill>
                  <a:srgbClr val="000000"/>
                </a:solidFill>
                <a:latin typeface="Times New Roman"/>
                <a:ea typeface="Times New Roman"/>
              </a:rPr>
              <a:t>falsafaning</a:t>
            </a:r>
            <a:r>
              <a:rPr lang="en-US" sz="2600" b="1" i="1" dirty="0">
                <a:solidFill>
                  <a:srgbClr val="000000"/>
                </a:solidFill>
                <a:latin typeface="Times New Roman"/>
                <a:ea typeface="Times New Roman"/>
              </a:rPr>
              <a:t>  </a:t>
            </a:r>
            <a:r>
              <a:rPr lang="en-US" sz="2600" b="1" i="1" dirty="0" err="1">
                <a:solidFill>
                  <a:srgbClr val="000000"/>
                </a:solidFill>
                <a:latin typeface="Times New Roman"/>
                <a:ea typeface="Times New Roman"/>
              </a:rPr>
              <a:t>asosiy</a:t>
            </a:r>
            <a:r>
              <a:rPr lang="en-US" sz="2600" b="1" i="1" dirty="0">
                <a:solidFill>
                  <a:srgbClr val="000000"/>
                </a:solidFill>
                <a:latin typeface="Times New Roman"/>
                <a:ea typeface="Times New Roman"/>
              </a:rPr>
              <a:t> </a:t>
            </a:r>
            <a:r>
              <a:rPr lang="en-US" sz="2600" b="1" i="1" dirty="0" err="1" smtClean="0">
                <a:solidFill>
                  <a:srgbClr val="000000"/>
                </a:solidFill>
                <a:latin typeface="Times New Roman"/>
                <a:ea typeface="Times New Roman"/>
              </a:rPr>
              <a:t>masalalari</a:t>
            </a:r>
            <a:r>
              <a:rPr lang="en-US" sz="2600" b="1" i="1" dirty="0" smtClean="0">
                <a:solidFill>
                  <a:srgbClr val="000000"/>
                </a:solidFill>
                <a:latin typeface="Times New Roman"/>
                <a:ea typeface="Times New Roman"/>
              </a:rPr>
              <a:t> </a:t>
            </a:r>
            <a:r>
              <a:rPr lang="en-US" sz="2600" dirty="0" err="1">
                <a:solidFill>
                  <a:srgbClr val="000000"/>
                </a:solidFill>
                <a:latin typeface="Times New Roman"/>
                <a:ea typeface="Times New Roman"/>
              </a:rPr>
              <a:t>qisqacha</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bayon</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etiladi</a:t>
            </a:r>
            <a:r>
              <a:rPr lang="en-US" sz="2600" dirty="0">
                <a:solidFill>
                  <a:srgbClr val="000000"/>
                </a:solidFill>
                <a:latin typeface="Times New Roman"/>
                <a:ea typeface="Times New Roman"/>
              </a:rPr>
              <a:t>. U  </a:t>
            </a:r>
            <a:r>
              <a:rPr lang="en-US" sz="2600" b="1" dirty="0">
                <a:solidFill>
                  <a:srgbClr val="000000"/>
                </a:solidFill>
                <a:latin typeface="Times New Roman"/>
                <a:ea typeface="Times New Roman"/>
              </a:rPr>
              <a:t>«</a:t>
            </a:r>
            <a:r>
              <a:rPr lang="en-US" sz="2600" b="1" dirty="0" err="1">
                <a:solidFill>
                  <a:srgbClr val="000000"/>
                </a:solidFill>
                <a:latin typeface="Times New Roman"/>
                <a:ea typeface="Times New Roman"/>
              </a:rPr>
              <a:t>Donishnoma</a:t>
            </a:r>
            <a:r>
              <a:rPr lang="en-US" sz="2600" b="1" dirty="0">
                <a:solidFill>
                  <a:srgbClr val="000000"/>
                </a:solidFill>
                <a:latin typeface="Times New Roman"/>
                <a:ea typeface="Times New Roman"/>
              </a:rPr>
              <a:t>»  </a:t>
            </a:r>
            <a:r>
              <a:rPr lang="en-US" sz="2600" dirty="0" err="1">
                <a:solidFill>
                  <a:srgbClr val="000000"/>
                </a:solidFill>
                <a:latin typeface="Times New Roman"/>
                <a:ea typeface="Times New Roman"/>
              </a:rPr>
              <a:t>asarida</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o’zigacha</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bo’lgan</a:t>
            </a:r>
            <a:r>
              <a:rPr lang="en-US" sz="2600" dirty="0">
                <a:solidFill>
                  <a:srgbClr val="000000"/>
                </a:solidFill>
                <a:latin typeface="Times New Roman"/>
                <a:ea typeface="Times New Roman"/>
              </a:rPr>
              <a:t> </a:t>
            </a:r>
            <a:r>
              <a:rPr lang="en-US" sz="2600" b="1" dirty="0" err="1" smtClean="0">
                <a:solidFill>
                  <a:srgbClr val="000000"/>
                </a:solidFill>
                <a:latin typeface="Times New Roman"/>
                <a:ea typeface="Times New Roman"/>
              </a:rPr>
              <a:t>tabiiy</a:t>
            </a:r>
            <a:r>
              <a:rPr lang="en-US" sz="2600" b="1" dirty="0" smtClean="0">
                <a:solidFill>
                  <a:srgbClr val="000000"/>
                </a:solidFill>
                <a:latin typeface="Times New Roman"/>
                <a:ea typeface="Times New Roman"/>
              </a:rPr>
              <a:t>  </a:t>
            </a:r>
            <a:r>
              <a:rPr lang="en-US" sz="2600" b="1" dirty="0" err="1">
                <a:solidFill>
                  <a:srgbClr val="000000"/>
                </a:solidFill>
                <a:latin typeface="Times New Roman"/>
                <a:ea typeface="Times New Roman"/>
              </a:rPr>
              <a:t>fanlar</a:t>
            </a:r>
            <a:r>
              <a:rPr lang="en-US" sz="2600" b="1" dirty="0">
                <a:solidFill>
                  <a:srgbClr val="000000"/>
                </a:solidFill>
                <a:latin typeface="Times New Roman"/>
                <a:ea typeface="Times New Roman"/>
              </a:rPr>
              <a:t>  </a:t>
            </a:r>
            <a:r>
              <a:rPr lang="en-US" sz="2600" b="1" dirty="0" err="1">
                <a:solidFill>
                  <a:srgbClr val="000000"/>
                </a:solidFill>
                <a:latin typeface="Times New Roman"/>
                <a:ea typeface="Times New Roman"/>
              </a:rPr>
              <a:t>va</a:t>
            </a:r>
            <a:r>
              <a:rPr lang="en-US" sz="2600" b="1" dirty="0">
                <a:solidFill>
                  <a:srgbClr val="000000"/>
                </a:solidFill>
                <a:latin typeface="Times New Roman"/>
                <a:ea typeface="Times New Roman"/>
              </a:rPr>
              <a:t>  </a:t>
            </a:r>
            <a:r>
              <a:rPr lang="en-US" sz="2600" b="1" dirty="0" err="1">
                <a:solidFill>
                  <a:srgbClr val="000000"/>
                </a:solidFill>
                <a:latin typeface="Times New Roman"/>
                <a:ea typeface="Times New Roman"/>
              </a:rPr>
              <a:t>falsafa</a:t>
            </a:r>
            <a:r>
              <a:rPr lang="en-US" sz="2600" b="1" dirty="0">
                <a:solidFill>
                  <a:srgbClr val="000000"/>
                </a:solidFill>
                <a:latin typeface="Times New Roman"/>
                <a:ea typeface="Times New Roman"/>
              </a:rPr>
              <a:t>  </a:t>
            </a:r>
            <a:r>
              <a:rPr lang="en-US" sz="2600" b="1" dirty="0" err="1">
                <a:solidFill>
                  <a:srgbClr val="000000"/>
                </a:solidFill>
                <a:latin typeface="Times New Roman"/>
                <a:ea typeface="Times New Roman"/>
              </a:rPr>
              <a:t>yutuqlaridan</a:t>
            </a:r>
            <a:r>
              <a:rPr lang="en-US" sz="2600" dirty="0">
                <a:solidFill>
                  <a:srgbClr val="000000"/>
                </a:solidFill>
                <a:latin typeface="Times New Roman"/>
                <a:ea typeface="Times New Roman"/>
              </a:rPr>
              <a:t>  </a:t>
            </a:r>
            <a:r>
              <a:rPr lang="en-US" sz="2600" dirty="0" err="1">
                <a:solidFill>
                  <a:srgbClr val="000000"/>
                </a:solidFill>
                <a:latin typeface="Times New Roman"/>
                <a:ea typeface="Times New Roman"/>
              </a:rPr>
              <a:t>foydalanib</a:t>
            </a:r>
            <a:r>
              <a:rPr lang="en-US" sz="2600" dirty="0">
                <a:solidFill>
                  <a:srgbClr val="000000"/>
                </a:solidFill>
                <a:latin typeface="Times New Roman"/>
                <a:ea typeface="Times New Roman"/>
              </a:rPr>
              <a:t>,  </a:t>
            </a:r>
            <a:r>
              <a:rPr lang="en-US" sz="2600" b="1" i="1" u="sng" dirty="0" err="1" smtClean="0">
                <a:solidFill>
                  <a:srgbClr val="000000"/>
                </a:solidFill>
                <a:latin typeface="Times New Roman"/>
                <a:ea typeface="Times New Roman"/>
              </a:rPr>
              <a:t>Sharqning</a:t>
            </a:r>
            <a:r>
              <a:rPr lang="en-US" sz="2600" b="1" i="1" u="sng" dirty="0" smtClean="0">
                <a:solidFill>
                  <a:srgbClr val="000000"/>
                </a:solidFill>
                <a:latin typeface="Times New Roman"/>
                <a:ea typeface="Times New Roman"/>
              </a:rPr>
              <a:t>  </a:t>
            </a:r>
            <a:r>
              <a:rPr lang="en-US" sz="2600" b="1" i="1" u="sng" dirty="0" err="1">
                <a:solidFill>
                  <a:srgbClr val="000000"/>
                </a:solidFill>
                <a:latin typeface="Times New Roman"/>
                <a:ea typeface="Times New Roman"/>
              </a:rPr>
              <a:t>nazariy</a:t>
            </a:r>
            <a:r>
              <a:rPr lang="en-US" sz="2600" b="1" i="1" u="sng" dirty="0">
                <a:solidFill>
                  <a:srgbClr val="000000"/>
                </a:solidFill>
                <a:latin typeface="Times New Roman"/>
                <a:ea typeface="Times New Roman"/>
              </a:rPr>
              <a:t>  </a:t>
            </a:r>
            <a:r>
              <a:rPr lang="en-US" sz="2600" b="1" i="1" u="sng" dirty="0" err="1">
                <a:solidFill>
                  <a:srgbClr val="000000"/>
                </a:solidFill>
                <a:latin typeface="Times New Roman"/>
                <a:ea typeface="Times New Roman"/>
              </a:rPr>
              <a:t>bilimlarini</a:t>
            </a:r>
            <a:r>
              <a:rPr lang="en-US" sz="2600" b="1" i="1" u="sng" dirty="0">
                <a:solidFill>
                  <a:srgbClr val="000000"/>
                </a:solidFill>
                <a:latin typeface="Times New Roman"/>
                <a:ea typeface="Times New Roman"/>
              </a:rPr>
              <a:t> </a:t>
            </a:r>
            <a:r>
              <a:rPr lang="en-US" sz="2600" b="1" i="1" u="sng" dirty="0" err="1" smtClean="0">
                <a:solidFill>
                  <a:srgbClr val="000000"/>
                </a:solidFill>
                <a:latin typeface="Times New Roman"/>
                <a:ea typeface="Times New Roman"/>
              </a:rPr>
              <a:t>umumlashtirdi</a:t>
            </a:r>
            <a:r>
              <a:rPr lang="en-US" sz="2600" dirty="0">
                <a:solidFill>
                  <a:srgbClr val="000000"/>
                </a:solidFill>
                <a:latin typeface="Times New Roman"/>
                <a:ea typeface="Times New Roman"/>
              </a:rPr>
              <a:t>.</a:t>
            </a:r>
            <a:endParaRPr lang="ru-RU" sz="2600" dirty="0">
              <a:effectLst/>
              <a:latin typeface="Times New Roman" pitchFamily="18" charset="0"/>
              <a:ea typeface="Calibri"/>
              <a:cs typeface="Times New Roman" pitchFamily="18" charset="0"/>
            </a:endParaRPr>
          </a:p>
        </p:txBody>
      </p:sp>
    </p:spTree>
    <p:extLst>
      <p:ext uri="{BB962C8B-B14F-4D97-AF65-F5344CB8AC3E}">
        <p14:creationId xmlns:p14="http://schemas.microsoft.com/office/powerpoint/2010/main" val="16408491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7733" y="692696"/>
            <a:ext cx="8596560" cy="4339650"/>
          </a:xfrm>
          <a:prstGeom prst="rect">
            <a:avLst/>
          </a:prstGeom>
        </p:spPr>
        <p:txBody>
          <a:bodyPr wrap="square">
            <a:spAutoFit/>
          </a:bodyPr>
          <a:lstStyle/>
          <a:p>
            <a:pPr algn="just">
              <a:lnSpc>
                <a:spcPct val="115000"/>
              </a:lnSpc>
              <a:spcAft>
                <a:spcPts val="1000"/>
              </a:spcAft>
            </a:pPr>
            <a:r>
              <a:rPr lang="en-US" sz="4000" dirty="0" smtClean="0">
                <a:solidFill>
                  <a:srgbClr val="000000"/>
                </a:solidFill>
                <a:latin typeface="Times New Roman"/>
                <a:ea typeface="Times New Roman"/>
              </a:rPr>
              <a:t>	</a:t>
            </a:r>
            <a:r>
              <a:rPr lang="en-US" sz="4000" dirty="0" err="1" smtClean="0">
                <a:solidFill>
                  <a:srgbClr val="000000"/>
                </a:solidFill>
                <a:latin typeface="Times New Roman"/>
                <a:ea typeface="Times New Roman"/>
              </a:rPr>
              <a:t>Ibn</a:t>
            </a:r>
            <a:r>
              <a:rPr lang="en-US" sz="4000" dirty="0" smtClean="0">
                <a:solidFill>
                  <a:srgbClr val="000000"/>
                </a:solidFill>
                <a:latin typeface="Times New Roman"/>
                <a:ea typeface="Times New Roman"/>
              </a:rPr>
              <a:t>  </a:t>
            </a:r>
            <a:r>
              <a:rPr lang="en-US" sz="4000" dirty="0">
                <a:solidFill>
                  <a:srgbClr val="000000"/>
                </a:solidFill>
                <a:latin typeface="Times New Roman"/>
                <a:ea typeface="Times New Roman"/>
              </a:rPr>
              <a:t>Sino  </a:t>
            </a:r>
            <a:r>
              <a:rPr lang="en-US" sz="4000" dirty="0" err="1">
                <a:solidFill>
                  <a:srgbClr val="000000"/>
                </a:solidFill>
                <a:latin typeface="Times New Roman"/>
                <a:ea typeface="Times New Roman"/>
              </a:rPr>
              <a:t>iste’dodli</a:t>
            </a:r>
            <a:r>
              <a:rPr lang="en-US" sz="4000" dirty="0">
                <a:solidFill>
                  <a:srgbClr val="000000"/>
                </a:solidFill>
                <a:latin typeface="Times New Roman"/>
                <a:ea typeface="Times New Roman"/>
              </a:rPr>
              <a:t>  </a:t>
            </a:r>
            <a:r>
              <a:rPr lang="en-US" sz="4000" b="1" dirty="0" err="1">
                <a:solidFill>
                  <a:srgbClr val="000000"/>
                </a:solidFill>
                <a:latin typeface="Times New Roman"/>
                <a:ea typeface="Times New Roman"/>
              </a:rPr>
              <a:t>shoir</a:t>
            </a:r>
            <a:r>
              <a:rPr lang="en-US" sz="4000" b="1" dirty="0">
                <a:solidFill>
                  <a:srgbClr val="000000"/>
                </a:solidFill>
                <a:latin typeface="Times New Roman"/>
                <a:ea typeface="Times New Roman"/>
              </a:rPr>
              <a:t>  </a:t>
            </a:r>
            <a:r>
              <a:rPr lang="en-US" sz="4000" b="1" dirty="0" err="1">
                <a:solidFill>
                  <a:srgbClr val="000000"/>
                </a:solidFill>
                <a:latin typeface="Times New Roman"/>
                <a:ea typeface="Times New Roman"/>
              </a:rPr>
              <a:t>va</a:t>
            </a:r>
            <a:r>
              <a:rPr lang="en-US" sz="4000" b="1" dirty="0">
                <a:solidFill>
                  <a:srgbClr val="000000"/>
                </a:solidFill>
                <a:latin typeface="Times New Roman"/>
                <a:ea typeface="Times New Roman"/>
              </a:rPr>
              <a:t>  </a:t>
            </a:r>
            <a:r>
              <a:rPr lang="en-US" sz="4000" b="1" dirty="0" err="1">
                <a:solidFill>
                  <a:srgbClr val="000000"/>
                </a:solidFill>
                <a:latin typeface="Times New Roman"/>
                <a:ea typeface="Times New Roman"/>
              </a:rPr>
              <a:t>adib</a:t>
            </a:r>
            <a:r>
              <a:rPr lang="en-US" sz="4000" b="1" dirty="0">
                <a:solidFill>
                  <a:srgbClr val="000000"/>
                </a:solidFill>
                <a:latin typeface="Times New Roman"/>
                <a:ea typeface="Times New Roman"/>
              </a:rPr>
              <a:t>  </a:t>
            </a:r>
            <a:r>
              <a:rPr lang="en-US" sz="4000" dirty="0">
                <a:solidFill>
                  <a:srgbClr val="000000"/>
                </a:solidFill>
                <a:latin typeface="Times New Roman"/>
                <a:ea typeface="Times New Roman"/>
              </a:rPr>
              <a:t>ham  </a:t>
            </a:r>
            <a:r>
              <a:rPr lang="en-US" sz="4000" dirty="0" err="1">
                <a:solidFill>
                  <a:srgbClr val="000000"/>
                </a:solidFill>
                <a:latin typeface="Times New Roman"/>
                <a:ea typeface="Times New Roman"/>
              </a:rPr>
              <a:t>edi</a:t>
            </a:r>
            <a:r>
              <a:rPr lang="en-US" sz="4000" dirty="0">
                <a:solidFill>
                  <a:srgbClr val="000000"/>
                </a:solidFill>
                <a:latin typeface="Times New Roman"/>
                <a:ea typeface="Times New Roman"/>
              </a:rPr>
              <a:t>.  </a:t>
            </a:r>
            <a:r>
              <a:rPr lang="en-US" sz="4000" dirty="0" err="1">
                <a:solidFill>
                  <a:srgbClr val="000000"/>
                </a:solidFill>
                <a:latin typeface="Times New Roman"/>
                <a:ea typeface="Times New Roman"/>
              </a:rPr>
              <a:t>Uning</a:t>
            </a:r>
            <a:r>
              <a:rPr lang="en-US" sz="4000" dirty="0">
                <a:solidFill>
                  <a:srgbClr val="000000"/>
                </a:solidFill>
                <a:latin typeface="Times New Roman"/>
                <a:ea typeface="Times New Roman"/>
              </a:rPr>
              <a:t>  </a:t>
            </a:r>
            <a:r>
              <a:rPr lang="en-US" sz="4000" dirty="0" err="1">
                <a:solidFill>
                  <a:srgbClr val="000000"/>
                </a:solidFill>
                <a:latin typeface="Times New Roman"/>
                <a:ea typeface="Times New Roman"/>
              </a:rPr>
              <a:t>badiiy</a:t>
            </a:r>
            <a:r>
              <a:rPr lang="en-US" sz="4000" dirty="0">
                <a:solidFill>
                  <a:srgbClr val="000000"/>
                </a:solidFill>
                <a:latin typeface="Times New Roman"/>
                <a:ea typeface="Times New Roman"/>
              </a:rPr>
              <a:t>  </a:t>
            </a:r>
            <a:r>
              <a:rPr lang="en-US" sz="4000" dirty="0" err="1">
                <a:solidFill>
                  <a:srgbClr val="000000"/>
                </a:solidFill>
                <a:latin typeface="Times New Roman"/>
                <a:ea typeface="Times New Roman"/>
              </a:rPr>
              <a:t>faoliyati</a:t>
            </a:r>
            <a:r>
              <a:rPr lang="en-US" sz="4000" dirty="0">
                <a:solidFill>
                  <a:srgbClr val="000000"/>
                </a:solidFill>
                <a:latin typeface="Times New Roman"/>
                <a:ea typeface="Times New Roman"/>
              </a:rPr>
              <a:t>  </a:t>
            </a:r>
            <a:r>
              <a:rPr lang="en-US" sz="4000" b="1" i="1" u="sng" dirty="0">
                <a:solidFill>
                  <a:srgbClr val="0000FF"/>
                </a:solidFill>
                <a:latin typeface="Times New Roman"/>
                <a:ea typeface="Times New Roman"/>
              </a:rPr>
              <a:t>«</a:t>
            </a:r>
            <a:r>
              <a:rPr lang="en-US" sz="4000" b="1" i="1" u="sng" dirty="0" err="1">
                <a:solidFill>
                  <a:srgbClr val="0000FF"/>
                </a:solidFill>
                <a:latin typeface="Times New Roman"/>
                <a:ea typeface="Times New Roman"/>
              </a:rPr>
              <a:t>Qush</a:t>
            </a:r>
            <a:r>
              <a:rPr lang="en-US" sz="4000" b="1" i="1" u="sng" dirty="0">
                <a:solidFill>
                  <a:srgbClr val="0000FF"/>
                </a:solidFill>
                <a:latin typeface="Times New Roman"/>
                <a:ea typeface="Times New Roman"/>
              </a:rPr>
              <a:t> </a:t>
            </a:r>
            <a:r>
              <a:rPr lang="en-US" sz="4000" b="1" i="1" u="sng" dirty="0" err="1" smtClean="0">
                <a:solidFill>
                  <a:srgbClr val="0000FF"/>
                </a:solidFill>
                <a:latin typeface="Times New Roman"/>
                <a:ea typeface="Times New Roman"/>
              </a:rPr>
              <a:t>risolasi</a:t>
            </a:r>
            <a:r>
              <a:rPr lang="en-US" sz="4000" b="1" i="1" u="sng" dirty="0">
                <a:solidFill>
                  <a:srgbClr val="0000FF"/>
                </a:solidFill>
                <a:latin typeface="Times New Roman"/>
                <a:ea typeface="Times New Roman"/>
              </a:rPr>
              <a:t>»,    «Salomon  </a:t>
            </a:r>
            <a:r>
              <a:rPr lang="en-US" sz="4000" b="1" i="1" u="sng" dirty="0" err="1">
                <a:solidFill>
                  <a:srgbClr val="0000FF"/>
                </a:solidFill>
                <a:latin typeface="Times New Roman"/>
                <a:ea typeface="Times New Roman"/>
              </a:rPr>
              <a:t>va</a:t>
            </a:r>
            <a:r>
              <a:rPr lang="en-US" sz="4000" b="1" i="1" u="sng" dirty="0">
                <a:solidFill>
                  <a:srgbClr val="0000FF"/>
                </a:solidFill>
                <a:latin typeface="Times New Roman"/>
                <a:ea typeface="Times New Roman"/>
              </a:rPr>
              <a:t>  </a:t>
            </a:r>
            <a:r>
              <a:rPr lang="en-US" sz="4000" b="1" i="1" u="sng" dirty="0" err="1">
                <a:solidFill>
                  <a:srgbClr val="0000FF"/>
                </a:solidFill>
                <a:latin typeface="Times New Roman"/>
                <a:ea typeface="Times New Roman"/>
              </a:rPr>
              <a:t>Ibsol</a:t>
            </a:r>
            <a:r>
              <a:rPr lang="en-US" sz="4000" b="1" i="1" u="sng" dirty="0">
                <a:solidFill>
                  <a:srgbClr val="0000FF"/>
                </a:solidFill>
                <a:latin typeface="Times New Roman"/>
                <a:ea typeface="Times New Roman"/>
              </a:rPr>
              <a:t>»,  «</a:t>
            </a:r>
            <a:r>
              <a:rPr lang="en-US" sz="4000" b="1" i="1" u="sng" dirty="0" smtClean="0">
                <a:solidFill>
                  <a:srgbClr val="0000FF"/>
                </a:solidFill>
                <a:latin typeface="Times New Roman"/>
                <a:ea typeface="Times New Roman"/>
              </a:rPr>
              <a:t>Yusuf  </a:t>
            </a:r>
            <a:r>
              <a:rPr lang="en-US" sz="4000" b="1" i="1" u="sng" dirty="0" err="1">
                <a:solidFill>
                  <a:srgbClr val="0000FF"/>
                </a:solidFill>
                <a:latin typeface="Times New Roman"/>
                <a:ea typeface="Times New Roman"/>
              </a:rPr>
              <a:t>qissasi</a:t>
            </a:r>
            <a:r>
              <a:rPr lang="en-US" sz="4000" b="1" i="1" u="sng" dirty="0">
                <a:solidFill>
                  <a:srgbClr val="0000FF"/>
                </a:solidFill>
                <a:latin typeface="Times New Roman"/>
                <a:ea typeface="Times New Roman"/>
              </a:rPr>
              <a:t>»,  «</a:t>
            </a:r>
            <a:r>
              <a:rPr lang="en-US" sz="4000" b="1" i="1" u="sng" dirty="0" err="1">
                <a:solidFill>
                  <a:srgbClr val="0000FF"/>
                </a:solidFill>
                <a:latin typeface="Times New Roman"/>
                <a:ea typeface="Times New Roman"/>
              </a:rPr>
              <a:t>Uyg’oq</a:t>
            </a:r>
            <a:r>
              <a:rPr lang="en-US" sz="4000" b="1" i="1" u="sng" dirty="0">
                <a:solidFill>
                  <a:srgbClr val="0000FF"/>
                </a:solidFill>
                <a:latin typeface="Times New Roman"/>
                <a:ea typeface="Times New Roman"/>
              </a:rPr>
              <a:t>  </a:t>
            </a:r>
            <a:r>
              <a:rPr lang="en-US" sz="4000" b="1" i="1" u="sng" dirty="0" err="1">
                <a:solidFill>
                  <a:srgbClr val="0000FF"/>
                </a:solidFill>
                <a:latin typeface="Times New Roman"/>
                <a:ea typeface="Times New Roman"/>
              </a:rPr>
              <a:t>o’g’li</a:t>
            </a:r>
            <a:r>
              <a:rPr lang="en-US" sz="4000" b="1" i="1" u="sng" dirty="0">
                <a:solidFill>
                  <a:srgbClr val="0000FF"/>
                </a:solidFill>
                <a:latin typeface="Times New Roman"/>
                <a:ea typeface="Times New Roman"/>
              </a:rPr>
              <a:t>  </a:t>
            </a:r>
            <a:r>
              <a:rPr lang="en-US" sz="4000" b="1" i="1" u="sng" dirty="0" err="1">
                <a:solidFill>
                  <a:srgbClr val="0000FF"/>
                </a:solidFill>
                <a:latin typeface="Times New Roman"/>
                <a:ea typeface="Times New Roman"/>
              </a:rPr>
              <a:t>Tirik</a:t>
            </a:r>
            <a:r>
              <a:rPr lang="en-US" sz="4000" b="1" i="1" u="sng" dirty="0">
                <a:solidFill>
                  <a:srgbClr val="0000FF"/>
                </a:solidFill>
                <a:latin typeface="Times New Roman"/>
                <a:ea typeface="Times New Roman"/>
              </a:rPr>
              <a:t>» </a:t>
            </a:r>
            <a:r>
              <a:rPr lang="en-US" sz="4000" b="1" i="1" u="sng" dirty="0" err="1" smtClean="0">
                <a:solidFill>
                  <a:srgbClr val="0000FF"/>
                </a:solidFill>
                <a:latin typeface="Times New Roman"/>
                <a:ea typeface="Times New Roman"/>
              </a:rPr>
              <a:t>asarlarida</a:t>
            </a:r>
            <a:r>
              <a:rPr lang="en-US" sz="4000" b="1" i="1" u="sng" dirty="0" smtClean="0">
                <a:solidFill>
                  <a:srgbClr val="0000FF"/>
                </a:solidFill>
                <a:latin typeface="Times New Roman"/>
                <a:ea typeface="Times New Roman"/>
              </a:rPr>
              <a:t> </a:t>
            </a:r>
            <a:r>
              <a:rPr lang="en-US" sz="4000" dirty="0" err="1">
                <a:solidFill>
                  <a:srgbClr val="000000"/>
                </a:solidFill>
                <a:latin typeface="Times New Roman"/>
                <a:ea typeface="Times New Roman"/>
              </a:rPr>
              <a:t>o’z</a:t>
            </a:r>
            <a:r>
              <a:rPr lang="en-US" sz="4000" dirty="0">
                <a:solidFill>
                  <a:srgbClr val="000000"/>
                </a:solidFill>
                <a:latin typeface="Times New Roman"/>
                <a:ea typeface="Times New Roman"/>
              </a:rPr>
              <a:t> </a:t>
            </a:r>
            <a:r>
              <a:rPr lang="en-US" sz="4000" dirty="0" err="1">
                <a:solidFill>
                  <a:srgbClr val="000000"/>
                </a:solidFill>
                <a:latin typeface="Times New Roman"/>
                <a:ea typeface="Times New Roman"/>
              </a:rPr>
              <a:t>aksini</a:t>
            </a:r>
            <a:r>
              <a:rPr lang="en-US" sz="4000" dirty="0">
                <a:solidFill>
                  <a:srgbClr val="000000"/>
                </a:solidFill>
                <a:latin typeface="Times New Roman"/>
                <a:ea typeface="Times New Roman"/>
              </a:rPr>
              <a:t> </a:t>
            </a:r>
            <a:r>
              <a:rPr lang="en-US" sz="4000" dirty="0" err="1">
                <a:solidFill>
                  <a:srgbClr val="000000"/>
                </a:solidFill>
                <a:latin typeface="Times New Roman"/>
                <a:ea typeface="Times New Roman"/>
              </a:rPr>
              <a:t>topgan</a:t>
            </a:r>
            <a:r>
              <a:rPr lang="en-US" sz="4000" dirty="0">
                <a:solidFill>
                  <a:srgbClr val="000000"/>
                </a:solidFill>
                <a:latin typeface="Times New Roman"/>
                <a:ea typeface="Times New Roman"/>
              </a:rPr>
              <a:t>.</a:t>
            </a:r>
            <a:endParaRPr lang="ru-RU" sz="4000" dirty="0">
              <a:effectLst/>
              <a:latin typeface="Times New Roman" pitchFamily="18" charset="0"/>
              <a:ea typeface="Calibri"/>
              <a:cs typeface="Times New Roman" pitchFamily="18" charset="0"/>
            </a:endParaRPr>
          </a:p>
        </p:txBody>
      </p:sp>
    </p:spTree>
    <p:extLst>
      <p:ext uri="{BB962C8B-B14F-4D97-AF65-F5344CB8AC3E}">
        <p14:creationId xmlns:p14="http://schemas.microsoft.com/office/powerpoint/2010/main" val="33004855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7733" y="692696"/>
            <a:ext cx="8596560" cy="6146298"/>
          </a:xfrm>
          <a:prstGeom prst="rect">
            <a:avLst/>
          </a:prstGeom>
        </p:spPr>
        <p:txBody>
          <a:bodyPr wrap="square">
            <a:spAutoFit/>
          </a:bodyPr>
          <a:lstStyle/>
          <a:p>
            <a:pPr algn="just">
              <a:lnSpc>
                <a:spcPct val="115000"/>
              </a:lnSpc>
              <a:spcAft>
                <a:spcPts val="1000"/>
              </a:spcAft>
            </a:pPr>
            <a:r>
              <a:rPr lang="en-US" sz="3000" b="1" dirty="0" err="1">
                <a:solidFill>
                  <a:srgbClr val="0000FF"/>
                </a:solidFill>
                <a:latin typeface="Times New Roman"/>
                <a:ea typeface="Times New Roman"/>
              </a:rPr>
              <a:t>Ibn</a:t>
            </a:r>
            <a:r>
              <a:rPr lang="en-US" sz="3000" b="1" dirty="0">
                <a:solidFill>
                  <a:srgbClr val="0000FF"/>
                </a:solidFill>
                <a:latin typeface="Times New Roman"/>
                <a:ea typeface="Times New Roman"/>
              </a:rPr>
              <a:t> </a:t>
            </a:r>
            <a:r>
              <a:rPr lang="en-US" sz="3000" b="1" dirty="0" smtClean="0">
                <a:solidFill>
                  <a:srgbClr val="0000FF"/>
                </a:solidFill>
                <a:latin typeface="Times New Roman"/>
                <a:ea typeface="Times New Roman"/>
              </a:rPr>
              <a:t>Sino </a:t>
            </a:r>
            <a:r>
              <a:rPr lang="en-US" sz="3000" b="1" dirty="0">
                <a:solidFill>
                  <a:srgbClr val="000000"/>
                </a:solidFill>
                <a:latin typeface="Times New Roman"/>
                <a:ea typeface="Times New Roman"/>
              </a:rPr>
              <a:t>«</a:t>
            </a:r>
            <a:r>
              <a:rPr lang="en-US" sz="3000" b="1" dirty="0" err="1">
                <a:solidFill>
                  <a:srgbClr val="000000"/>
                </a:solidFill>
                <a:latin typeface="Times New Roman"/>
                <a:ea typeface="Times New Roman"/>
              </a:rPr>
              <a:t>Tib</a:t>
            </a:r>
            <a:r>
              <a:rPr lang="en-US" sz="3000" b="1" dirty="0">
                <a:solidFill>
                  <a:srgbClr val="000000"/>
                </a:solidFill>
                <a:latin typeface="Times New Roman"/>
                <a:ea typeface="Times New Roman"/>
              </a:rPr>
              <a:t> </a:t>
            </a:r>
            <a:r>
              <a:rPr lang="en-US" sz="3000" b="1" dirty="0" err="1">
                <a:solidFill>
                  <a:srgbClr val="000000"/>
                </a:solidFill>
                <a:latin typeface="Times New Roman"/>
                <a:ea typeface="Times New Roman"/>
              </a:rPr>
              <a:t>qonunlari»ni</a:t>
            </a:r>
            <a:r>
              <a:rPr lang="en-US" sz="3000" b="1" dirty="0">
                <a:solidFill>
                  <a:srgbClr val="000000"/>
                </a:solidFill>
                <a:latin typeface="Times New Roman"/>
                <a:ea typeface="Times New Roman"/>
              </a:rPr>
              <a:t> </a:t>
            </a:r>
            <a:r>
              <a:rPr lang="en-US" sz="3000" b="1" dirty="0">
                <a:solidFill>
                  <a:srgbClr val="0000FF"/>
                </a:solidFill>
                <a:latin typeface="Times New Roman"/>
                <a:ea typeface="Times New Roman"/>
              </a:rPr>
              <a:t>b</a:t>
            </a:r>
            <a:r>
              <a:rPr lang="ru-RU" sz="3000" b="1" dirty="0">
                <a:solidFill>
                  <a:srgbClr val="0000FF"/>
                </a:solidFill>
                <a:latin typeface="Times New Roman"/>
                <a:ea typeface="Times New Roman"/>
              </a:rPr>
              <a:t>е</a:t>
            </a:r>
            <a:r>
              <a:rPr lang="en-US" sz="3000" b="1" dirty="0" err="1">
                <a:solidFill>
                  <a:srgbClr val="0000FF"/>
                </a:solidFill>
                <a:latin typeface="Times New Roman"/>
                <a:ea typeface="Times New Roman"/>
              </a:rPr>
              <a:t>sh</a:t>
            </a:r>
            <a:r>
              <a:rPr lang="en-US" sz="3000" b="1" dirty="0">
                <a:solidFill>
                  <a:srgbClr val="0000FF"/>
                </a:solidFill>
                <a:latin typeface="Times New Roman"/>
                <a:ea typeface="Times New Roman"/>
              </a:rPr>
              <a:t> </a:t>
            </a:r>
            <a:r>
              <a:rPr lang="en-US" sz="3000" b="1" dirty="0" err="1">
                <a:solidFill>
                  <a:srgbClr val="0000FF"/>
                </a:solidFill>
                <a:latin typeface="Times New Roman"/>
                <a:ea typeface="Times New Roman"/>
              </a:rPr>
              <a:t>kitobga</a:t>
            </a:r>
            <a:r>
              <a:rPr lang="en-US" sz="3000" b="1" dirty="0">
                <a:solidFill>
                  <a:srgbClr val="0000FF"/>
                </a:solidFill>
                <a:latin typeface="Times New Roman"/>
                <a:ea typeface="Times New Roman"/>
              </a:rPr>
              <a:t> </a:t>
            </a:r>
            <a:r>
              <a:rPr lang="en-US" sz="3000" dirty="0" err="1" smtClean="0">
                <a:solidFill>
                  <a:srgbClr val="000000"/>
                </a:solidFill>
                <a:latin typeface="Times New Roman"/>
                <a:ea typeface="Times New Roman"/>
              </a:rPr>
              <a:t>bo‘lgan</a:t>
            </a:r>
            <a:r>
              <a:rPr lang="en-US" sz="3000" dirty="0" smtClean="0">
                <a:solidFill>
                  <a:srgbClr val="000000"/>
                </a:solidFill>
                <a:latin typeface="Times New Roman"/>
                <a:ea typeface="Times New Roman"/>
              </a:rPr>
              <a:t>:</a:t>
            </a:r>
          </a:p>
          <a:p>
            <a:pPr algn="just">
              <a:lnSpc>
                <a:spcPct val="115000"/>
              </a:lnSpc>
              <a:spcAft>
                <a:spcPts val="1000"/>
              </a:spcAft>
            </a:pPr>
            <a:r>
              <a:rPr lang="en-US" sz="3000" b="1" dirty="0" smtClean="0">
                <a:solidFill>
                  <a:srgbClr val="0000FF"/>
                </a:solidFill>
                <a:latin typeface="Times New Roman"/>
                <a:ea typeface="Times New Roman"/>
              </a:rPr>
              <a:t>1-kitobda</a:t>
            </a:r>
            <a:r>
              <a:rPr lang="en-US" sz="3000" dirty="0" smtClean="0">
                <a:solidFill>
                  <a:srgbClr val="000000"/>
                </a:solidFill>
                <a:latin typeface="Times New Roman"/>
                <a:ea typeface="Times New Roman"/>
              </a:rPr>
              <a:t> </a:t>
            </a:r>
            <a:r>
              <a:rPr lang="en-US" sz="3000" b="1" i="1" u="sng" dirty="0" err="1">
                <a:solidFill>
                  <a:srgbClr val="000000"/>
                </a:solidFill>
                <a:latin typeface="Times New Roman"/>
                <a:ea typeface="Times New Roman"/>
              </a:rPr>
              <a:t>tabobatning</a:t>
            </a:r>
            <a:r>
              <a:rPr lang="en-US" sz="3000" b="1" i="1" u="sng" dirty="0">
                <a:solidFill>
                  <a:srgbClr val="000000"/>
                </a:solidFill>
                <a:latin typeface="Times New Roman"/>
                <a:ea typeface="Times New Roman"/>
              </a:rPr>
              <a:t> </a:t>
            </a:r>
            <a:r>
              <a:rPr lang="en-US" sz="3000" b="1" i="1" u="sng" dirty="0" err="1">
                <a:solidFill>
                  <a:srgbClr val="000000"/>
                </a:solidFill>
                <a:latin typeface="Times New Roman"/>
                <a:ea typeface="Times New Roman"/>
              </a:rPr>
              <a:t>umumiy</a:t>
            </a:r>
            <a:r>
              <a:rPr lang="en-US" sz="3000" b="1" i="1" u="sng" dirty="0">
                <a:solidFill>
                  <a:srgbClr val="000000"/>
                </a:solidFill>
                <a:latin typeface="Times New Roman"/>
                <a:ea typeface="Times New Roman"/>
              </a:rPr>
              <a:t> </a:t>
            </a:r>
            <a:r>
              <a:rPr lang="en-US" sz="3000" b="1" i="1" u="sng" dirty="0" err="1">
                <a:solidFill>
                  <a:srgbClr val="000000"/>
                </a:solidFill>
                <a:latin typeface="Times New Roman"/>
                <a:ea typeface="Times New Roman"/>
              </a:rPr>
              <a:t>nazariyasi</a:t>
            </a:r>
            <a:r>
              <a:rPr lang="en-US" sz="3000" b="1" i="1" u="sng" dirty="0">
                <a:solidFill>
                  <a:srgbClr val="000000"/>
                </a:solidFill>
                <a:latin typeface="Times New Roman"/>
                <a:ea typeface="Times New Roman"/>
              </a:rPr>
              <a:t> </a:t>
            </a:r>
            <a:r>
              <a:rPr lang="en-US" sz="3000" dirty="0" err="1">
                <a:solidFill>
                  <a:srgbClr val="000000"/>
                </a:solidFill>
                <a:latin typeface="Times New Roman"/>
                <a:ea typeface="Times New Roman"/>
              </a:rPr>
              <a:t>bayon</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etiladi</a:t>
            </a:r>
            <a:r>
              <a:rPr lang="en-US" sz="3000" dirty="0">
                <a:solidFill>
                  <a:srgbClr val="000000"/>
                </a:solidFill>
                <a:latin typeface="Times New Roman"/>
                <a:ea typeface="Times New Roman"/>
              </a:rPr>
              <a:t>.</a:t>
            </a:r>
          </a:p>
          <a:p>
            <a:pPr algn="just">
              <a:lnSpc>
                <a:spcPct val="115000"/>
              </a:lnSpc>
              <a:spcAft>
                <a:spcPts val="1000"/>
              </a:spcAft>
            </a:pPr>
            <a:r>
              <a:rPr lang="en-US" sz="3000" b="1" dirty="0">
                <a:solidFill>
                  <a:srgbClr val="0000FF"/>
                </a:solidFill>
                <a:latin typeface="Times New Roman"/>
                <a:ea typeface="Times New Roman"/>
              </a:rPr>
              <a:t>2-kitob</a:t>
            </a:r>
            <a:r>
              <a:rPr lang="en-US" sz="3000" dirty="0">
                <a:solidFill>
                  <a:srgbClr val="000000"/>
                </a:solidFill>
                <a:latin typeface="Times New Roman"/>
                <a:ea typeface="Times New Roman"/>
              </a:rPr>
              <a:t>  </a:t>
            </a:r>
            <a:r>
              <a:rPr lang="en-US" sz="3000" b="1" i="1" u="sng" dirty="0" err="1">
                <a:solidFill>
                  <a:srgbClr val="000000"/>
                </a:solidFill>
                <a:latin typeface="Times New Roman"/>
                <a:ea typeface="Times New Roman"/>
              </a:rPr>
              <a:t>dorishunoslikka</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bag‘ishlangan</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Unda</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o‘simlik</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ma’dan</a:t>
            </a:r>
            <a:r>
              <a:rPr lang="en-US" sz="3000" dirty="0">
                <a:solidFill>
                  <a:srgbClr val="000000"/>
                </a:solidFill>
                <a:latin typeface="Times New Roman"/>
                <a:ea typeface="Times New Roman"/>
              </a:rPr>
              <a:t> </a:t>
            </a:r>
            <a:r>
              <a:rPr lang="en-US" sz="3000" dirty="0" err="1" smtClean="0">
                <a:solidFill>
                  <a:srgbClr val="000000"/>
                </a:solidFill>
                <a:latin typeface="Times New Roman"/>
                <a:ea typeface="Times New Roman"/>
              </a:rPr>
              <a:t>va</a:t>
            </a:r>
            <a:r>
              <a:rPr lang="en-US" sz="3000" dirty="0" smtClean="0">
                <a:solidFill>
                  <a:srgbClr val="000000"/>
                </a:solidFill>
                <a:latin typeface="Times New Roman"/>
                <a:ea typeface="Times New Roman"/>
              </a:rPr>
              <a:t>  </a:t>
            </a:r>
            <a:r>
              <a:rPr lang="en-US" sz="3000" dirty="0" err="1">
                <a:solidFill>
                  <a:srgbClr val="000000"/>
                </a:solidFill>
                <a:latin typeface="Times New Roman"/>
                <a:ea typeface="Times New Roman"/>
              </a:rPr>
              <a:t>hayvonlardan</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olinadigan</a:t>
            </a:r>
            <a:r>
              <a:rPr lang="en-US" sz="3000" dirty="0">
                <a:solidFill>
                  <a:srgbClr val="000000"/>
                </a:solidFill>
                <a:latin typeface="Times New Roman"/>
                <a:ea typeface="Times New Roman"/>
              </a:rPr>
              <a:t>  </a:t>
            </a:r>
            <a:r>
              <a:rPr lang="en-US" sz="3000" b="1" dirty="0">
                <a:solidFill>
                  <a:srgbClr val="0000FF"/>
                </a:solidFill>
                <a:latin typeface="Times New Roman"/>
                <a:ea typeface="Times New Roman"/>
              </a:rPr>
              <a:t>811  </a:t>
            </a:r>
            <a:r>
              <a:rPr lang="en-US" sz="3000" b="1" dirty="0" err="1">
                <a:solidFill>
                  <a:srgbClr val="0000FF"/>
                </a:solidFill>
                <a:latin typeface="Times New Roman"/>
                <a:ea typeface="Times New Roman"/>
              </a:rPr>
              <a:t>sodda</a:t>
            </a:r>
            <a:r>
              <a:rPr lang="en-US" sz="3000" b="1" dirty="0">
                <a:solidFill>
                  <a:srgbClr val="0000FF"/>
                </a:solidFill>
                <a:latin typeface="Times New Roman"/>
                <a:ea typeface="Times New Roman"/>
              </a:rPr>
              <a:t>  </a:t>
            </a:r>
            <a:r>
              <a:rPr lang="en-US" sz="3000" dirty="0" err="1">
                <a:solidFill>
                  <a:srgbClr val="000000"/>
                </a:solidFill>
                <a:latin typeface="Times New Roman"/>
                <a:ea typeface="Times New Roman"/>
              </a:rPr>
              <a:t>dorining</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nomini</a:t>
            </a:r>
            <a:r>
              <a:rPr lang="en-US" sz="3000" dirty="0">
                <a:solidFill>
                  <a:srgbClr val="000000"/>
                </a:solidFill>
                <a:latin typeface="Times New Roman"/>
                <a:ea typeface="Times New Roman"/>
              </a:rPr>
              <a:t>  </a:t>
            </a:r>
            <a:r>
              <a:rPr lang="en-US" sz="3000" b="1" dirty="0" err="1">
                <a:solidFill>
                  <a:srgbClr val="000000"/>
                </a:solidFill>
                <a:latin typeface="Times New Roman"/>
                <a:ea typeface="Times New Roman"/>
              </a:rPr>
              <a:t>alifbo</a:t>
            </a:r>
            <a:r>
              <a:rPr lang="en-US" sz="3000" b="1" dirty="0">
                <a:solidFill>
                  <a:srgbClr val="000000"/>
                </a:solidFill>
                <a:latin typeface="Times New Roman"/>
                <a:ea typeface="Times New Roman"/>
              </a:rPr>
              <a:t>  </a:t>
            </a:r>
            <a:r>
              <a:rPr lang="en-US" sz="3000" b="1" dirty="0" err="1" smtClean="0">
                <a:solidFill>
                  <a:srgbClr val="000000"/>
                </a:solidFill>
                <a:latin typeface="Times New Roman"/>
                <a:ea typeface="Times New Roman"/>
              </a:rPr>
              <a:t>tartibida</a:t>
            </a:r>
            <a:r>
              <a:rPr lang="en-US" sz="3000" b="1" dirty="0" smtClean="0">
                <a:solidFill>
                  <a:srgbClr val="000000"/>
                </a:solidFill>
                <a:latin typeface="Times New Roman"/>
                <a:ea typeface="Times New Roman"/>
              </a:rPr>
              <a:t>  </a:t>
            </a:r>
            <a:r>
              <a:rPr lang="en-US" sz="3000" dirty="0" err="1">
                <a:solidFill>
                  <a:srgbClr val="000000"/>
                </a:solidFill>
                <a:latin typeface="Times New Roman"/>
                <a:ea typeface="Times New Roman"/>
              </a:rPr>
              <a:t>joylashtirilib</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chiqilgan</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va</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ularning</a:t>
            </a:r>
            <a:r>
              <a:rPr lang="en-US" sz="3000" dirty="0">
                <a:solidFill>
                  <a:srgbClr val="000000"/>
                </a:solidFill>
                <a:latin typeface="Times New Roman"/>
                <a:ea typeface="Times New Roman"/>
              </a:rPr>
              <a:t>  </a:t>
            </a:r>
            <a:r>
              <a:rPr lang="en-US" sz="3000" dirty="0" err="1" smtClean="0">
                <a:solidFill>
                  <a:srgbClr val="000000"/>
                </a:solidFill>
                <a:latin typeface="Times New Roman"/>
                <a:ea typeface="Times New Roman"/>
              </a:rPr>
              <a:t>ta’rifi</a:t>
            </a:r>
            <a:r>
              <a:rPr lang="ru-RU" sz="3000" dirty="0" smtClean="0">
                <a:solidFill>
                  <a:srgbClr val="000000"/>
                </a:solidFill>
                <a:latin typeface="Times New Roman"/>
                <a:ea typeface="Times New Roman"/>
              </a:rPr>
              <a:t>  </a:t>
            </a:r>
            <a:r>
              <a:rPr lang="en-US" sz="3000" dirty="0">
                <a:solidFill>
                  <a:srgbClr val="000000"/>
                </a:solidFill>
                <a:latin typeface="Times New Roman"/>
                <a:ea typeface="Times New Roman"/>
              </a:rPr>
              <a:t>k</a:t>
            </a:r>
            <a:r>
              <a:rPr lang="ru-RU" sz="3000" dirty="0">
                <a:solidFill>
                  <a:srgbClr val="000000"/>
                </a:solidFill>
                <a:latin typeface="Times New Roman"/>
                <a:ea typeface="Times New Roman"/>
              </a:rPr>
              <a:t>е</a:t>
            </a:r>
            <a:r>
              <a:rPr lang="en-US" sz="3000" dirty="0" err="1">
                <a:solidFill>
                  <a:srgbClr val="000000"/>
                </a:solidFill>
                <a:latin typeface="Times New Roman"/>
                <a:ea typeface="Times New Roman"/>
              </a:rPr>
              <a:t>ltirilib</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har</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biri</a:t>
            </a:r>
            <a:r>
              <a:rPr lang="en-US" sz="3000" dirty="0">
                <a:solidFill>
                  <a:srgbClr val="000000"/>
                </a:solidFill>
                <a:latin typeface="Times New Roman"/>
                <a:ea typeface="Times New Roman"/>
              </a:rPr>
              <a:t> </a:t>
            </a:r>
            <a:r>
              <a:rPr lang="en-US" sz="3000" dirty="0" err="1" smtClean="0">
                <a:solidFill>
                  <a:srgbClr val="000000"/>
                </a:solidFill>
                <a:latin typeface="Times New Roman"/>
                <a:ea typeface="Times New Roman"/>
              </a:rPr>
              <a:t>qaysi</a:t>
            </a:r>
            <a:r>
              <a:rPr lang="en-US" sz="3000" dirty="0" smtClean="0">
                <a:solidFill>
                  <a:srgbClr val="000000"/>
                </a:solidFill>
                <a:latin typeface="Times New Roman"/>
                <a:ea typeface="Times New Roman"/>
              </a:rPr>
              <a:t> </a:t>
            </a:r>
            <a:r>
              <a:rPr lang="en-US" sz="3000" dirty="0" err="1">
                <a:solidFill>
                  <a:srgbClr val="000000"/>
                </a:solidFill>
                <a:latin typeface="Times New Roman"/>
                <a:ea typeface="Times New Roman"/>
              </a:rPr>
              <a:t>dardga</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davo</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ekanligi</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izohlangan</a:t>
            </a:r>
            <a:r>
              <a:rPr lang="en-US" sz="3000" dirty="0">
                <a:solidFill>
                  <a:srgbClr val="000000"/>
                </a:solidFill>
                <a:latin typeface="Times New Roman"/>
                <a:ea typeface="Times New Roman"/>
              </a:rPr>
              <a:t>. </a:t>
            </a:r>
            <a:r>
              <a:rPr lang="en-US" sz="3000" dirty="0" err="1" smtClean="0">
                <a:solidFill>
                  <a:srgbClr val="000000"/>
                </a:solidFill>
                <a:latin typeface="Times New Roman"/>
                <a:ea typeface="Times New Roman"/>
              </a:rPr>
              <a:t>Ibn</a:t>
            </a:r>
            <a:r>
              <a:rPr lang="en-US" sz="3000" dirty="0" smtClean="0">
                <a:solidFill>
                  <a:srgbClr val="000000"/>
                </a:solidFill>
                <a:latin typeface="Times New Roman"/>
                <a:ea typeface="Times New Roman"/>
              </a:rPr>
              <a:t> </a:t>
            </a:r>
            <a:r>
              <a:rPr lang="en-US" sz="3000" dirty="0" err="1" smtClean="0">
                <a:solidFill>
                  <a:srgbClr val="000000"/>
                </a:solidFill>
                <a:latin typeface="Times New Roman"/>
                <a:ea typeface="Times New Roman"/>
              </a:rPr>
              <a:t>Sinoning</a:t>
            </a:r>
            <a:r>
              <a:rPr lang="en-US" sz="3000" dirty="0" smtClean="0">
                <a:solidFill>
                  <a:srgbClr val="000000"/>
                </a:solidFill>
                <a:latin typeface="Times New Roman"/>
                <a:ea typeface="Times New Roman"/>
              </a:rPr>
              <a:t> </a:t>
            </a:r>
            <a:r>
              <a:rPr lang="en-US" sz="3000" dirty="0" err="1">
                <a:solidFill>
                  <a:srgbClr val="000000"/>
                </a:solidFill>
                <a:latin typeface="Times New Roman"/>
                <a:ea typeface="Times New Roman"/>
              </a:rPr>
              <a:t>davolash</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uslubida</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ishlatilgan</a:t>
            </a:r>
            <a:r>
              <a:rPr lang="en-US" sz="3000" dirty="0">
                <a:solidFill>
                  <a:srgbClr val="000000"/>
                </a:solidFill>
                <a:latin typeface="Times New Roman"/>
                <a:ea typeface="Times New Roman"/>
              </a:rPr>
              <a:t> </a:t>
            </a:r>
            <a:r>
              <a:rPr lang="en-US" sz="3000" b="1" dirty="0">
                <a:solidFill>
                  <a:srgbClr val="0000FF"/>
                </a:solidFill>
                <a:latin typeface="Times New Roman"/>
                <a:ea typeface="Times New Roman"/>
              </a:rPr>
              <a:t>396 </a:t>
            </a:r>
            <a:r>
              <a:rPr lang="en-US" sz="3000" b="1" dirty="0" err="1">
                <a:solidFill>
                  <a:srgbClr val="0000FF"/>
                </a:solidFill>
                <a:latin typeface="Times New Roman"/>
                <a:ea typeface="Times New Roman"/>
              </a:rPr>
              <a:t>dorivor</a:t>
            </a:r>
            <a:r>
              <a:rPr lang="en-US" sz="3000" b="1" dirty="0">
                <a:solidFill>
                  <a:srgbClr val="0000FF"/>
                </a:solidFill>
                <a:latin typeface="Times New Roman"/>
                <a:ea typeface="Times New Roman"/>
              </a:rPr>
              <a:t> </a:t>
            </a:r>
            <a:r>
              <a:rPr lang="en-US" sz="3000" dirty="0" err="1">
                <a:solidFill>
                  <a:srgbClr val="000000"/>
                </a:solidFill>
                <a:latin typeface="Times New Roman"/>
                <a:ea typeface="Times New Roman"/>
              </a:rPr>
              <a:t>o‘simlikdan</a:t>
            </a:r>
            <a:r>
              <a:rPr lang="en-US" sz="3000" dirty="0">
                <a:solidFill>
                  <a:srgbClr val="000000"/>
                </a:solidFill>
                <a:latin typeface="Times New Roman"/>
                <a:ea typeface="Times New Roman"/>
              </a:rPr>
              <a:t> </a:t>
            </a:r>
            <a:r>
              <a:rPr lang="en-US" sz="3000" b="1" dirty="0">
                <a:solidFill>
                  <a:srgbClr val="0000FF"/>
                </a:solidFill>
                <a:latin typeface="Times New Roman"/>
                <a:ea typeface="Times New Roman"/>
              </a:rPr>
              <a:t>165 </a:t>
            </a:r>
            <a:r>
              <a:rPr lang="en-US" sz="3000" b="1" dirty="0" err="1" smtClean="0">
                <a:solidFill>
                  <a:srgbClr val="0000FF"/>
                </a:solidFill>
                <a:latin typeface="Times New Roman"/>
                <a:ea typeface="Times New Roman"/>
              </a:rPr>
              <a:t>tasi</a:t>
            </a:r>
            <a:r>
              <a:rPr lang="en-US" sz="3000" b="1" dirty="0" smtClean="0">
                <a:solidFill>
                  <a:srgbClr val="0000FF"/>
                </a:solidFill>
                <a:latin typeface="Times New Roman"/>
                <a:ea typeface="Times New Roman"/>
              </a:rPr>
              <a:t> </a:t>
            </a:r>
            <a:r>
              <a:rPr lang="en-US" sz="3000" dirty="0" err="1">
                <a:solidFill>
                  <a:srgbClr val="000000"/>
                </a:solidFill>
                <a:latin typeface="Times New Roman"/>
                <a:ea typeface="Times New Roman"/>
              </a:rPr>
              <a:t>bugungi</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kunda</a:t>
            </a:r>
            <a:r>
              <a:rPr lang="en-US" sz="3000" dirty="0">
                <a:solidFill>
                  <a:srgbClr val="000000"/>
                </a:solidFill>
                <a:latin typeface="Times New Roman"/>
                <a:ea typeface="Times New Roman"/>
              </a:rPr>
              <a:t> </a:t>
            </a:r>
            <a:r>
              <a:rPr lang="en-US" sz="3000" b="1" dirty="0" err="1">
                <a:solidFill>
                  <a:srgbClr val="000000"/>
                </a:solidFill>
                <a:latin typeface="Times New Roman"/>
                <a:ea typeface="Times New Roman"/>
              </a:rPr>
              <a:t>tibbiyot</a:t>
            </a:r>
            <a:r>
              <a:rPr lang="en-US" sz="3000" b="1" dirty="0">
                <a:solidFill>
                  <a:srgbClr val="000000"/>
                </a:solidFill>
                <a:latin typeface="Times New Roman"/>
                <a:ea typeface="Times New Roman"/>
              </a:rPr>
              <a:t> </a:t>
            </a:r>
            <a:r>
              <a:rPr lang="en-US" sz="3000" b="1" dirty="0" err="1">
                <a:solidFill>
                  <a:srgbClr val="000000"/>
                </a:solidFill>
                <a:latin typeface="Times New Roman"/>
                <a:ea typeface="Times New Roman"/>
              </a:rPr>
              <a:t>fanida</a:t>
            </a:r>
            <a:r>
              <a:rPr lang="en-US" sz="3000" b="1" dirty="0">
                <a:solidFill>
                  <a:srgbClr val="000000"/>
                </a:solidFill>
                <a:latin typeface="Times New Roman"/>
                <a:ea typeface="Times New Roman"/>
              </a:rPr>
              <a:t> </a:t>
            </a:r>
            <a:r>
              <a:rPr lang="en-US" sz="3000" dirty="0" err="1">
                <a:solidFill>
                  <a:srgbClr val="000000"/>
                </a:solidFill>
                <a:latin typeface="Times New Roman"/>
                <a:ea typeface="Times New Roman"/>
              </a:rPr>
              <a:t>qo‘llaniladi</a:t>
            </a:r>
            <a:r>
              <a:rPr lang="en-US" sz="3000" dirty="0">
                <a:solidFill>
                  <a:srgbClr val="000000"/>
                </a:solidFill>
                <a:latin typeface="Times New Roman"/>
                <a:ea typeface="Times New Roman"/>
              </a:rPr>
              <a:t>.</a:t>
            </a:r>
          </a:p>
        </p:txBody>
      </p:sp>
    </p:spTree>
    <p:extLst>
      <p:ext uri="{BB962C8B-B14F-4D97-AF65-F5344CB8AC3E}">
        <p14:creationId xmlns:p14="http://schemas.microsoft.com/office/powerpoint/2010/main" val="25834548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57733" y="692696"/>
            <a:ext cx="8596560" cy="6317114"/>
          </a:xfrm>
          <a:prstGeom prst="rect">
            <a:avLst/>
          </a:prstGeom>
        </p:spPr>
        <p:txBody>
          <a:bodyPr wrap="square">
            <a:spAutoFit/>
          </a:bodyPr>
          <a:lstStyle/>
          <a:p>
            <a:pPr algn="just">
              <a:lnSpc>
                <a:spcPct val="115000"/>
              </a:lnSpc>
              <a:spcAft>
                <a:spcPts val="1000"/>
              </a:spcAft>
            </a:pPr>
            <a:r>
              <a:rPr lang="en-US" sz="3000" b="1" dirty="0">
                <a:solidFill>
                  <a:srgbClr val="0000FF"/>
                </a:solidFill>
                <a:latin typeface="Times New Roman"/>
                <a:ea typeface="Times New Roman"/>
              </a:rPr>
              <a:t>3-kitobda</a:t>
            </a:r>
            <a:r>
              <a:rPr lang="en-US" sz="3000" dirty="0">
                <a:solidFill>
                  <a:srgbClr val="000000"/>
                </a:solidFill>
                <a:latin typeface="Times New Roman"/>
                <a:ea typeface="Times New Roman"/>
              </a:rPr>
              <a:t>  </a:t>
            </a:r>
            <a:r>
              <a:rPr lang="en-US" sz="3000" b="1" i="1" u="sng" dirty="0">
                <a:solidFill>
                  <a:srgbClr val="000000"/>
                </a:solidFill>
                <a:latin typeface="Times New Roman"/>
                <a:ea typeface="Times New Roman"/>
              </a:rPr>
              <a:t>«</a:t>
            </a:r>
            <a:r>
              <a:rPr lang="en-US" sz="3000" b="1" i="1" u="sng" dirty="0" err="1">
                <a:solidFill>
                  <a:srgbClr val="000000"/>
                </a:solidFill>
                <a:latin typeface="Times New Roman"/>
                <a:ea typeface="Times New Roman"/>
              </a:rPr>
              <a:t>Juz’iy</a:t>
            </a:r>
            <a:r>
              <a:rPr lang="en-US" sz="3000" b="1" i="1" u="sng" dirty="0">
                <a:solidFill>
                  <a:srgbClr val="000000"/>
                </a:solidFill>
                <a:latin typeface="Times New Roman"/>
                <a:ea typeface="Times New Roman"/>
              </a:rPr>
              <a:t>»  </a:t>
            </a:r>
            <a:r>
              <a:rPr lang="en-US" sz="3000" b="1" i="1" u="sng" dirty="0" err="1">
                <a:solidFill>
                  <a:srgbClr val="000000"/>
                </a:solidFill>
                <a:latin typeface="Times New Roman"/>
                <a:ea typeface="Times New Roman"/>
              </a:rPr>
              <a:t>kasalliklar</a:t>
            </a:r>
            <a:r>
              <a:rPr lang="en-US" sz="3000" b="1" i="1" u="sng" dirty="0">
                <a:solidFill>
                  <a:srgbClr val="000000"/>
                </a:solidFill>
                <a:latin typeface="Times New Roman"/>
                <a:ea typeface="Times New Roman"/>
              </a:rPr>
              <a:t>,</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ya’ni</a:t>
            </a:r>
            <a:r>
              <a:rPr lang="en-US" sz="3000" dirty="0">
                <a:solidFill>
                  <a:srgbClr val="000000"/>
                </a:solidFill>
                <a:latin typeface="Times New Roman"/>
                <a:ea typeface="Times New Roman"/>
              </a:rPr>
              <a:t>  </a:t>
            </a:r>
            <a:r>
              <a:rPr lang="en-US" sz="3000" b="1" dirty="0" err="1">
                <a:solidFill>
                  <a:srgbClr val="000000"/>
                </a:solidFill>
                <a:latin typeface="Times New Roman"/>
                <a:ea typeface="Times New Roman"/>
              </a:rPr>
              <a:t>insonning</a:t>
            </a:r>
            <a:r>
              <a:rPr lang="en-US" sz="3000" b="1" dirty="0">
                <a:solidFill>
                  <a:srgbClr val="000000"/>
                </a:solidFill>
                <a:latin typeface="Times New Roman"/>
                <a:ea typeface="Times New Roman"/>
              </a:rPr>
              <a:t>  </a:t>
            </a:r>
            <a:r>
              <a:rPr lang="en-US" sz="3000" b="1" dirty="0" err="1">
                <a:solidFill>
                  <a:srgbClr val="000000"/>
                </a:solidFill>
                <a:latin typeface="Times New Roman"/>
                <a:ea typeface="Times New Roman"/>
              </a:rPr>
              <a:t>boshidan</a:t>
            </a:r>
            <a:r>
              <a:rPr lang="en-US" sz="3000" b="1" dirty="0">
                <a:solidFill>
                  <a:srgbClr val="000000"/>
                </a:solidFill>
                <a:latin typeface="Times New Roman"/>
                <a:ea typeface="Times New Roman"/>
              </a:rPr>
              <a:t> </a:t>
            </a:r>
            <a:r>
              <a:rPr lang="en-US" sz="3000" b="1" dirty="0" err="1" smtClean="0">
                <a:solidFill>
                  <a:srgbClr val="000000"/>
                </a:solidFill>
                <a:latin typeface="Times New Roman"/>
                <a:ea typeface="Times New Roman"/>
              </a:rPr>
              <a:t>tovonigacha</a:t>
            </a:r>
            <a:r>
              <a:rPr lang="en-US" sz="3000" dirty="0" smtClean="0">
                <a:solidFill>
                  <a:srgbClr val="000000"/>
                </a:solidFill>
                <a:latin typeface="Times New Roman"/>
                <a:ea typeface="Times New Roman"/>
              </a:rPr>
              <a:t>  </a:t>
            </a:r>
            <a:r>
              <a:rPr lang="en-US" sz="3000" dirty="0" err="1">
                <a:solidFill>
                  <a:srgbClr val="000000"/>
                </a:solidFill>
                <a:latin typeface="Times New Roman"/>
                <a:ea typeface="Times New Roman"/>
              </a:rPr>
              <a:t>har</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bir</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a’zosida</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bo‘ladigan</a:t>
            </a:r>
            <a:r>
              <a:rPr lang="en-US" sz="3000" dirty="0">
                <a:solidFill>
                  <a:srgbClr val="000000"/>
                </a:solidFill>
                <a:latin typeface="Times New Roman"/>
                <a:ea typeface="Times New Roman"/>
              </a:rPr>
              <a:t>  </a:t>
            </a:r>
            <a:r>
              <a:rPr lang="en-US" sz="3000" dirty="0" err="1" smtClean="0">
                <a:solidFill>
                  <a:srgbClr val="000000"/>
                </a:solidFill>
                <a:latin typeface="Times New Roman"/>
                <a:ea typeface="Times New Roman"/>
              </a:rPr>
              <a:t>kasalliklar</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ularni</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aniqlash</a:t>
            </a:r>
            <a:r>
              <a:rPr lang="en-US" sz="3000" dirty="0">
                <a:solidFill>
                  <a:srgbClr val="000000"/>
                </a:solidFill>
                <a:latin typeface="Times New Roman"/>
                <a:ea typeface="Times New Roman"/>
              </a:rPr>
              <a:t> </a:t>
            </a:r>
            <a:r>
              <a:rPr lang="en-US" sz="3000" dirty="0" err="1" smtClean="0">
                <a:solidFill>
                  <a:srgbClr val="000000"/>
                </a:solidFill>
                <a:latin typeface="Times New Roman"/>
                <a:ea typeface="Times New Roman"/>
              </a:rPr>
              <a:t>va</a:t>
            </a:r>
            <a:r>
              <a:rPr lang="en-US" sz="3000" dirty="0" smtClean="0">
                <a:solidFill>
                  <a:srgbClr val="000000"/>
                </a:solidFill>
                <a:latin typeface="Times New Roman"/>
                <a:ea typeface="Times New Roman"/>
              </a:rPr>
              <a:t> </a:t>
            </a:r>
            <a:r>
              <a:rPr lang="en-US" sz="3000" dirty="0" err="1">
                <a:solidFill>
                  <a:srgbClr val="000000"/>
                </a:solidFill>
                <a:latin typeface="Times New Roman"/>
                <a:ea typeface="Times New Roman"/>
              </a:rPr>
              <a:t>davolash</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usullari</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yoritiladi</a:t>
            </a:r>
            <a:r>
              <a:rPr lang="en-US" sz="3000" dirty="0" smtClean="0">
                <a:solidFill>
                  <a:srgbClr val="000000"/>
                </a:solidFill>
                <a:latin typeface="Times New Roman"/>
                <a:ea typeface="Times New Roman"/>
              </a:rPr>
              <a:t>.</a:t>
            </a:r>
          </a:p>
          <a:p>
            <a:pPr algn="just">
              <a:lnSpc>
                <a:spcPct val="115000"/>
              </a:lnSpc>
              <a:spcAft>
                <a:spcPts val="1000"/>
              </a:spcAft>
            </a:pPr>
            <a:r>
              <a:rPr lang="en-US" sz="3000" b="1" dirty="0">
                <a:solidFill>
                  <a:srgbClr val="0000FF"/>
                </a:solidFill>
                <a:latin typeface="Times New Roman"/>
                <a:ea typeface="Times New Roman"/>
              </a:rPr>
              <a:t>4-kitob</a:t>
            </a:r>
            <a:r>
              <a:rPr lang="en-US" sz="3000" dirty="0">
                <a:solidFill>
                  <a:srgbClr val="000000"/>
                </a:solidFill>
                <a:latin typeface="Times New Roman"/>
                <a:ea typeface="Times New Roman"/>
              </a:rPr>
              <a:t>  </a:t>
            </a:r>
            <a:r>
              <a:rPr lang="en-US" sz="3000" b="1" i="1" u="sng" dirty="0" err="1">
                <a:solidFill>
                  <a:srgbClr val="000000"/>
                </a:solidFill>
                <a:latin typeface="Times New Roman"/>
                <a:ea typeface="Times New Roman"/>
              </a:rPr>
              <a:t>insonning</a:t>
            </a:r>
            <a:r>
              <a:rPr lang="en-US" sz="3000" b="1" i="1" u="sng" dirty="0">
                <a:solidFill>
                  <a:srgbClr val="000000"/>
                </a:solidFill>
                <a:latin typeface="Times New Roman"/>
                <a:ea typeface="Times New Roman"/>
              </a:rPr>
              <a:t>  </a:t>
            </a:r>
            <a:r>
              <a:rPr lang="en-US" sz="3000" b="1" i="1" u="sng" dirty="0" err="1">
                <a:solidFill>
                  <a:srgbClr val="000000"/>
                </a:solidFill>
                <a:latin typeface="Times New Roman"/>
                <a:ea typeface="Times New Roman"/>
              </a:rPr>
              <a:t>biron-bir</a:t>
            </a:r>
            <a:r>
              <a:rPr lang="en-US" sz="3000" b="1" i="1" u="sng" dirty="0">
                <a:solidFill>
                  <a:srgbClr val="000000"/>
                </a:solidFill>
                <a:latin typeface="Times New Roman"/>
                <a:ea typeface="Times New Roman"/>
              </a:rPr>
              <a:t>  </a:t>
            </a:r>
            <a:r>
              <a:rPr lang="en-US" sz="3000" b="1" i="1" u="sng" dirty="0" err="1">
                <a:solidFill>
                  <a:srgbClr val="000000"/>
                </a:solidFill>
                <a:latin typeface="Times New Roman"/>
                <a:ea typeface="Times New Roman"/>
              </a:rPr>
              <a:t>muayyan</a:t>
            </a:r>
            <a:r>
              <a:rPr lang="en-US" sz="3000" b="1" i="1" u="sng" dirty="0">
                <a:solidFill>
                  <a:srgbClr val="000000"/>
                </a:solidFill>
                <a:latin typeface="Times New Roman"/>
                <a:ea typeface="Times New Roman"/>
              </a:rPr>
              <a:t>  </a:t>
            </a:r>
            <a:r>
              <a:rPr lang="en-US" sz="3000" b="1" i="1" u="sng" dirty="0" err="1">
                <a:solidFill>
                  <a:srgbClr val="000000"/>
                </a:solidFill>
                <a:latin typeface="Times New Roman"/>
                <a:ea typeface="Times New Roman"/>
              </a:rPr>
              <a:t>a’zosiga</a:t>
            </a:r>
            <a:r>
              <a:rPr lang="en-US" sz="3000" b="1" i="1" u="sng" dirty="0">
                <a:solidFill>
                  <a:srgbClr val="000000"/>
                </a:solidFill>
                <a:latin typeface="Times New Roman"/>
                <a:ea typeface="Times New Roman"/>
              </a:rPr>
              <a:t>  </a:t>
            </a:r>
            <a:r>
              <a:rPr lang="en-US" sz="3000" b="1" i="1" u="sng" dirty="0" err="1">
                <a:solidFill>
                  <a:srgbClr val="000000"/>
                </a:solidFill>
                <a:latin typeface="Times New Roman"/>
                <a:ea typeface="Times New Roman"/>
              </a:rPr>
              <a:t>xos</a:t>
            </a:r>
            <a:r>
              <a:rPr lang="en-US" sz="3000" b="1" i="1" u="sng" dirty="0">
                <a:solidFill>
                  <a:srgbClr val="000000"/>
                </a:solidFill>
                <a:latin typeface="Times New Roman"/>
                <a:ea typeface="Times New Roman"/>
              </a:rPr>
              <a:t>  </a:t>
            </a:r>
            <a:r>
              <a:rPr lang="en-US" sz="3000" b="1" i="1" u="sng" dirty="0" err="1">
                <a:solidFill>
                  <a:srgbClr val="000000"/>
                </a:solidFill>
                <a:latin typeface="Times New Roman"/>
                <a:ea typeface="Times New Roman"/>
              </a:rPr>
              <a:t>bo‘lmagan</a:t>
            </a:r>
            <a:r>
              <a:rPr lang="en-US" sz="3000" b="1" i="1" u="sng" dirty="0">
                <a:solidFill>
                  <a:srgbClr val="000000"/>
                </a:solidFill>
                <a:latin typeface="Times New Roman"/>
                <a:ea typeface="Times New Roman"/>
              </a:rPr>
              <a:t>,</a:t>
            </a:r>
            <a:r>
              <a:rPr lang="en-US" sz="3000" dirty="0">
                <a:solidFill>
                  <a:srgbClr val="000000"/>
                </a:solidFill>
                <a:latin typeface="Times New Roman"/>
                <a:ea typeface="Times New Roman"/>
              </a:rPr>
              <a:t> </a:t>
            </a:r>
            <a:r>
              <a:rPr lang="en-US" sz="3000" dirty="0" err="1" smtClean="0">
                <a:solidFill>
                  <a:srgbClr val="000000"/>
                </a:solidFill>
                <a:latin typeface="Times New Roman"/>
                <a:ea typeface="Times New Roman"/>
              </a:rPr>
              <a:t>balki</a:t>
            </a:r>
            <a:r>
              <a:rPr lang="en-US" sz="3000" dirty="0" smtClean="0">
                <a:solidFill>
                  <a:srgbClr val="000000"/>
                </a:solidFill>
                <a:latin typeface="Times New Roman"/>
                <a:ea typeface="Times New Roman"/>
              </a:rPr>
              <a:t>  </a:t>
            </a:r>
            <a:r>
              <a:rPr lang="en-US" sz="3000" dirty="0" err="1">
                <a:solidFill>
                  <a:srgbClr val="000000"/>
                </a:solidFill>
                <a:latin typeface="Times New Roman"/>
                <a:ea typeface="Times New Roman"/>
              </a:rPr>
              <a:t>butun</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gavdasida</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yuz</a:t>
            </a:r>
            <a:r>
              <a:rPr lang="en-US" sz="3000" dirty="0">
                <a:solidFill>
                  <a:srgbClr val="000000"/>
                </a:solidFill>
                <a:latin typeface="Times New Roman"/>
                <a:ea typeface="Times New Roman"/>
              </a:rPr>
              <a:t>  b</a:t>
            </a:r>
            <a:r>
              <a:rPr lang="ru-RU" sz="3000" dirty="0">
                <a:solidFill>
                  <a:srgbClr val="000000"/>
                </a:solidFill>
                <a:latin typeface="Times New Roman"/>
                <a:ea typeface="Times New Roman"/>
              </a:rPr>
              <a:t>е</a:t>
            </a:r>
            <a:r>
              <a:rPr lang="en-US" sz="3000" dirty="0">
                <a:solidFill>
                  <a:srgbClr val="000000"/>
                </a:solidFill>
                <a:latin typeface="Times New Roman"/>
                <a:ea typeface="Times New Roman"/>
              </a:rPr>
              <a:t>rishi  </a:t>
            </a:r>
            <a:r>
              <a:rPr lang="en-US" sz="3000" dirty="0" err="1">
                <a:solidFill>
                  <a:srgbClr val="000000"/>
                </a:solidFill>
                <a:latin typeface="Times New Roman"/>
                <a:ea typeface="Times New Roman"/>
              </a:rPr>
              <a:t>mumkin</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bo‘lgan</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kasalliklarga</a:t>
            </a:r>
            <a:r>
              <a:rPr lang="en-US" sz="3000" dirty="0">
                <a:solidFill>
                  <a:srgbClr val="000000"/>
                </a:solidFill>
                <a:latin typeface="Times New Roman"/>
                <a:ea typeface="Times New Roman"/>
              </a:rPr>
              <a:t> </a:t>
            </a:r>
            <a:r>
              <a:rPr lang="en-US" sz="3000" dirty="0" err="1" smtClean="0">
                <a:solidFill>
                  <a:srgbClr val="000000"/>
                </a:solidFill>
                <a:latin typeface="Times New Roman"/>
                <a:ea typeface="Times New Roman"/>
              </a:rPr>
              <a:t>bag‘ishlangan</a:t>
            </a:r>
            <a:r>
              <a:rPr lang="en-US" sz="3000" dirty="0">
                <a:solidFill>
                  <a:srgbClr val="000000"/>
                </a:solidFill>
                <a:latin typeface="Times New Roman"/>
                <a:ea typeface="Times New Roman"/>
              </a:rPr>
              <a:t>.</a:t>
            </a:r>
          </a:p>
          <a:p>
            <a:pPr algn="just">
              <a:lnSpc>
                <a:spcPct val="115000"/>
              </a:lnSpc>
              <a:spcAft>
                <a:spcPts val="1000"/>
              </a:spcAft>
            </a:pPr>
            <a:r>
              <a:rPr lang="en-US" sz="3000" b="1" dirty="0">
                <a:solidFill>
                  <a:srgbClr val="0000FF"/>
                </a:solidFill>
                <a:latin typeface="Times New Roman"/>
                <a:ea typeface="Times New Roman"/>
              </a:rPr>
              <a:t>5-kitobda</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murakkab</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dorilar</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ya’ni</a:t>
            </a:r>
            <a:r>
              <a:rPr lang="en-US" sz="3000" dirty="0">
                <a:solidFill>
                  <a:srgbClr val="000000"/>
                </a:solidFill>
                <a:latin typeface="Times New Roman"/>
                <a:ea typeface="Times New Roman"/>
              </a:rPr>
              <a:t>  </a:t>
            </a:r>
            <a:r>
              <a:rPr lang="en-US" sz="3000" b="1" i="1" u="sng" dirty="0" err="1">
                <a:solidFill>
                  <a:srgbClr val="000000"/>
                </a:solidFill>
                <a:latin typeface="Times New Roman"/>
                <a:ea typeface="Times New Roman"/>
              </a:rPr>
              <a:t>tabiatda</a:t>
            </a:r>
            <a:r>
              <a:rPr lang="en-US" sz="3000" b="1" i="1" u="sng" dirty="0">
                <a:solidFill>
                  <a:srgbClr val="000000"/>
                </a:solidFill>
                <a:latin typeface="Times New Roman"/>
                <a:ea typeface="Times New Roman"/>
              </a:rPr>
              <a:t>  </a:t>
            </a:r>
            <a:r>
              <a:rPr lang="en-US" sz="3000" b="1" i="1" u="sng" dirty="0" err="1">
                <a:solidFill>
                  <a:srgbClr val="000000"/>
                </a:solidFill>
                <a:latin typeface="Times New Roman"/>
                <a:ea typeface="Times New Roman"/>
              </a:rPr>
              <a:t>tayyor</a:t>
            </a:r>
            <a:r>
              <a:rPr lang="en-US" sz="3000" b="1" i="1" u="sng" dirty="0">
                <a:solidFill>
                  <a:srgbClr val="000000"/>
                </a:solidFill>
                <a:latin typeface="Times New Roman"/>
                <a:ea typeface="Times New Roman"/>
              </a:rPr>
              <a:t>  </a:t>
            </a:r>
            <a:r>
              <a:rPr lang="en-US" sz="3000" b="1" i="1" u="sng" dirty="0" err="1">
                <a:solidFill>
                  <a:srgbClr val="000000"/>
                </a:solidFill>
                <a:latin typeface="Times New Roman"/>
                <a:ea typeface="Times New Roman"/>
              </a:rPr>
              <a:t>holda</a:t>
            </a:r>
            <a:r>
              <a:rPr lang="en-US" sz="3000" b="1" i="1" u="sng" dirty="0">
                <a:solidFill>
                  <a:srgbClr val="000000"/>
                </a:solidFill>
                <a:latin typeface="Times New Roman"/>
                <a:ea typeface="Times New Roman"/>
              </a:rPr>
              <a:t> </a:t>
            </a:r>
            <a:r>
              <a:rPr lang="en-US" sz="3000" b="1" i="1" u="sng" dirty="0" err="1" smtClean="0">
                <a:solidFill>
                  <a:srgbClr val="000000"/>
                </a:solidFill>
                <a:latin typeface="Times New Roman"/>
                <a:ea typeface="Times New Roman"/>
              </a:rPr>
              <a:t>uchramaydigan</a:t>
            </a:r>
            <a:r>
              <a:rPr lang="en-US" sz="3000" dirty="0" smtClean="0">
                <a:solidFill>
                  <a:srgbClr val="000000"/>
                </a:solidFill>
                <a:latin typeface="Times New Roman"/>
                <a:ea typeface="Times New Roman"/>
              </a:rPr>
              <a:t> </a:t>
            </a:r>
            <a:r>
              <a:rPr lang="en-US" sz="3000" dirty="0" err="1">
                <a:solidFill>
                  <a:srgbClr val="000000"/>
                </a:solidFill>
                <a:latin typeface="Times New Roman"/>
                <a:ea typeface="Times New Roman"/>
              </a:rPr>
              <a:t>darmondorilarni</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tayyorlash</a:t>
            </a:r>
            <a:r>
              <a:rPr lang="en-US" sz="3000" dirty="0">
                <a:solidFill>
                  <a:srgbClr val="000000"/>
                </a:solidFill>
                <a:latin typeface="Times New Roman"/>
                <a:ea typeface="Times New Roman"/>
              </a:rPr>
              <a:t> </a:t>
            </a:r>
            <a:r>
              <a:rPr lang="en-US" sz="3000" dirty="0" err="1">
                <a:solidFill>
                  <a:srgbClr val="000000"/>
                </a:solidFill>
                <a:latin typeface="Times New Roman"/>
                <a:ea typeface="Times New Roman"/>
              </a:rPr>
              <a:t>to‘g‘risida</a:t>
            </a:r>
            <a:r>
              <a:rPr lang="en-US" sz="3000" dirty="0">
                <a:solidFill>
                  <a:srgbClr val="000000"/>
                </a:solidFill>
                <a:latin typeface="Times New Roman"/>
                <a:ea typeface="Times New Roman"/>
              </a:rPr>
              <a:t> </a:t>
            </a:r>
            <a:r>
              <a:rPr lang="en-US" sz="3000" dirty="0" err="1" smtClean="0">
                <a:solidFill>
                  <a:srgbClr val="000000"/>
                </a:solidFill>
                <a:latin typeface="Times New Roman"/>
                <a:ea typeface="Times New Roman"/>
              </a:rPr>
              <a:t>fikr</a:t>
            </a:r>
            <a:r>
              <a:rPr lang="en-US" sz="3000" dirty="0" smtClean="0">
                <a:solidFill>
                  <a:srgbClr val="000000"/>
                </a:solidFill>
                <a:latin typeface="Times New Roman"/>
                <a:ea typeface="Times New Roman"/>
              </a:rPr>
              <a:t> </a:t>
            </a:r>
            <a:r>
              <a:rPr lang="en-US" sz="3000" dirty="0" err="1">
                <a:solidFill>
                  <a:srgbClr val="000000"/>
                </a:solidFill>
                <a:latin typeface="Times New Roman"/>
                <a:ea typeface="Times New Roman"/>
              </a:rPr>
              <a:t>yuritiladi</a:t>
            </a:r>
            <a:r>
              <a:rPr lang="en-US" sz="3000" dirty="0">
                <a:solidFill>
                  <a:srgbClr val="000000"/>
                </a:solidFill>
                <a:latin typeface="Times New Roman"/>
                <a:ea typeface="Times New Roman"/>
              </a:rPr>
              <a:t>.</a:t>
            </a:r>
          </a:p>
          <a:p>
            <a:pPr algn="just">
              <a:lnSpc>
                <a:spcPct val="115000"/>
              </a:lnSpc>
              <a:spcAft>
                <a:spcPts val="1000"/>
              </a:spcAft>
            </a:pPr>
            <a:endParaRPr lang="en-US" sz="3000" dirty="0" smtClean="0">
              <a:solidFill>
                <a:srgbClr val="000000"/>
              </a:solidFill>
              <a:latin typeface="Times New Roman"/>
              <a:ea typeface="Times New Roman"/>
            </a:endParaRPr>
          </a:p>
        </p:txBody>
      </p:sp>
    </p:spTree>
    <p:extLst>
      <p:ext uri="{BB962C8B-B14F-4D97-AF65-F5344CB8AC3E}">
        <p14:creationId xmlns:p14="http://schemas.microsoft.com/office/powerpoint/2010/main" val="12518092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7" descr="C:\Users\Латыпов\Desktop\Картинки\763.jpg"/>
          <p:cNvPicPr>
            <a:picLocks noChangeAspect="1" noChangeArrowheads="1"/>
          </p:cNvPicPr>
          <p:nvPr/>
        </p:nvPicPr>
        <p:blipFill>
          <a:blip r:embed="rId3" cstate="print"/>
          <a:stretch>
            <a:fillRect/>
          </a:stretch>
        </p:blipFill>
        <p:spPr bwMode="auto">
          <a:xfrm>
            <a:off x="214282" y="4572008"/>
            <a:ext cx="1571604" cy="2060726"/>
          </a:xfrm>
          <a:prstGeom prst="rect">
            <a:avLst/>
          </a:prstGeom>
          <a:ln>
            <a:noFill/>
          </a:ln>
          <a:effectLst>
            <a:softEdge rad="112500"/>
          </a:effectLst>
        </p:spPr>
      </p:pic>
      <p:sp>
        <p:nvSpPr>
          <p:cNvPr id="8" name="Скругленный прямоугольник 7"/>
          <p:cNvSpPr/>
          <p:nvPr/>
        </p:nvSpPr>
        <p:spPr>
          <a:xfrm>
            <a:off x="4143372" y="2588522"/>
            <a:ext cx="2928958" cy="1928826"/>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dirty="0"/>
              <a:t>1004-yilda </a:t>
            </a:r>
            <a:r>
              <a:rPr lang="en-US" dirty="0" err="1"/>
              <a:t>shakllangan</a:t>
            </a:r>
            <a:r>
              <a:rPr lang="en-US" dirty="0"/>
              <a:t> “</a:t>
            </a:r>
            <a:r>
              <a:rPr lang="en-US" dirty="0" err="1"/>
              <a:t>Dorul</a:t>
            </a:r>
            <a:r>
              <a:rPr lang="en-US" dirty="0"/>
              <a:t> </a:t>
            </a:r>
            <a:r>
              <a:rPr lang="en-US" dirty="0" err="1"/>
              <a:t>hikma</a:t>
            </a:r>
            <a:r>
              <a:rPr lang="en-US" dirty="0"/>
              <a:t> </a:t>
            </a:r>
            <a:r>
              <a:rPr lang="en-US" dirty="0" err="1"/>
              <a:t>va</a:t>
            </a:r>
            <a:r>
              <a:rPr lang="en-US" dirty="0"/>
              <a:t> </a:t>
            </a:r>
            <a:r>
              <a:rPr lang="en-US" dirty="0" err="1"/>
              <a:t>maorif</a:t>
            </a:r>
            <a:r>
              <a:rPr lang="en-US" dirty="0"/>
              <a:t>” (“</a:t>
            </a:r>
            <a:r>
              <a:rPr lang="en-US" dirty="0" err="1"/>
              <a:t>Bilimdonlik</a:t>
            </a:r>
            <a:r>
              <a:rPr lang="en-US" dirty="0"/>
              <a:t> </a:t>
            </a:r>
            <a:r>
              <a:rPr lang="en-US" dirty="0" err="1"/>
              <a:t>va</a:t>
            </a:r>
            <a:r>
              <a:rPr lang="en-US" dirty="0"/>
              <a:t> </a:t>
            </a:r>
            <a:r>
              <a:rPr lang="en-US" dirty="0" err="1"/>
              <a:t>maorif</a:t>
            </a:r>
            <a:r>
              <a:rPr lang="en-US" dirty="0"/>
              <a:t> </a:t>
            </a:r>
            <a:r>
              <a:rPr lang="en-US" dirty="0" err="1"/>
              <a:t>uyi</a:t>
            </a:r>
            <a:r>
              <a:rPr lang="en-US" dirty="0"/>
              <a:t>”) – “</a:t>
            </a:r>
            <a:r>
              <a:rPr lang="en-US" dirty="0" err="1"/>
              <a:t>Ma’mun</a:t>
            </a:r>
            <a:r>
              <a:rPr lang="en-US" dirty="0"/>
              <a:t> </a:t>
            </a:r>
            <a:r>
              <a:rPr lang="en-US" dirty="0" err="1"/>
              <a:t>akademiyasi</a:t>
            </a:r>
            <a:r>
              <a:rPr lang="en-US" dirty="0"/>
              <a:t>” </a:t>
            </a:r>
            <a:r>
              <a:rPr lang="en-US" dirty="0" err="1"/>
              <a:t>ning</a:t>
            </a:r>
            <a:r>
              <a:rPr lang="en-US" dirty="0"/>
              <a:t> </a:t>
            </a:r>
            <a:r>
              <a:rPr lang="en-US" dirty="0" err="1"/>
              <a:t>asosini</a:t>
            </a:r>
            <a:r>
              <a:rPr lang="en-US" dirty="0"/>
              <a:t> </a:t>
            </a:r>
            <a:r>
              <a:rPr lang="en-US" dirty="0" err="1"/>
              <a:t>tashkil</a:t>
            </a:r>
            <a:r>
              <a:rPr lang="en-US" dirty="0"/>
              <a:t> </a:t>
            </a:r>
            <a:r>
              <a:rPr lang="en-US" dirty="0" err="1"/>
              <a:t>etgan</a:t>
            </a:r>
            <a:r>
              <a:rPr lang="en-US" dirty="0"/>
              <a:t> </a:t>
            </a:r>
            <a:r>
              <a:rPr lang="en-US" dirty="0" err="1"/>
              <a:t>allomalar</a:t>
            </a:r>
            <a:endParaRPr lang="ru-RU" dirty="0"/>
          </a:p>
        </p:txBody>
      </p:sp>
      <p:sp>
        <p:nvSpPr>
          <p:cNvPr id="9" name="Выноска-облако 8"/>
          <p:cNvSpPr/>
          <p:nvPr/>
        </p:nvSpPr>
        <p:spPr>
          <a:xfrm>
            <a:off x="1928794" y="588258"/>
            <a:ext cx="2500330" cy="1785950"/>
          </a:xfrm>
          <a:prstGeom prst="cloudCallout">
            <a:avLst>
              <a:gd name="adj1" fmla="val 41861"/>
              <a:gd name="adj2" fmla="val 56811"/>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b="1" dirty="0"/>
              <a:t>Abu Nasr </a:t>
            </a:r>
            <a:r>
              <a:rPr lang="en-US" b="1" dirty="0" err="1"/>
              <a:t>ibn</a:t>
            </a:r>
            <a:r>
              <a:rPr lang="en-US" b="1" dirty="0"/>
              <a:t> </a:t>
            </a:r>
            <a:r>
              <a:rPr lang="en-US" b="1" dirty="0" err="1"/>
              <a:t>Iroq</a:t>
            </a:r>
            <a:r>
              <a:rPr lang="en-US" b="1" dirty="0"/>
              <a:t> </a:t>
            </a:r>
          </a:p>
          <a:p>
            <a:pPr algn="ctr" fontAlgn="auto">
              <a:spcBef>
                <a:spcPts val="0"/>
              </a:spcBef>
              <a:spcAft>
                <a:spcPts val="0"/>
              </a:spcAft>
              <a:defRPr/>
            </a:pPr>
            <a:r>
              <a:rPr lang="en-US" b="1" dirty="0"/>
              <a:t>(X asr-1034)</a:t>
            </a:r>
            <a:endParaRPr lang="ru-RU" b="1" dirty="0"/>
          </a:p>
        </p:txBody>
      </p:sp>
      <p:sp>
        <p:nvSpPr>
          <p:cNvPr id="10" name="Выноска-облако 9"/>
          <p:cNvSpPr/>
          <p:nvPr/>
        </p:nvSpPr>
        <p:spPr>
          <a:xfrm>
            <a:off x="1428728" y="3445778"/>
            <a:ext cx="2500330" cy="1785950"/>
          </a:xfrm>
          <a:prstGeom prst="cloudCallout">
            <a:avLst>
              <a:gd name="adj1" fmla="val 56954"/>
              <a:gd name="adj2" fmla="val -49652"/>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b="1" dirty="0"/>
              <a:t>Abu </a:t>
            </a:r>
            <a:r>
              <a:rPr lang="en-US" b="1" dirty="0" err="1"/>
              <a:t>Sahl</a:t>
            </a:r>
            <a:r>
              <a:rPr lang="en-US" b="1" dirty="0"/>
              <a:t> </a:t>
            </a:r>
            <a:r>
              <a:rPr lang="en-US" b="1" dirty="0" err="1"/>
              <a:t>Masihiy</a:t>
            </a:r>
            <a:endParaRPr lang="en-US" b="1" dirty="0"/>
          </a:p>
          <a:p>
            <a:pPr algn="ctr" fontAlgn="auto">
              <a:spcBef>
                <a:spcPts val="0"/>
              </a:spcBef>
              <a:spcAft>
                <a:spcPts val="0"/>
              </a:spcAft>
              <a:defRPr/>
            </a:pPr>
            <a:r>
              <a:rPr lang="en-US" b="1" dirty="0"/>
              <a:t>(970-1011)</a:t>
            </a:r>
            <a:endParaRPr lang="ru-RU" b="1" dirty="0"/>
          </a:p>
        </p:txBody>
      </p:sp>
      <p:sp>
        <p:nvSpPr>
          <p:cNvPr id="11" name="Выноска-облако 10"/>
          <p:cNvSpPr/>
          <p:nvPr/>
        </p:nvSpPr>
        <p:spPr>
          <a:xfrm>
            <a:off x="3571868" y="5017414"/>
            <a:ext cx="2500330" cy="1785950"/>
          </a:xfrm>
          <a:prstGeom prst="cloudCallout">
            <a:avLst>
              <a:gd name="adj1" fmla="val 29671"/>
              <a:gd name="adj2" fmla="val -70782"/>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b="1" dirty="0"/>
              <a:t>Abu </a:t>
            </a:r>
            <a:r>
              <a:rPr lang="en-US" b="1" dirty="0" err="1"/>
              <a:t>Rayhon</a:t>
            </a:r>
            <a:endParaRPr lang="en-US" b="1" dirty="0"/>
          </a:p>
          <a:p>
            <a:pPr algn="ctr" fontAlgn="auto">
              <a:spcBef>
                <a:spcPts val="0"/>
              </a:spcBef>
              <a:spcAft>
                <a:spcPts val="0"/>
              </a:spcAft>
              <a:defRPr/>
            </a:pPr>
            <a:r>
              <a:rPr lang="en-US" b="1" dirty="0" err="1"/>
              <a:t>Beruniy</a:t>
            </a:r>
            <a:endParaRPr lang="en-US" b="1" dirty="0"/>
          </a:p>
          <a:p>
            <a:pPr algn="ctr" fontAlgn="auto">
              <a:spcBef>
                <a:spcPts val="0"/>
              </a:spcBef>
              <a:spcAft>
                <a:spcPts val="0"/>
              </a:spcAft>
              <a:defRPr/>
            </a:pPr>
            <a:r>
              <a:rPr lang="en-US" b="1" dirty="0"/>
              <a:t>(973-1048)</a:t>
            </a:r>
            <a:endParaRPr lang="ru-RU" b="1" dirty="0"/>
          </a:p>
        </p:txBody>
      </p:sp>
      <p:sp>
        <p:nvSpPr>
          <p:cNvPr id="12" name="Выноска-облако 11"/>
          <p:cNvSpPr/>
          <p:nvPr/>
        </p:nvSpPr>
        <p:spPr>
          <a:xfrm>
            <a:off x="5786446" y="588258"/>
            <a:ext cx="2500330" cy="1785950"/>
          </a:xfrm>
          <a:prstGeom prst="cloudCallout">
            <a:avLst>
              <a:gd name="adj1" fmla="val -42310"/>
              <a:gd name="adj2" fmla="val 56811"/>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b="1" dirty="0" err="1"/>
              <a:t>Abulxayr</a:t>
            </a:r>
            <a:r>
              <a:rPr lang="en-US" b="1" dirty="0"/>
              <a:t> </a:t>
            </a:r>
            <a:r>
              <a:rPr lang="en-US" b="1" dirty="0" err="1"/>
              <a:t>ibn</a:t>
            </a:r>
            <a:r>
              <a:rPr lang="en-US" b="1" dirty="0"/>
              <a:t> </a:t>
            </a:r>
            <a:r>
              <a:rPr lang="en-US" b="1" dirty="0" err="1"/>
              <a:t>Hammor</a:t>
            </a:r>
            <a:endParaRPr lang="en-US" b="1" dirty="0"/>
          </a:p>
          <a:p>
            <a:pPr algn="ctr" fontAlgn="auto">
              <a:spcBef>
                <a:spcPts val="0"/>
              </a:spcBef>
              <a:spcAft>
                <a:spcPts val="0"/>
              </a:spcAft>
              <a:defRPr/>
            </a:pPr>
            <a:r>
              <a:rPr lang="en-US" b="1" dirty="0"/>
              <a:t>(991-1048)</a:t>
            </a:r>
            <a:endParaRPr lang="ru-RU" b="1" dirty="0"/>
          </a:p>
        </p:txBody>
      </p:sp>
      <p:sp>
        <p:nvSpPr>
          <p:cNvPr id="13" name="Выноска-облако 12"/>
          <p:cNvSpPr/>
          <p:nvPr/>
        </p:nvSpPr>
        <p:spPr>
          <a:xfrm>
            <a:off x="6643670" y="4588786"/>
            <a:ext cx="2500330" cy="1785950"/>
          </a:xfrm>
          <a:prstGeom prst="cloudCallout">
            <a:avLst>
              <a:gd name="adj1" fmla="val -41730"/>
              <a:gd name="adj2" fmla="val -57778"/>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b="1" dirty="0"/>
              <a:t>Abu Ali </a:t>
            </a:r>
            <a:r>
              <a:rPr lang="en-US" b="1" dirty="0" err="1"/>
              <a:t>ibn</a:t>
            </a:r>
            <a:r>
              <a:rPr lang="en-US" b="1" dirty="0"/>
              <a:t> Sino</a:t>
            </a:r>
          </a:p>
          <a:p>
            <a:pPr algn="ctr" fontAlgn="auto">
              <a:spcBef>
                <a:spcPts val="0"/>
              </a:spcBef>
              <a:spcAft>
                <a:spcPts val="0"/>
              </a:spcAft>
              <a:defRPr/>
            </a:pPr>
            <a:r>
              <a:rPr lang="en-US" b="1" dirty="0"/>
              <a:t>(980-1037)</a:t>
            </a:r>
            <a:endParaRPr lang="ru-RU" b="1" dirty="0"/>
          </a:p>
        </p:txBody>
      </p:sp>
      <p:pic>
        <p:nvPicPr>
          <p:cNvPr id="2050" name="Picture 2"/>
          <p:cNvPicPr>
            <a:picLocks noChangeAspect="1" noChangeArrowheads="1"/>
          </p:cNvPicPr>
          <p:nvPr/>
        </p:nvPicPr>
        <p:blipFill>
          <a:blip r:embed="rId4" cstate="print"/>
          <a:srcRect/>
          <a:stretch>
            <a:fillRect/>
          </a:stretch>
        </p:blipFill>
        <p:spPr bwMode="auto">
          <a:xfrm>
            <a:off x="347643" y="142852"/>
            <a:ext cx="1438275" cy="2000250"/>
          </a:xfrm>
          <a:prstGeom prst="rect">
            <a:avLst/>
          </a:prstGeom>
          <a:ln>
            <a:noFill/>
          </a:ln>
          <a:effectLst>
            <a:softEdge rad="112500"/>
          </a:effectLst>
        </p:spPr>
      </p:pic>
      <p:pic>
        <p:nvPicPr>
          <p:cNvPr id="2051" name="Picture 3"/>
          <p:cNvPicPr>
            <a:picLocks noChangeAspect="1" noChangeArrowheads="1"/>
          </p:cNvPicPr>
          <p:nvPr/>
        </p:nvPicPr>
        <p:blipFill>
          <a:blip r:embed="rId5" cstate="print"/>
          <a:srcRect/>
          <a:stretch>
            <a:fillRect/>
          </a:stretch>
        </p:blipFill>
        <p:spPr bwMode="auto">
          <a:xfrm>
            <a:off x="214282" y="2214554"/>
            <a:ext cx="1559839" cy="2000264"/>
          </a:xfrm>
          <a:prstGeom prst="rect">
            <a:avLst/>
          </a:prstGeom>
          <a:ln>
            <a:noFill/>
          </a:ln>
          <a:effectLst>
            <a:softEdge rad="112500"/>
          </a:effectLst>
        </p:spPr>
      </p:pic>
    </p:spTree>
    <p:extLst>
      <p:ext uri="{BB962C8B-B14F-4D97-AF65-F5344CB8AC3E}">
        <p14:creationId xmlns:p14="http://schemas.microsoft.com/office/powerpoint/2010/main" val="35319823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20688"/>
            <a:ext cx="8856984" cy="6247864"/>
          </a:xfrm>
          <a:prstGeom prst="rect">
            <a:avLst/>
          </a:prstGeom>
        </p:spPr>
        <p:txBody>
          <a:bodyPr wrap="square">
            <a:spAutoFit/>
          </a:bodyPr>
          <a:lstStyle/>
          <a:p>
            <a:pPr algn="just"/>
            <a:r>
              <a:rPr lang="uz-Latn-UZ" sz="3600" dirty="0" smtClean="0"/>
              <a:t>	</a:t>
            </a:r>
            <a:r>
              <a:rPr lang="en-US" sz="3600" dirty="0" err="1" smtClean="0"/>
              <a:t>Italiya</a:t>
            </a:r>
            <a:r>
              <a:rPr lang="en-US" sz="3600" dirty="0" smtClean="0"/>
              <a:t>  </a:t>
            </a:r>
            <a:r>
              <a:rPr lang="en-US" sz="3600" dirty="0" err="1" smtClean="0"/>
              <a:t>suv</a:t>
            </a:r>
            <a:r>
              <a:rPr lang="en-US" sz="3600" dirty="0" smtClean="0"/>
              <a:t>  </a:t>
            </a:r>
            <a:r>
              <a:rPr lang="en-US" sz="3600" dirty="0" err="1" smtClean="0"/>
              <a:t>yo’li</a:t>
            </a:r>
            <a:r>
              <a:rPr lang="en-US" sz="3600" dirty="0" smtClean="0"/>
              <a:t>  </a:t>
            </a:r>
            <a:r>
              <a:rPr lang="en-US" sz="3600" dirty="0" err="1" smtClean="0"/>
              <a:t>orqali</a:t>
            </a:r>
            <a:r>
              <a:rPr lang="en-US" sz="3600" dirty="0" smtClean="0"/>
              <a:t>  </a:t>
            </a:r>
            <a:r>
              <a:rPr lang="en-US" sz="3600" dirty="0" err="1" smtClean="0"/>
              <a:t>bevosita</a:t>
            </a:r>
            <a:r>
              <a:rPr lang="en-US" sz="3600" dirty="0" smtClean="0"/>
              <a:t>  </a:t>
            </a:r>
            <a:r>
              <a:rPr lang="en-US" sz="3600" dirty="0" err="1" smtClean="0"/>
              <a:t>rivoj</a:t>
            </a:r>
            <a:r>
              <a:rPr lang="en-US" sz="3600" dirty="0" smtClean="0"/>
              <a:t>  </a:t>
            </a:r>
            <a:r>
              <a:rPr lang="en-US" sz="3600" dirty="0" err="1" smtClean="0"/>
              <a:t>topgan</a:t>
            </a:r>
            <a:r>
              <a:rPr lang="en-US" sz="3600" dirty="0" smtClean="0"/>
              <a:t>  </a:t>
            </a:r>
            <a:r>
              <a:rPr lang="en-US" sz="3600" b="1" dirty="0" smtClean="0">
                <a:solidFill>
                  <a:srgbClr val="0000FF"/>
                </a:solidFill>
              </a:rPr>
              <a:t>S</a:t>
            </a:r>
            <a:r>
              <a:rPr lang="uz-Latn-UZ" sz="3600" b="1" dirty="0" smtClean="0">
                <a:solidFill>
                  <a:srgbClr val="0000FF"/>
                </a:solidFill>
              </a:rPr>
              <a:t>h</a:t>
            </a:r>
            <a:r>
              <a:rPr lang="en-US" sz="3600" b="1" dirty="0" err="1" smtClean="0">
                <a:solidFill>
                  <a:srgbClr val="0000FF"/>
                </a:solidFill>
              </a:rPr>
              <a:t>arq</a:t>
            </a:r>
            <a:r>
              <a:rPr lang="en-US" sz="3600" b="1" dirty="0" smtClean="0">
                <a:solidFill>
                  <a:srgbClr val="0000FF"/>
                </a:solidFill>
              </a:rPr>
              <a:t>  </a:t>
            </a:r>
            <a:r>
              <a:rPr lang="en-US" sz="3600" b="1" dirty="0" err="1" smtClean="0">
                <a:solidFill>
                  <a:srgbClr val="0000FF"/>
                </a:solidFill>
              </a:rPr>
              <a:t>davlatlari</a:t>
            </a:r>
            <a:r>
              <a:rPr lang="en-US" sz="3600" dirty="0" smtClean="0"/>
              <a:t>,  </a:t>
            </a:r>
            <a:r>
              <a:rPr lang="en-US" sz="3600" dirty="0" err="1" smtClean="0"/>
              <a:t>xususan</a:t>
            </a:r>
            <a:r>
              <a:rPr lang="en-US" sz="3600" dirty="0" smtClean="0"/>
              <a:t>, </a:t>
            </a:r>
            <a:r>
              <a:rPr lang="en-US" sz="3600" b="1" dirty="0" err="1" smtClean="0">
                <a:solidFill>
                  <a:srgbClr val="0000FF"/>
                </a:solidFill>
              </a:rPr>
              <a:t>arab</a:t>
            </a:r>
            <a:r>
              <a:rPr lang="en-US" sz="3600" b="1" dirty="0" smtClean="0">
                <a:solidFill>
                  <a:srgbClr val="0000FF"/>
                </a:solidFill>
              </a:rPr>
              <a:t>  </a:t>
            </a:r>
            <a:r>
              <a:rPr lang="en-US" sz="3600" b="1" dirty="0" err="1" smtClean="0">
                <a:solidFill>
                  <a:srgbClr val="0000FF"/>
                </a:solidFill>
              </a:rPr>
              <a:t>davlatlari</a:t>
            </a:r>
            <a:r>
              <a:rPr lang="en-US" sz="3600" dirty="0" smtClean="0"/>
              <a:t>  </a:t>
            </a:r>
            <a:r>
              <a:rPr lang="en-US" sz="3600" dirty="0" err="1" smtClean="0"/>
              <a:t>bilan</a:t>
            </a:r>
            <a:r>
              <a:rPr lang="en-US" sz="3600" dirty="0" smtClean="0"/>
              <a:t>  </a:t>
            </a:r>
            <a:r>
              <a:rPr lang="en-US" sz="3600" dirty="0" err="1" smtClean="0"/>
              <a:t>yaqindan</a:t>
            </a:r>
            <a:r>
              <a:rPr lang="en-US" sz="3600" dirty="0" smtClean="0"/>
              <a:t>  </a:t>
            </a:r>
            <a:r>
              <a:rPr lang="en-US" sz="3600" dirty="0" err="1" smtClean="0"/>
              <a:t>aloqada</a:t>
            </a:r>
            <a:r>
              <a:rPr lang="en-US" sz="3600" dirty="0" smtClean="0"/>
              <a:t>  </a:t>
            </a:r>
            <a:r>
              <a:rPr lang="en-US" sz="3600" dirty="0" err="1" smtClean="0"/>
              <a:t>bo’lishga</a:t>
            </a:r>
            <a:r>
              <a:rPr lang="en-US" sz="3600" dirty="0" smtClean="0"/>
              <a:t>  </a:t>
            </a:r>
            <a:r>
              <a:rPr lang="en-US" sz="3600" dirty="0" err="1" smtClean="0"/>
              <a:t>intildi</a:t>
            </a:r>
            <a:r>
              <a:rPr lang="en-US" sz="3600" dirty="0" smtClean="0"/>
              <a:t>.  </a:t>
            </a:r>
            <a:r>
              <a:rPr lang="en-US" sz="3600" b="1" dirty="0" smtClean="0"/>
              <a:t>IX  -  XII  </a:t>
            </a:r>
            <a:r>
              <a:rPr lang="en-US" sz="3600" b="1" dirty="0" err="1" smtClean="0"/>
              <a:t>asrlarda</a:t>
            </a:r>
            <a:r>
              <a:rPr lang="en-US" sz="3600" b="1" dirty="0" smtClean="0"/>
              <a:t>  </a:t>
            </a:r>
            <a:r>
              <a:rPr lang="en-US" sz="3600" b="1" dirty="0" smtClean="0">
                <a:solidFill>
                  <a:srgbClr val="0000FF"/>
                </a:solidFill>
              </a:rPr>
              <a:t>Y</a:t>
            </a:r>
            <a:r>
              <a:rPr lang="uz-Latn-UZ" sz="3600" b="1" dirty="0" smtClean="0">
                <a:solidFill>
                  <a:srgbClr val="0000FF"/>
                </a:solidFill>
              </a:rPr>
              <a:t>a</a:t>
            </a:r>
            <a:r>
              <a:rPr lang="en-US" sz="3600" b="1" dirty="0" err="1" smtClean="0">
                <a:solidFill>
                  <a:srgbClr val="0000FF"/>
                </a:solidFill>
              </a:rPr>
              <a:t>qin</a:t>
            </a:r>
            <a:endParaRPr lang="en-US" sz="3600" b="1" dirty="0" smtClean="0">
              <a:solidFill>
                <a:srgbClr val="0000FF"/>
              </a:solidFill>
            </a:endParaRPr>
          </a:p>
          <a:p>
            <a:pPr algn="just"/>
            <a:r>
              <a:rPr lang="en-US" sz="3600" b="1" dirty="0" err="1" smtClean="0">
                <a:solidFill>
                  <a:srgbClr val="0000FF"/>
                </a:solidFill>
              </a:rPr>
              <a:t>va</a:t>
            </a:r>
            <a:r>
              <a:rPr lang="en-US" sz="3600" b="1" dirty="0" smtClean="0">
                <a:solidFill>
                  <a:srgbClr val="0000FF"/>
                </a:solidFill>
              </a:rPr>
              <a:t> </a:t>
            </a:r>
            <a:r>
              <a:rPr lang="en-US" sz="3600" b="1" dirty="0" err="1" smtClean="0">
                <a:solidFill>
                  <a:srgbClr val="0000FF"/>
                </a:solidFill>
              </a:rPr>
              <a:t>O’rta</a:t>
            </a:r>
            <a:r>
              <a:rPr lang="en-US" sz="3600" b="1" dirty="0" smtClean="0">
                <a:solidFill>
                  <a:srgbClr val="0000FF"/>
                </a:solidFill>
              </a:rPr>
              <a:t>  S</a:t>
            </a:r>
            <a:r>
              <a:rPr lang="uz-Latn-UZ" sz="3600" b="1" dirty="0" smtClean="0">
                <a:solidFill>
                  <a:srgbClr val="0000FF"/>
                </a:solidFill>
              </a:rPr>
              <a:t>h</a:t>
            </a:r>
            <a:r>
              <a:rPr lang="en-US" sz="3600" b="1" dirty="0" err="1" smtClean="0">
                <a:solidFill>
                  <a:srgbClr val="0000FF"/>
                </a:solidFill>
              </a:rPr>
              <a:t>arq</a:t>
            </a:r>
            <a:r>
              <a:rPr lang="en-US" sz="3600" b="1" dirty="0" smtClean="0">
                <a:solidFill>
                  <a:srgbClr val="0000FF"/>
                </a:solidFill>
              </a:rPr>
              <a:t>  </a:t>
            </a:r>
            <a:r>
              <a:rPr lang="en-US" sz="3600" b="1" dirty="0" err="1" smtClean="0">
                <a:solidFill>
                  <a:srgbClr val="0000FF"/>
                </a:solidFill>
              </a:rPr>
              <a:t>xalqlari</a:t>
            </a:r>
            <a:r>
              <a:rPr lang="en-US" sz="3600" b="1" dirty="0" smtClean="0">
                <a:solidFill>
                  <a:srgbClr val="0000FF"/>
                </a:solidFill>
              </a:rPr>
              <a:t>,  </a:t>
            </a:r>
            <a:r>
              <a:rPr lang="en-US" sz="3600" b="1" dirty="0" err="1" smtClean="0">
                <a:solidFill>
                  <a:srgbClr val="0000FF"/>
                </a:solidFill>
              </a:rPr>
              <a:t>musulmon</a:t>
            </a:r>
            <a:r>
              <a:rPr lang="en-US" sz="3600" b="1" dirty="0" smtClean="0">
                <a:solidFill>
                  <a:srgbClr val="0000FF"/>
                </a:solidFill>
              </a:rPr>
              <a:t>  S</a:t>
            </a:r>
            <a:r>
              <a:rPr lang="uz-Latn-UZ" sz="3600" b="1" dirty="0" smtClean="0">
                <a:solidFill>
                  <a:srgbClr val="0000FF"/>
                </a:solidFill>
              </a:rPr>
              <a:t>h</a:t>
            </a:r>
            <a:r>
              <a:rPr lang="en-US" sz="3600" b="1" dirty="0" err="1" smtClean="0">
                <a:solidFill>
                  <a:srgbClr val="0000FF"/>
                </a:solidFill>
              </a:rPr>
              <a:t>arqi</a:t>
            </a:r>
            <a:r>
              <a:rPr lang="en-US" sz="3600" b="1" dirty="0" smtClean="0">
                <a:solidFill>
                  <a:srgbClr val="0000FF"/>
                </a:solidFill>
              </a:rPr>
              <a:t>  </a:t>
            </a:r>
            <a:r>
              <a:rPr lang="en-US" sz="3600" b="1" dirty="0" err="1" smtClean="0">
                <a:solidFill>
                  <a:srgbClr val="0000FF"/>
                </a:solidFill>
              </a:rPr>
              <a:t>madaniyat</a:t>
            </a:r>
            <a:r>
              <a:rPr lang="uz-Latn-UZ" sz="3600" b="1" dirty="0" smtClean="0">
                <a:solidFill>
                  <a:srgbClr val="0000FF"/>
                </a:solidFill>
              </a:rPr>
              <a:t>i</a:t>
            </a:r>
            <a:r>
              <a:rPr lang="en-US" sz="3600" b="1" dirty="0" err="1" smtClean="0">
                <a:solidFill>
                  <a:srgbClr val="0000FF"/>
                </a:solidFill>
              </a:rPr>
              <a:t>ning</a:t>
            </a:r>
            <a:r>
              <a:rPr lang="en-US" sz="3600" dirty="0" smtClean="0"/>
              <a:t> </a:t>
            </a:r>
            <a:r>
              <a:rPr lang="en-US" sz="3600" dirty="0" err="1" smtClean="0"/>
              <a:t>yuqori</a:t>
            </a:r>
            <a:r>
              <a:rPr lang="en-US" sz="3600" dirty="0" smtClean="0"/>
              <a:t>  </a:t>
            </a:r>
            <a:r>
              <a:rPr lang="en-US" sz="3600" dirty="0" err="1" smtClean="0"/>
              <a:t>cho’qqiga</a:t>
            </a:r>
            <a:r>
              <a:rPr lang="uz-Latn-UZ" sz="3600" dirty="0" smtClean="0"/>
              <a:t> </a:t>
            </a:r>
            <a:r>
              <a:rPr lang="en-US" sz="3600" dirty="0" err="1" smtClean="0"/>
              <a:t>ko’tarilgani</a:t>
            </a:r>
            <a:r>
              <a:rPr lang="en-US" sz="3600" dirty="0" smtClean="0"/>
              <a:t>  </a:t>
            </a:r>
            <a:r>
              <a:rPr lang="en-US" sz="3600" dirty="0" err="1" smtClean="0"/>
              <a:t>tarixdan</a:t>
            </a:r>
            <a:r>
              <a:rPr lang="en-US" sz="3600" dirty="0" smtClean="0"/>
              <a:t>  </a:t>
            </a:r>
            <a:r>
              <a:rPr lang="en-US" sz="3600" dirty="0" err="1" smtClean="0"/>
              <a:t>ma’lum</a:t>
            </a:r>
            <a:r>
              <a:rPr lang="en-US" sz="3600" dirty="0" smtClean="0"/>
              <a:t>.  </a:t>
            </a:r>
            <a:r>
              <a:rPr lang="en-US" sz="3600" dirty="0" err="1" smtClean="0"/>
              <a:t>Italiyaning</a:t>
            </a:r>
            <a:r>
              <a:rPr lang="en-US" sz="3600" dirty="0" smtClean="0"/>
              <a:t>  </a:t>
            </a:r>
            <a:r>
              <a:rPr lang="en-US" sz="3600" dirty="0" err="1" smtClean="0"/>
              <a:t>bu</a:t>
            </a:r>
            <a:r>
              <a:rPr lang="en-US" sz="3600" dirty="0" smtClean="0"/>
              <a:t>  </a:t>
            </a:r>
            <a:r>
              <a:rPr lang="en-US" sz="3600" dirty="0" err="1" smtClean="0"/>
              <a:t>davlatlar</a:t>
            </a:r>
            <a:r>
              <a:rPr lang="en-US" sz="3600" dirty="0" smtClean="0"/>
              <a:t>  </a:t>
            </a:r>
            <a:r>
              <a:rPr lang="en-US" sz="3600" dirty="0" err="1" smtClean="0"/>
              <a:t>bilan</a:t>
            </a:r>
            <a:r>
              <a:rPr lang="en-US" sz="3600" dirty="0" smtClean="0"/>
              <a:t>  </a:t>
            </a:r>
            <a:r>
              <a:rPr lang="en-US" sz="3600" dirty="0" err="1" smtClean="0"/>
              <a:t>iqtisodiy</a:t>
            </a:r>
            <a:r>
              <a:rPr lang="en-US" sz="3600" dirty="0" smtClean="0"/>
              <a:t>–</a:t>
            </a:r>
            <a:r>
              <a:rPr lang="en-US" sz="3600" dirty="0" err="1" smtClean="0"/>
              <a:t>madaniy</a:t>
            </a:r>
            <a:r>
              <a:rPr lang="en-US" sz="3600" dirty="0" smtClean="0"/>
              <a:t> </a:t>
            </a:r>
            <a:r>
              <a:rPr lang="en-US" sz="3600" dirty="0" err="1" smtClean="0"/>
              <a:t>aloqalari</a:t>
            </a:r>
            <a:r>
              <a:rPr lang="en-US" sz="3600" dirty="0" smtClean="0"/>
              <a:t> </a:t>
            </a:r>
            <a:r>
              <a:rPr lang="en-US" sz="3600" dirty="0" err="1" smtClean="0"/>
              <a:t>yevropada</a:t>
            </a:r>
            <a:r>
              <a:rPr lang="en-US" sz="3600" dirty="0" smtClean="0"/>
              <a:t> </a:t>
            </a:r>
            <a:r>
              <a:rPr lang="uz-Latn-UZ" sz="3600" b="1" i="1" dirty="0" smtClean="0">
                <a:solidFill>
                  <a:srgbClr val="FF0000"/>
                </a:solidFill>
                <a:latin typeface="Times New Roman" pitchFamily="18" charset="0"/>
                <a:cs typeface="Times New Roman" pitchFamily="18" charset="0"/>
              </a:rPr>
              <a:t>“</a:t>
            </a:r>
            <a:r>
              <a:rPr lang="en-US" sz="3600" b="1" i="1" dirty="0" err="1" smtClean="0">
                <a:solidFill>
                  <a:srgbClr val="FF0000"/>
                </a:solidFill>
                <a:latin typeface="Times New Roman" pitchFamily="18" charset="0"/>
                <a:cs typeface="Times New Roman" pitchFamily="18" charset="0"/>
              </a:rPr>
              <a:t>Renessans</a:t>
            </a:r>
            <a:r>
              <a:rPr lang="uz-Latn-UZ" sz="3600" b="1" i="1" dirty="0" smtClean="0">
                <a:solidFill>
                  <a:srgbClr val="FF0000"/>
                </a:solidFill>
                <a:latin typeface="Times New Roman" pitchFamily="18" charset="0"/>
                <a:cs typeface="Times New Roman" pitchFamily="18" charset="0"/>
              </a:rPr>
              <a:t>”</a:t>
            </a:r>
            <a:r>
              <a:rPr lang="en-US" sz="3600" dirty="0" smtClean="0"/>
              <a:t>  </a:t>
            </a:r>
            <a:r>
              <a:rPr lang="en-US" sz="3600" dirty="0" err="1" smtClean="0"/>
              <a:t>madaniyatining</a:t>
            </a:r>
            <a:r>
              <a:rPr lang="en-US" sz="3600" dirty="0" smtClean="0"/>
              <a:t>  </a:t>
            </a:r>
            <a:r>
              <a:rPr lang="en-US" sz="3600" dirty="0" err="1" smtClean="0"/>
              <a:t>vujudga</a:t>
            </a:r>
            <a:r>
              <a:rPr lang="en-US" sz="3600" dirty="0" smtClean="0"/>
              <a:t>  </a:t>
            </a:r>
            <a:r>
              <a:rPr lang="en-US" sz="3600" dirty="0" err="1" smtClean="0"/>
              <a:t>kelishida</a:t>
            </a:r>
            <a:r>
              <a:rPr lang="en-US" sz="3600" dirty="0" smtClean="0"/>
              <a:t>  </a:t>
            </a:r>
            <a:r>
              <a:rPr lang="en-US" sz="3600" dirty="0" err="1" smtClean="0"/>
              <a:t>muhim</a:t>
            </a:r>
            <a:r>
              <a:rPr lang="en-US" sz="3600" dirty="0" smtClean="0"/>
              <a:t>  </a:t>
            </a:r>
            <a:r>
              <a:rPr lang="en-US" sz="3600" dirty="0" err="1" smtClean="0"/>
              <a:t>rol</a:t>
            </a:r>
            <a:r>
              <a:rPr lang="uz-Latn-UZ" sz="3600" dirty="0" smtClean="0"/>
              <a:t> </a:t>
            </a:r>
            <a:r>
              <a:rPr lang="en-US" sz="3600" dirty="0" err="1" smtClean="0"/>
              <a:t>o’ynagan</a:t>
            </a:r>
            <a:r>
              <a:rPr lang="en-US" sz="3600" dirty="0" smtClean="0"/>
              <a:t>.</a:t>
            </a:r>
            <a:endParaRPr lang="ru-RU" sz="3600" dirty="0"/>
          </a:p>
        </p:txBody>
      </p:sp>
    </p:spTree>
    <p:extLst>
      <p:ext uri="{BB962C8B-B14F-4D97-AF65-F5344CB8AC3E}">
        <p14:creationId xmlns:p14="http://schemas.microsoft.com/office/powerpoint/2010/main" val="26332257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9"/>
          <p:cNvSpPr>
            <a:spLocks noGrp="1"/>
          </p:cNvSpPr>
          <p:nvPr>
            <p:ph type="sldNum" sz="quarter" idx="12"/>
          </p:nvPr>
        </p:nvSpPr>
        <p:spPr bwMode="auto">
          <a:xfrm>
            <a:off x="7924800" y="6284913"/>
            <a:ext cx="762000" cy="365125"/>
          </a:xfrm>
          <a:ln>
            <a:miter lim="800000"/>
            <a:headEnd/>
            <a:tailEnd/>
          </a:ln>
        </p:spPr>
        <p:txBody>
          <a:bodyPr/>
          <a:lstStyle/>
          <a:p>
            <a:pPr>
              <a:defRPr/>
            </a:pPr>
            <a:fld id="{C0D19CA8-8CAE-4530-BF0E-D75F89B6EED0}" type="slidenum">
              <a:rPr lang="en-US">
                <a:latin typeface="Times New Roman" pitchFamily="18" charset="0"/>
                <a:cs typeface="Times New Roman" pitchFamily="18" charset="0"/>
              </a:rPr>
              <a:pPr>
                <a:defRPr/>
              </a:pPr>
              <a:t>70</a:t>
            </a:fld>
            <a:endParaRPr lang="en-US">
              <a:latin typeface="Times New Roman" pitchFamily="18" charset="0"/>
              <a:cs typeface="Times New Roman" pitchFamily="18" charset="0"/>
            </a:endParaRPr>
          </a:p>
        </p:txBody>
      </p:sp>
      <p:pic>
        <p:nvPicPr>
          <p:cNvPr id="7" name="Picture 15" descr="C:\Users\Латыпов\Desktop\Картинки\126192720640883.jpg"/>
          <p:cNvPicPr>
            <a:picLocks noChangeAspect="1" noChangeArrowheads="1"/>
          </p:cNvPicPr>
          <p:nvPr/>
        </p:nvPicPr>
        <p:blipFill>
          <a:blip r:embed="rId2" cstate="print"/>
          <a:stretch>
            <a:fillRect/>
          </a:stretch>
        </p:blipFill>
        <p:spPr bwMode="auto">
          <a:xfrm>
            <a:off x="15844" y="214290"/>
            <a:ext cx="2555892" cy="1643074"/>
          </a:xfrm>
          <a:prstGeom prst="rect">
            <a:avLst/>
          </a:prstGeom>
          <a:ln>
            <a:noFill/>
          </a:ln>
          <a:effectLst>
            <a:softEdge rad="317500"/>
          </a:effectLst>
        </p:spPr>
      </p:pic>
      <p:pic>
        <p:nvPicPr>
          <p:cNvPr id="9" name="Picture 17" descr="C:\Users\Латыпов\Desktop\Картинки\763.jpg"/>
          <p:cNvPicPr>
            <a:picLocks noChangeAspect="1" noChangeArrowheads="1"/>
          </p:cNvPicPr>
          <p:nvPr/>
        </p:nvPicPr>
        <p:blipFill>
          <a:blip r:embed="rId3" cstate="print"/>
          <a:stretch>
            <a:fillRect/>
          </a:stretch>
        </p:blipFill>
        <p:spPr bwMode="auto">
          <a:xfrm>
            <a:off x="285720" y="4572008"/>
            <a:ext cx="1571604" cy="2060726"/>
          </a:xfrm>
          <a:prstGeom prst="rect">
            <a:avLst/>
          </a:prstGeom>
          <a:ln>
            <a:noFill/>
          </a:ln>
          <a:effectLst>
            <a:softEdge rad="112500"/>
          </a:effectLst>
        </p:spPr>
      </p:pic>
      <p:pic>
        <p:nvPicPr>
          <p:cNvPr id="10" name="Picture 18" descr="C:\Users\Латыпов\Desktop\Картинки\olm.jpg"/>
          <p:cNvPicPr>
            <a:picLocks noChangeAspect="1" noChangeArrowheads="1"/>
          </p:cNvPicPr>
          <p:nvPr/>
        </p:nvPicPr>
        <p:blipFill>
          <a:blip r:embed="rId4" cstate="print"/>
          <a:stretch>
            <a:fillRect/>
          </a:stretch>
        </p:blipFill>
        <p:spPr bwMode="auto">
          <a:xfrm>
            <a:off x="214282" y="2071678"/>
            <a:ext cx="1714512" cy="2086816"/>
          </a:xfrm>
          <a:prstGeom prst="rect">
            <a:avLst/>
          </a:prstGeom>
          <a:noFill/>
          <a:effectLst>
            <a:softEdge rad="317500"/>
          </a:effectLst>
        </p:spPr>
      </p:pic>
      <p:sp>
        <p:nvSpPr>
          <p:cNvPr id="17" name="Скругленный прямоугольник 16"/>
          <p:cNvSpPr/>
          <p:nvPr/>
        </p:nvSpPr>
        <p:spPr>
          <a:xfrm>
            <a:off x="1928794" y="1785926"/>
            <a:ext cx="7000892" cy="4786346"/>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indent="900113" algn="just" fontAlgn="auto">
              <a:spcBef>
                <a:spcPts val="0"/>
              </a:spcBef>
              <a:spcAft>
                <a:spcPts val="0"/>
              </a:spcAft>
              <a:defRPr/>
            </a:pPr>
            <a:r>
              <a:rPr lang="uz-Cyrl-UZ" sz="2100" b="1" dirty="0"/>
              <a:t>Abu Nasr Forobiy o‘rta asrning bir fancha ilmiy yutuqlari, umuman, Yaqin va o‘rta Sharq mamlakatlaridagi taraqqiyparvar ijtimoiy-falsafiy tafakkur taraqqiyoti uning nomi bilan bog‘liq. U hayotlik vaqtidayoq «Ikkinchi Aristotel», «Sharq Aristoteli», «Muallimin as-soniy» («birinchi muallim», birinchi ustoz Aristotel bo‘lgan) degan fahriy nom olgan edi. Bu uning ilmi va hizmatlariga berilgan yuksak bahodir.</a:t>
            </a:r>
            <a:endParaRPr lang="ru-RU" sz="2100" b="1" dirty="0"/>
          </a:p>
          <a:p>
            <a:pPr indent="900113" algn="just" fontAlgn="auto">
              <a:spcBef>
                <a:spcPts val="0"/>
              </a:spcBef>
              <a:spcAft>
                <a:spcPts val="0"/>
              </a:spcAft>
              <a:defRPr/>
            </a:pPr>
            <a:r>
              <a:rPr lang="uz-Cyrl-UZ" sz="2100" b="1" dirty="0"/>
              <a:t>Forobiy asarlari Sharq va G‘arb olimlarini haligacha bilim doirasining kengligi bilan hayratga solib kelmoqda. U fanning turli sohalari bo‘yicha 160 dan ortiq asar yozgan, lek</a:t>
            </a:r>
            <a:r>
              <a:rPr lang="en-US" sz="2100" b="1" dirty="0" err="1"/>
              <a:t>i</a:t>
            </a:r>
            <a:r>
              <a:rPr lang="uz-Cyrl-UZ" sz="2100" b="1" dirty="0"/>
              <a:t>ni ko‘plari bizgacha etib kelmagan. </a:t>
            </a:r>
            <a:endParaRPr lang="ru-RU" sz="2100" b="1" dirty="0"/>
          </a:p>
          <a:p>
            <a:pPr indent="900113" algn="just" fontAlgn="auto">
              <a:spcBef>
                <a:spcPts val="0"/>
              </a:spcBef>
              <a:spcAft>
                <a:spcPts val="0"/>
              </a:spcAft>
              <a:defRPr/>
            </a:pPr>
            <a:endParaRPr lang="ru-RU" sz="2100" b="1" dirty="0"/>
          </a:p>
        </p:txBody>
      </p:sp>
      <p:sp>
        <p:nvSpPr>
          <p:cNvPr id="19" name="Прямоугольник 18"/>
          <p:cNvSpPr/>
          <p:nvPr/>
        </p:nvSpPr>
        <p:spPr>
          <a:xfrm>
            <a:off x="2857500" y="500063"/>
            <a:ext cx="5357813" cy="1169987"/>
          </a:xfrm>
          <a:prstGeom prst="rect">
            <a:avLst/>
          </a:prstGeom>
          <a:noFill/>
        </p:spPr>
        <p:txBody>
          <a:bodyPr>
            <a:spAutoFit/>
          </a:bodyPr>
          <a:lstStyle/>
          <a:p>
            <a:pPr algn="ctr" fontAlgn="auto">
              <a:spcBef>
                <a:spcPts val="0"/>
              </a:spcBef>
              <a:spcAft>
                <a:spcPts val="0"/>
              </a:spcAft>
              <a:defRPr/>
            </a:pPr>
            <a:r>
              <a:rPr lang="en-US" sz="3500" b="1" i="1" spc="-150" dirty="0">
                <a:ln w="1905"/>
                <a:solidFill>
                  <a:srgbClr val="0000FF"/>
                </a:solidFill>
                <a:latin typeface="+mn-lt"/>
              </a:rPr>
              <a:t>Abu Nasr </a:t>
            </a:r>
            <a:r>
              <a:rPr lang="en-US" sz="3500" b="1" i="1" spc="-150" dirty="0" err="1">
                <a:ln w="1905"/>
                <a:solidFill>
                  <a:srgbClr val="0000FF"/>
                </a:solidFill>
                <a:latin typeface="+mn-lt"/>
              </a:rPr>
              <a:t>Farobiy</a:t>
            </a:r>
            <a:r>
              <a:rPr lang="en-US" sz="3500" b="1" i="1" spc="-150" dirty="0">
                <a:ln w="1905"/>
                <a:solidFill>
                  <a:srgbClr val="0000FF"/>
                </a:solidFill>
                <a:latin typeface="+mn-lt"/>
              </a:rPr>
              <a:t> </a:t>
            </a:r>
          </a:p>
          <a:p>
            <a:pPr algn="ctr" fontAlgn="auto">
              <a:spcBef>
                <a:spcPts val="0"/>
              </a:spcBef>
              <a:spcAft>
                <a:spcPts val="0"/>
              </a:spcAft>
              <a:defRPr/>
            </a:pPr>
            <a:r>
              <a:rPr lang="en-US" sz="3500" b="1" i="1" spc="-150" dirty="0">
                <a:ln w="1905"/>
                <a:solidFill>
                  <a:srgbClr val="0000FF"/>
                </a:solidFill>
                <a:latin typeface="+mn-lt"/>
              </a:rPr>
              <a:t>873-950-yillar</a:t>
            </a:r>
            <a:endParaRPr lang="ru-RU" sz="3500" b="1" i="1" spc="-150" dirty="0">
              <a:ln w="1905"/>
              <a:solidFill>
                <a:srgbClr val="0000FF"/>
              </a:solidFill>
              <a:latin typeface="+mn-lt"/>
            </a:endParaRPr>
          </a:p>
        </p:txBody>
      </p:sp>
    </p:spTree>
    <p:extLst>
      <p:ext uri="{BB962C8B-B14F-4D97-AF65-F5344CB8AC3E}">
        <p14:creationId xmlns:p14="http://schemas.microsoft.com/office/powerpoint/2010/main" val="3606565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Содержимое 15"/>
          <p:cNvGraphicFramePr>
            <a:graphicFrameLocks noGrp="1"/>
          </p:cNvGraphicFramePr>
          <p:nvPr>
            <p:ph idx="1"/>
          </p:nvPr>
        </p:nvGraphicFramePr>
        <p:xfrm>
          <a:off x="2357422" y="4071942"/>
          <a:ext cx="6429420" cy="2143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Номер слайда 8"/>
          <p:cNvSpPr>
            <a:spLocks noGrp="1"/>
          </p:cNvSpPr>
          <p:nvPr>
            <p:ph type="sldNum" sz="quarter" idx="12"/>
          </p:nvPr>
        </p:nvSpPr>
        <p:spPr bwMode="auto">
          <a:ln>
            <a:miter lim="800000"/>
            <a:headEnd/>
            <a:tailEnd/>
          </a:ln>
        </p:spPr>
        <p:txBody>
          <a:bodyPr/>
          <a:lstStyle/>
          <a:p>
            <a:pPr>
              <a:defRPr/>
            </a:pPr>
            <a:fld id="{5161F16E-8A63-4821-930F-5A798C17629F}" type="slidenum">
              <a:rPr lang="en-US"/>
              <a:pPr>
                <a:defRPr/>
              </a:pPr>
              <a:t>71</a:t>
            </a:fld>
            <a:endParaRPr lang="en-US"/>
          </a:p>
        </p:txBody>
      </p:sp>
      <p:sp>
        <p:nvSpPr>
          <p:cNvPr id="20" name="Блок-схема: альтернативный процесс 19"/>
          <p:cNvSpPr/>
          <p:nvPr/>
        </p:nvSpPr>
        <p:spPr>
          <a:xfrm>
            <a:off x="2071670" y="142852"/>
            <a:ext cx="6929486" cy="3429024"/>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anchor="ctr"/>
          <a:lstStyle/>
          <a:p>
            <a:pPr indent="711200" algn="just" fontAlgn="auto">
              <a:spcBef>
                <a:spcPts val="0"/>
              </a:spcBef>
              <a:spcAft>
                <a:spcPts val="0"/>
              </a:spcAft>
              <a:defRPr/>
            </a:pPr>
            <a:r>
              <a:rPr lang="en-US" sz="2200" i="1" dirty="0" err="1">
                <a:solidFill>
                  <a:schemeClr val="tx1"/>
                </a:solidFill>
                <a:latin typeface="Times New Roman" pitchFamily="18" charset="0"/>
              </a:rPr>
              <a:t>Farobiyning</a:t>
            </a:r>
            <a:r>
              <a:rPr lang="en-US" sz="2200" i="1" dirty="0">
                <a:solidFill>
                  <a:schemeClr val="tx1"/>
                </a:solidFill>
                <a:latin typeface="Times New Roman" pitchFamily="18" charset="0"/>
              </a:rPr>
              <a:t> </a:t>
            </a:r>
            <a:r>
              <a:rPr lang="en-US" sz="2200" i="1" dirty="0" err="1">
                <a:solidFill>
                  <a:schemeClr val="tx1"/>
                </a:solidFill>
                <a:latin typeface="Times New Roman" pitchFamily="18" charset="0"/>
              </a:rPr>
              <a:t>quyidagi</a:t>
            </a:r>
            <a:r>
              <a:rPr lang="en-US" sz="2200" i="1" dirty="0">
                <a:solidFill>
                  <a:schemeClr val="tx1"/>
                </a:solidFill>
                <a:latin typeface="Times New Roman" pitchFamily="18" charset="0"/>
              </a:rPr>
              <a:t> </a:t>
            </a:r>
            <a:r>
              <a:rPr lang="en-US" sz="2200" i="1" dirty="0" err="1">
                <a:solidFill>
                  <a:schemeClr val="tx1"/>
                </a:solidFill>
                <a:latin typeface="Times New Roman" pitchFamily="18" charset="0"/>
              </a:rPr>
              <a:t>asarlari</a:t>
            </a:r>
            <a:r>
              <a:rPr lang="en-US" sz="2200" i="1" dirty="0">
                <a:solidFill>
                  <a:schemeClr val="tx1"/>
                </a:solidFill>
                <a:latin typeface="Times New Roman" pitchFamily="18" charset="0"/>
              </a:rPr>
              <a:t> </a:t>
            </a:r>
            <a:r>
              <a:rPr lang="uz-Cyrl-UZ" sz="2200" i="1" dirty="0">
                <a:solidFill>
                  <a:schemeClr val="tx1"/>
                </a:solidFill>
                <a:latin typeface="Times New Roman" pitchFamily="18" charset="0"/>
              </a:rPr>
              <a:t>Sharqda birinchi bo‘lib, jamiyatning kelib chiqishi, maqsad va vazifalari haqida ta’limot yaratgan. Bu ta’limotda ijtiomiy hayotning ko‘p masalalari – davlatga birlashish xususiyatlari, davlatni boshqarish, davlatning vazifalari, insonning jamiyatdagi o‘rni va burchi, umumiy baxt saodatga erishish yo‘llari, ta’lim-tarbiya, ahloq, ma’rifat, diniy e’tiqod, urush va tinchlik, mehnat va boshqalar qamrab olingan.</a:t>
            </a:r>
            <a:endParaRPr lang="ru-RU" sz="2200" i="1" dirty="0">
              <a:solidFill>
                <a:schemeClr val="tx1"/>
              </a:solidFill>
              <a:latin typeface="Times New Roman" pitchFamily="18" charset="0"/>
            </a:endParaRPr>
          </a:p>
        </p:txBody>
      </p:sp>
      <p:pic>
        <p:nvPicPr>
          <p:cNvPr id="10" name="Picture 15" descr="C:\Users\Латыпов\Desktop\Картинки\126192720640883.jpg"/>
          <p:cNvPicPr>
            <a:picLocks noChangeAspect="1" noChangeArrowheads="1"/>
          </p:cNvPicPr>
          <p:nvPr/>
        </p:nvPicPr>
        <p:blipFill>
          <a:blip r:embed="rId7" cstate="print"/>
          <a:stretch>
            <a:fillRect/>
          </a:stretch>
        </p:blipFill>
        <p:spPr bwMode="auto">
          <a:xfrm>
            <a:off x="-32" y="214290"/>
            <a:ext cx="2555892" cy="1643074"/>
          </a:xfrm>
          <a:prstGeom prst="rect">
            <a:avLst/>
          </a:prstGeom>
          <a:ln>
            <a:noFill/>
          </a:ln>
          <a:effectLst>
            <a:softEdge rad="317500"/>
          </a:effectLst>
        </p:spPr>
      </p:pic>
      <p:pic>
        <p:nvPicPr>
          <p:cNvPr id="11" name="Picture 17" descr="C:\Users\Латыпов\Desktop\Картинки\763.jpg"/>
          <p:cNvPicPr>
            <a:picLocks noChangeAspect="1" noChangeArrowheads="1"/>
          </p:cNvPicPr>
          <p:nvPr/>
        </p:nvPicPr>
        <p:blipFill>
          <a:blip r:embed="rId8" cstate="print"/>
          <a:stretch>
            <a:fillRect/>
          </a:stretch>
        </p:blipFill>
        <p:spPr bwMode="auto">
          <a:xfrm>
            <a:off x="428596" y="4500570"/>
            <a:ext cx="1571604" cy="2060726"/>
          </a:xfrm>
          <a:prstGeom prst="rect">
            <a:avLst/>
          </a:prstGeom>
          <a:ln>
            <a:noFill/>
          </a:ln>
          <a:effectLst>
            <a:softEdge rad="112500"/>
          </a:effectLst>
        </p:spPr>
      </p:pic>
      <p:pic>
        <p:nvPicPr>
          <p:cNvPr id="12" name="Picture 18" descr="C:\Users\Латыпов\Desktop\Картинки\olm.jpg"/>
          <p:cNvPicPr>
            <a:picLocks noChangeAspect="1" noChangeArrowheads="1"/>
          </p:cNvPicPr>
          <p:nvPr/>
        </p:nvPicPr>
        <p:blipFill>
          <a:blip r:embed="rId9" cstate="print"/>
          <a:stretch>
            <a:fillRect/>
          </a:stretch>
        </p:blipFill>
        <p:spPr bwMode="auto">
          <a:xfrm>
            <a:off x="285720" y="2000240"/>
            <a:ext cx="1714512" cy="2086816"/>
          </a:xfrm>
          <a:prstGeom prst="rect">
            <a:avLst/>
          </a:prstGeom>
          <a:noFill/>
          <a:effectLst>
            <a:softEdge rad="317500"/>
          </a:effectLst>
        </p:spPr>
      </p:pic>
    </p:spTree>
    <p:extLst>
      <p:ext uri="{BB962C8B-B14F-4D97-AF65-F5344CB8AC3E}">
        <p14:creationId xmlns:p14="http://schemas.microsoft.com/office/powerpoint/2010/main" val="13054806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5" descr="C:\Users\Латыпов\Desktop\Картинки\126192720640883.jpg"/>
          <p:cNvPicPr>
            <a:picLocks noChangeAspect="1" noChangeArrowheads="1"/>
          </p:cNvPicPr>
          <p:nvPr/>
        </p:nvPicPr>
        <p:blipFill>
          <a:blip r:embed="rId2" cstate="print"/>
          <a:stretch>
            <a:fillRect/>
          </a:stretch>
        </p:blipFill>
        <p:spPr bwMode="auto">
          <a:xfrm>
            <a:off x="15844" y="214290"/>
            <a:ext cx="2555892" cy="1643074"/>
          </a:xfrm>
          <a:prstGeom prst="rect">
            <a:avLst/>
          </a:prstGeom>
          <a:ln>
            <a:noFill/>
          </a:ln>
          <a:effectLst>
            <a:softEdge rad="317500"/>
          </a:effectLst>
        </p:spPr>
      </p:pic>
      <p:pic>
        <p:nvPicPr>
          <p:cNvPr id="5" name="Picture 17" descr="C:\Users\Латыпов\Desktop\Картинки\763.jpg"/>
          <p:cNvPicPr>
            <a:picLocks noChangeAspect="1" noChangeArrowheads="1"/>
          </p:cNvPicPr>
          <p:nvPr/>
        </p:nvPicPr>
        <p:blipFill>
          <a:blip r:embed="rId3" cstate="print"/>
          <a:stretch>
            <a:fillRect/>
          </a:stretch>
        </p:blipFill>
        <p:spPr bwMode="auto">
          <a:xfrm>
            <a:off x="214282" y="4357694"/>
            <a:ext cx="1571604" cy="2060726"/>
          </a:xfrm>
          <a:prstGeom prst="rect">
            <a:avLst/>
          </a:prstGeom>
          <a:ln>
            <a:noFill/>
          </a:ln>
          <a:effectLst>
            <a:softEdge rad="112500"/>
          </a:effectLst>
        </p:spPr>
      </p:pic>
      <p:pic>
        <p:nvPicPr>
          <p:cNvPr id="6" name="Picture 18" descr="C:\Users\Латыпов\Desktop\Картинки\olm.jpg"/>
          <p:cNvPicPr>
            <a:picLocks noChangeAspect="1" noChangeArrowheads="1"/>
          </p:cNvPicPr>
          <p:nvPr/>
        </p:nvPicPr>
        <p:blipFill>
          <a:blip r:embed="rId4" cstate="print"/>
          <a:stretch>
            <a:fillRect/>
          </a:stretch>
        </p:blipFill>
        <p:spPr bwMode="auto">
          <a:xfrm>
            <a:off x="214282" y="1928802"/>
            <a:ext cx="1714512" cy="2086816"/>
          </a:xfrm>
          <a:prstGeom prst="rect">
            <a:avLst/>
          </a:prstGeom>
          <a:noFill/>
          <a:effectLst>
            <a:softEdge rad="317500"/>
          </a:effectLst>
        </p:spPr>
      </p:pic>
      <p:sp>
        <p:nvSpPr>
          <p:cNvPr id="8" name="Скругленный прямоугольник 7"/>
          <p:cNvSpPr/>
          <p:nvPr/>
        </p:nvSpPr>
        <p:spPr>
          <a:xfrm>
            <a:off x="1928794" y="1785926"/>
            <a:ext cx="7000892" cy="4786346"/>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just" fontAlgn="auto">
              <a:spcBef>
                <a:spcPts val="0"/>
              </a:spcBef>
              <a:spcAft>
                <a:spcPts val="0"/>
              </a:spcAft>
              <a:defRPr/>
            </a:pPr>
            <a:r>
              <a:rPr lang="en-US" dirty="0">
                <a:latin typeface="Times New Roman" pitchFamily="18" charset="0"/>
                <a:cs typeface="Times New Roman" pitchFamily="18" charset="0"/>
              </a:rPr>
              <a:t>	</a:t>
            </a:r>
            <a:r>
              <a:rPr lang="uz-Cyrl-UZ" b="1" dirty="0">
                <a:latin typeface="Times New Roman" pitchFamily="18" charset="0"/>
                <a:cs typeface="Times New Roman" pitchFamily="18" charset="0"/>
              </a:rPr>
              <a:t>Abu Ali ibn Sino 980-yilda Buxoro yaqinidagi Afshona qishlog’ida mahalliy amaldor oilasida dunyoga keldi. Maktabni bitirgach, ustozi Abu Abdulloxdan mantiq, falsafa, riyoziyot va fiqh ilmlarini o’rganadi. O’n olti yoshidan boshlab turli fanlar bo’yicha Sharq va G’arb olimlarining ilmiy asarlarini mustaqil o’rgandi. Ayniqsa, u tabobat ilmining qadimgi allomalari Gippokrat va Galen hamda o’rta asr Sharqining buyuk hakimi va mutafakkiri Abu Bakr ar-Roziy (865-925) ning asarlarini puxta o’rganadi. </a:t>
            </a:r>
            <a:endParaRPr lang="ru-RU" b="1" dirty="0">
              <a:latin typeface="Times New Roman" pitchFamily="18" charset="0"/>
              <a:cs typeface="Times New Roman" pitchFamily="18" charset="0"/>
            </a:endParaRPr>
          </a:p>
          <a:p>
            <a:pPr algn="just" fontAlgn="auto">
              <a:spcBef>
                <a:spcPts val="0"/>
              </a:spcBef>
              <a:spcAft>
                <a:spcPts val="0"/>
              </a:spcAft>
              <a:defRPr/>
            </a:pPr>
            <a:r>
              <a:rPr lang="en-US" b="1" dirty="0">
                <a:latin typeface="Times New Roman" pitchFamily="18" charset="0"/>
                <a:cs typeface="Times New Roman" pitchFamily="18" charset="0"/>
              </a:rPr>
              <a:t>	</a:t>
            </a:r>
            <a:r>
              <a:rPr lang="uz-Cyrl-UZ" b="1" dirty="0">
                <a:latin typeface="Times New Roman" pitchFamily="18" charset="0"/>
                <a:cs typeface="Times New Roman" pitchFamily="18" charset="0"/>
              </a:rPr>
              <a:t>Ibn Sino o’n yetti yoshidayoq e’tiborli hakim va olim bo’lib yetishadi. </a:t>
            </a:r>
            <a:r>
              <a:rPr lang="en-US" b="1" dirty="0">
                <a:latin typeface="Times New Roman" pitchFamily="18" charset="0"/>
                <a:cs typeface="Times New Roman" pitchFamily="18" charset="0"/>
              </a:rPr>
              <a:t>U </a:t>
            </a:r>
            <a:r>
              <a:rPr lang="en-US" b="1" dirty="0" err="1">
                <a:latin typeface="Times New Roman" pitchFamily="18" charset="0"/>
                <a:cs typeface="Times New Roman" pitchFamily="18" charset="0"/>
              </a:rPr>
              <a:t>amir</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Nux</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ibn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Mansurni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davolab</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tuzatgach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somoniylarning</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saroy</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kutubxonasidan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foydalanishga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ruxsat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oladi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Ibn</a:t>
            </a:r>
            <a:r>
              <a:rPr lang="en-US" b="1" dirty="0">
                <a:latin typeface="Times New Roman" pitchFamily="18" charset="0"/>
                <a:cs typeface="Times New Roman" pitchFamily="18" charset="0"/>
              </a:rPr>
              <a:t> Sino </a:t>
            </a:r>
            <a:r>
              <a:rPr lang="en-US" b="1" dirty="0" err="1">
                <a:latin typeface="Times New Roman" pitchFamily="18" charset="0"/>
                <a:cs typeface="Times New Roman" pitchFamily="18" charset="0"/>
              </a:rPr>
              <a:t>taqdir</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hukmi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bilan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Gurganch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Urganch</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dagi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Xorazm</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Ma’mun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akademiyasi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olimlari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qatorida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ijod</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qiladi</a:t>
            </a:r>
            <a:r>
              <a:rPr lang="en-US" b="1" dirty="0">
                <a:latin typeface="Times New Roman" pitchFamily="18" charset="0"/>
                <a:cs typeface="Times New Roman" pitchFamily="18" charset="0"/>
              </a:rPr>
              <a:t>. U 1037 </a:t>
            </a:r>
            <a:r>
              <a:rPr lang="en-US" b="1" dirty="0" err="1">
                <a:latin typeface="Times New Roman" pitchFamily="18" charset="0"/>
                <a:cs typeface="Times New Roman" pitchFamily="18" charset="0"/>
              </a:rPr>
              <a:t>yilda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vafot</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etadi</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va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Hamadonda</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dafn</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etiladi</a:t>
            </a:r>
            <a:r>
              <a:rPr lang="en-US" b="1" dirty="0">
                <a:latin typeface="Times New Roman" pitchFamily="18" charset="0"/>
                <a:cs typeface="Times New Roman" pitchFamily="18" charset="0"/>
              </a:rPr>
              <a:t>. </a:t>
            </a:r>
            <a:endParaRPr lang="ru-RU" b="1" dirty="0">
              <a:latin typeface="Times New Roman" pitchFamily="18" charset="0"/>
              <a:cs typeface="Times New Roman" pitchFamily="18" charset="0"/>
            </a:endParaRPr>
          </a:p>
          <a:p>
            <a:pPr indent="900113" algn="just" fontAlgn="auto">
              <a:spcBef>
                <a:spcPts val="0"/>
              </a:spcBef>
              <a:spcAft>
                <a:spcPts val="0"/>
              </a:spcAft>
              <a:defRPr/>
            </a:pPr>
            <a:endParaRPr lang="ru-RU" sz="2100" b="1" dirty="0"/>
          </a:p>
        </p:txBody>
      </p:sp>
      <p:sp>
        <p:nvSpPr>
          <p:cNvPr id="9" name="Прямоугольник 8"/>
          <p:cNvSpPr/>
          <p:nvPr/>
        </p:nvSpPr>
        <p:spPr>
          <a:xfrm>
            <a:off x="2857500" y="500063"/>
            <a:ext cx="5357813" cy="1169987"/>
          </a:xfrm>
          <a:prstGeom prst="rect">
            <a:avLst/>
          </a:prstGeom>
          <a:noFill/>
        </p:spPr>
        <p:txBody>
          <a:bodyPr>
            <a:spAutoFit/>
          </a:bodyPr>
          <a:lstStyle/>
          <a:p>
            <a:pPr algn="ctr" fontAlgn="auto">
              <a:spcBef>
                <a:spcPts val="0"/>
              </a:spcBef>
              <a:spcAft>
                <a:spcPts val="0"/>
              </a:spcAft>
              <a:defRPr/>
            </a:pPr>
            <a:r>
              <a:rPr lang="en-US" sz="3500" b="1" i="1" spc="-150" dirty="0">
                <a:ln w="1905"/>
                <a:solidFill>
                  <a:srgbClr val="0000FF"/>
                </a:solidFill>
                <a:latin typeface="+mn-lt"/>
              </a:rPr>
              <a:t>Abu Ali </a:t>
            </a:r>
            <a:r>
              <a:rPr lang="en-US" sz="3500" b="1" i="1" spc="-150" dirty="0" err="1">
                <a:ln w="1905"/>
                <a:solidFill>
                  <a:srgbClr val="0000FF"/>
                </a:solidFill>
                <a:latin typeface="+mn-lt"/>
              </a:rPr>
              <a:t>ibn</a:t>
            </a:r>
            <a:r>
              <a:rPr lang="en-US" sz="3500" b="1" i="1" spc="-150" dirty="0">
                <a:ln w="1905"/>
                <a:solidFill>
                  <a:srgbClr val="0000FF"/>
                </a:solidFill>
                <a:latin typeface="+mn-lt"/>
              </a:rPr>
              <a:t> Sino</a:t>
            </a:r>
          </a:p>
          <a:p>
            <a:pPr algn="ctr" fontAlgn="auto">
              <a:spcBef>
                <a:spcPts val="0"/>
              </a:spcBef>
              <a:spcAft>
                <a:spcPts val="0"/>
              </a:spcAft>
              <a:defRPr/>
            </a:pPr>
            <a:r>
              <a:rPr lang="en-US" sz="3500" b="1" i="1" spc="-150" dirty="0">
                <a:ln w="1905"/>
                <a:solidFill>
                  <a:srgbClr val="0000FF"/>
                </a:solidFill>
                <a:latin typeface="+mn-lt"/>
              </a:rPr>
              <a:t>980-1037-yillar</a:t>
            </a:r>
            <a:endParaRPr lang="ru-RU" sz="3500" b="1" i="1" spc="-150" dirty="0">
              <a:ln w="1905"/>
              <a:solidFill>
                <a:srgbClr val="0000FF"/>
              </a:solidFill>
              <a:latin typeface="+mn-lt"/>
            </a:endParaRPr>
          </a:p>
        </p:txBody>
      </p:sp>
    </p:spTree>
    <p:extLst>
      <p:ext uri="{BB962C8B-B14F-4D97-AF65-F5344CB8AC3E}">
        <p14:creationId xmlns:p14="http://schemas.microsoft.com/office/powerpoint/2010/main" val="429163568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5" descr="C:\Users\Латыпов\Desktop\Картинки\126192720640883.jpg"/>
          <p:cNvPicPr>
            <a:picLocks noChangeAspect="1" noChangeArrowheads="1"/>
          </p:cNvPicPr>
          <p:nvPr/>
        </p:nvPicPr>
        <p:blipFill>
          <a:blip r:embed="rId2" cstate="print"/>
          <a:stretch>
            <a:fillRect/>
          </a:stretch>
        </p:blipFill>
        <p:spPr bwMode="auto">
          <a:xfrm>
            <a:off x="15844" y="214290"/>
            <a:ext cx="2555892" cy="1643074"/>
          </a:xfrm>
          <a:prstGeom prst="rect">
            <a:avLst/>
          </a:prstGeom>
          <a:ln>
            <a:noFill/>
          </a:ln>
          <a:effectLst>
            <a:softEdge rad="317500"/>
          </a:effectLst>
        </p:spPr>
      </p:pic>
      <p:pic>
        <p:nvPicPr>
          <p:cNvPr id="5" name="Picture 17" descr="C:\Users\Латыпов\Desktop\Картинки\763.jpg"/>
          <p:cNvPicPr>
            <a:picLocks noChangeAspect="1" noChangeArrowheads="1"/>
          </p:cNvPicPr>
          <p:nvPr/>
        </p:nvPicPr>
        <p:blipFill>
          <a:blip r:embed="rId3" cstate="print"/>
          <a:stretch>
            <a:fillRect/>
          </a:stretch>
        </p:blipFill>
        <p:spPr bwMode="auto">
          <a:xfrm>
            <a:off x="357158" y="4429132"/>
            <a:ext cx="1571604" cy="2060726"/>
          </a:xfrm>
          <a:prstGeom prst="rect">
            <a:avLst/>
          </a:prstGeom>
          <a:ln>
            <a:noFill/>
          </a:ln>
          <a:effectLst>
            <a:softEdge rad="112500"/>
          </a:effectLst>
        </p:spPr>
      </p:pic>
      <p:pic>
        <p:nvPicPr>
          <p:cNvPr id="6" name="Picture 18" descr="C:\Users\Латыпов\Desktop\Картинки\olm.jpg"/>
          <p:cNvPicPr>
            <a:picLocks noChangeAspect="1" noChangeArrowheads="1"/>
          </p:cNvPicPr>
          <p:nvPr/>
        </p:nvPicPr>
        <p:blipFill>
          <a:blip r:embed="rId4" cstate="print"/>
          <a:stretch>
            <a:fillRect/>
          </a:stretch>
        </p:blipFill>
        <p:spPr bwMode="auto">
          <a:xfrm>
            <a:off x="214282" y="1928802"/>
            <a:ext cx="1714512" cy="2086816"/>
          </a:xfrm>
          <a:prstGeom prst="rect">
            <a:avLst/>
          </a:prstGeom>
          <a:noFill/>
          <a:effectLst>
            <a:softEdge rad="317500"/>
          </a:effectLst>
        </p:spPr>
      </p:pic>
      <p:sp>
        <p:nvSpPr>
          <p:cNvPr id="14" name="Блок-схема: альтернативный процесс 13"/>
          <p:cNvSpPr/>
          <p:nvPr/>
        </p:nvSpPr>
        <p:spPr>
          <a:xfrm>
            <a:off x="2071670" y="142852"/>
            <a:ext cx="6929486" cy="3786214"/>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anchor="ctr"/>
          <a:lstStyle/>
          <a:p>
            <a:pPr indent="711200" algn="just" fontAlgn="auto">
              <a:spcBef>
                <a:spcPts val="0"/>
              </a:spcBef>
              <a:spcAft>
                <a:spcPts val="0"/>
              </a:spcAft>
              <a:defRPr/>
            </a:pPr>
            <a:r>
              <a:rPr lang="en-US" sz="2000" dirty="0" err="1">
                <a:solidFill>
                  <a:schemeClr val="tx1"/>
                </a:solidFill>
                <a:latin typeface="Times New Roman" pitchFamily="18" charset="0"/>
                <a:cs typeface="Times New Roman" pitchFamily="18" charset="0"/>
              </a:rPr>
              <a:t>Ibn</a:t>
            </a:r>
            <a:r>
              <a:rPr lang="en-US" sz="2000" dirty="0">
                <a:solidFill>
                  <a:schemeClr val="tx1"/>
                </a:solidFill>
                <a:latin typeface="Times New Roman" pitchFamily="18" charset="0"/>
                <a:cs typeface="Times New Roman" pitchFamily="18" charset="0"/>
              </a:rPr>
              <a:t> Sino 450 </a:t>
            </a:r>
            <a:r>
              <a:rPr lang="en-US" sz="2000" dirty="0" err="1">
                <a:solidFill>
                  <a:schemeClr val="tx1"/>
                </a:solidFill>
                <a:latin typeface="Times New Roman" pitchFamily="18" charset="0"/>
                <a:cs typeface="Times New Roman" pitchFamily="18" charset="0"/>
              </a:rPr>
              <a:t>dan</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ortiq</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shu</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jumladan</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tibbiyotga</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doir</a:t>
            </a:r>
            <a:r>
              <a:rPr lang="en-US" sz="2000" dirty="0">
                <a:solidFill>
                  <a:schemeClr val="tx1"/>
                </a:solidFill>
                <a:latin typeface="Times New Roman" pitchFamily="18" charset="0"/>
                <a:cs typeface="Times New Roman" pitchFamily="18" charset="0"/>
              </a:rPr>
              <a:t> 43 </a:t>
            </a:r>
            <a:r>
              <a:rPr lang="en-US" sz="2000" dirty="0" err="1">
                <a:solidFill>
                  <a:schemeClr val="tx1"/>
                </a:solidFill>
                <a:latin typeface="Times New Roman" pitchFamily="18" charset="0"/>
                <a:cs typeface="Times New Roman" pitchFamily="18" charset="0"/>
              </a:rPr>
              <a:t>ta</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asar</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yozgan</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Uning</a:t>
            </a:r>
            <a:r>
              <a:rPr lang="en-US" sz="2000" dirty="0">
                <a:solidFill>
                  <a:schemeClr val="tx1"/>
                </a:solidFill>
                <a:latin typeface="Times New Roman" pitchFamily="18" charset="0"/>
                <a:cs typeface="Times New Roman" pitchFamily="18" charset="0"/>
              </a:rPr>
              <a:t> 5 </a:t>
            </a:r>
            <a:r>
              <a:rPr lang="en-US" sz="2000" dirty="0" err="1">
                <a:solidFill>
                  <a:schemeClr val="tx1"/>
                </a:solidFill>
                <a:latin typeface="Times New Roman" pitchFamily="18" charset="0"/>
                <a:cs typeface="Times New Roman" pitchFamily="18" charset="0"/>
              </a:rPr>
              <a:t>jildlik</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Alqonun</a:t>
            </a:r>
            <a:r>
              <a:rPr lang="en-US" sz="2000" dirty="0">
                <a:solidFill>
                  <a:schemeClr val="tx1"/>
                </a:solidFill>
                <a:latin typeface="Times New Roman" pitchFamily="18" charset="0"/>
                <a:cs typeface="Times New Roman" pitchFamily="18" charset="0"/>
              </a:rPr>
              <a:t> fit</a:t>
            </a:r>
            <a:r>
              <a:rPr lang="uz-Cyrl-UZ" sz="2000" dirty="0">
                <a:solidFill>
                  <a:schemeClr val="tx1"/>
                </a:solidFill>
                <a:latin typeface="Times New Roman" pitchFamily="18" charset="0"/>
                <a:cs typeface="Times New Roman" pitchFamily="18" charset="0"/>
              </a:rPr>
              <a:t>-</a:t>
            </a:r>
            <a:r>
              <a:rPr lang="en-US" sz="2000" dirty="0" err="1">
                <a:solidFill>
                  <a:schemeClr val="tx1"/>
                </a:solidFill>
                <a:latin typeface="Times New Roman" pitchFamily="18" charset="0"/>
                <a:cs typeface="Times New Roman" pitchFamily="18" charset="0"/>
              </a:rPr>
              <a:t>tib</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Tib</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qonunlari</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nomli</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qomusiy</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asarida</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kasalliklarning</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kelib</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chiqish</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sabablari</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va</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manbalari</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diagnostika</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muolaja</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usullari</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dorivor</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o’simliklar</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va</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dori</a:t>
            </a:r>
            <a:r>
              <a:rPr lang="uz-Cyrl-UZ" sz="2000" dirty="0">
                <a:solidFill>
                  <a:schemeClr val="tx1"/>
                </a:solidFill>
                <a:latin typeface="Times New Roman" pitchFamily="18" charset="0"/>
                <a:cs typeface="Times New Roman" pitchFamily="18" charset="0"/>
              </a:rPr>
              <a:t>-</a:t>
            </a:r>
            <a:r>
              <a:rPr lang="en-US" sz="2000" dirty="0" err="1">
                <a:solidFill>
                  <a:schemeClr val="tx1"/>
                </a:solidFill>
                <a:latin typeface="Times New Roman" pitchFamily="18" charset="0"/>
                <a:cs typeface="Times New Roman" pitchFamily="18" charset="0"/>
              </a:rPr>
              <a:t>darmonlarning</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xususiyatlari</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parhez</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inson</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salomatligi</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uchun</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jismoniy</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tarbiyaning</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axamiyati</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kabi</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tabobatning</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g’oyat</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muxim</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masalalariga</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aloxida</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e’tibor</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berilgan</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Uning</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Alqonun</a:t>
            </a:r>
            <a:r>
              <a:rPr lang="en-US" sz="2000" dirty="0">
                <a:solidFill>
                  <a:schemeClr val="tx1"/>
                </a:solidFill>
                <a:latin typeface="Times New Roman" pitchFamily="18" charset="0"/>
                <a:cs typeface="Times New Roman" pitchFamily="18" charset="0"/>
              </a:rPr>
              <a:t> fit</a:t>
            </a:r>
            <a:r>
              <a:rPr lang="uz-Cyrl-UZ" sz="2000" dirty="0">
                <a:solidFill>
                  <a:schemeClr val="tx1"/>
                </a:solidFill>
                <a:latin typeface="Times New Roman" pitchFamily="18" charset="0"/>
                <a:cs typeface="Times New Roman" pitchFamily="18" charset="0"/>
              </a:rPr>
              <a:t>-</a:t>
            </a:r>
            <a:r>
              <a:rPr lang="en-US" sz="2000" dirty="0" err="1">
                <a:solidFill>
                  <a:schemeClr val="tx1"/>
                </a:solidFill>
                <a:latin typeface="Times New Roman" pitchFamily="18" charset="0"/>
                <a:cs typeface="Times New Roman" pitchFamily="18" charset="0"/>
              </a:rPr>
              <a:t>tib</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asari</a:t>
            </a:r>
            <a:r>
              <a:rPr lang="en-US" sz="2000" dirty="0">
                <a:solidFill>
                  <a:schemeClr val="tx1"/>
                </a:solidFill>
                <a:latin typeface="Times New Roman" pitchFamily="18" charset="0"/>
                <a:cs typeface="Times New Roman" pitchFamily="18" charset="0"/>
              </a:rPr>
              <a:t> XII </a:t>
            </a:r>
            <a:r>
              <a:rPr lang="en-US" sz="2000" dirty="0" err="1">
                <a:solidFill>
                  <a:schemeClr val="tx1"/>
                </a:solidFill>
                <a:latin typeface="Times New Roman" pitchFamily="18" charset="0"/>
                <a:cs typeface="Times New Roman" pitchFamily="18" charset="0"/>
              </a:rPr>
              <a:t>asrdayoq</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lotinchaga</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tarjima</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qilinib</a:t>
            </a:r>
            <a:r>
              <a:rPr lang="en-US" sz="2000" dirty="0">
                <a:solidFill>
                  <a:schemeClr val="tx1"/>
                </a:solidFill>
                <a:latin typeface="Times New Roman" pitchFamily="18" charset="0"/>
                <a:cs typeface="Times New Roman" pitchFamily="18" charset="0"/>
              </a:rPr>
              <a:t>, to XVII </a:t>
            </a:r>
            <a:r>
              <a:rPr lang="en-US" sz="2000" dirty="0" err="1">
                <a:solidFill>
                  <a:schemeClr val="tx1"/>
                </a:solidFill>
                <a:latin typeface="Times New Roman" pitchFamily="18" charset="0"/>
                <a:cs typeface="Times New Roman" pitchFamily="18" charset="0"/>
              </a:rPr>
              <a:t>asrgacha</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Yevropa</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tabobatida</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asosiy</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qo’llanma</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sifatida</a:t>
            </a:r>
            <a:r>
              <a:rPr lang="en-US" sz="2000" dirty="0">
                <a:solidFill>
                  <a:schemeClr val="tx1"/>
                </a:solidFill>
                <a:latin typeface="Times New Roman" pitchFamily="18" charset="0"/>
                <a:cs typeface="Times New Roman" pitchFamily="18" charset="0"/>
              </a:rPr>
              <a:t> </a:t>
            </a:r>
            <a:r>
              <a:rPr lang="en-US" sz="2000" dirty="0" err="1">
                <a:solidFill>
                  <a:schemeClr val="tx1"/>
                </a:solidFill>
                <a:latin typeface="Times New Roman" pitchFamily="18" charset="0"/>
                <a:cs typeface="Times New Roman" pitchFamily="18" charset="0"/>
              </a:rPr>
              <a:t>foydalanilgan</a:t>
            </a:r>
            <a:r>
              <a:rPr lang="en-US" sz="2000" dirty="0">
                <a:solidFill>
                  <a:schemeClr val="tx1"/>
                </a:solidFill>
                <a:latin typeface="Times New Roman" pitchFamily="18" charset="0"/>
                <a:cs typeface="Times New Roman" pitchFamily="18" charset="0"/>
              </a:rPr>
              <a:t>. </a:t>
            </a:r>
            <a:endParaRPr lang="ru-RU" sz="2000" i="1" dirty="0">
              <a:solidFill>
                <a:schemeClr val="tx1"/>
              </a:solidFill>
              <a:latin typeface="Times New Roman" pitchFamily="18" charset="0"/>
              <a:cs typeface="Times New Roman" pitchFamily="18" charset="0"/>
            </a:endParaRPr>
          </a:p>
        </p:txBody>
      </p:sp>
      <p:sp>
        <p:nvSpPr>
          <p:cNvPr id="19" name="Прямоугольник 18"/>
          <p:cNvSpPr/>
          <p:nvPr/>
        </p:nvSpPr>
        <p:spPr>
          <a:xfrm>
            <a:off x="2786063" y="4000500"/>
            <a:ext cx="5357812" cy="630238"/>
          </a:xfrm>
          <a:prstGeom prst="rect">
            <a:avLst/>
          </a:prstGeom>
          <a:noFill/>
        </p:spPr>
        <p:txBody>
          <a:bodyPr>
            <a:spAutoFit/>
          </a:bodyPr>
          <a:lstStyle/>
          <a:p>
            <a:pPr algn="ctr" fontAlgn="auto">
              <a:spcBef>
                <a:spcPts val="0"/>
              </a:spcBef>
              <a:spcAft>
                <a:spcPts val="0"/>
              </a:spcAft>
              <a:defRPr/>
            </a:pPr>
            <a:r>
              <a:rPr lang="en-US" sz="3500" b="1" i="1" spc="-150" dirty="0">
                <a:ln w="1905"/>
                <a:solidFill>
                  <a:srgbClr val="0000FF"/>
                </a:solidFill>
                <a:latin typeface="+mn-lt"/>
              </a:rPr>
              <a:t>Abu Ali </a:t>
            </a:r>
            <a:r>
              <a:rPr lang="en-US" sz="3500" b="1" i="1" spc="-150" dirty="0" err="1">
                <a:ln w="1905"/>
                <a:solidFill>
                  <a:srgbClr val="0000FF"/>
                </a:solidFill>
                <a:latin typeface="+mn-lt"/>
              </a:rPr>
              <a:t>ibn</a:t>
            </a:r>
            <a:r>
              <a:rPr lang="en-US" sz="3500" b="1" i="1" spc="-150" dirty="0">
                <a:ln w="1905"/>
                <a:solidFill>
                  <a:srgbClr val="0000FF"/>
                </a:solidFill>
                <a:latin typeface="+mn-lt"/>
              </a:rPr>
              <a:t> Sino</a:t>
            </a:r>
          </a:p>
        </p:txBody>
      </p:sp>
      <p:sp>
        <p:nvSpPr>
          <p:cNvPr id="20" name="Прямоугольник 19"/>
          <p:cNvSpPr/>
          <p:nvPr/>
        </p:nvSpPr>
        <p:spPr>
          <a:xfrm>
            <a:off x="2714625" y="4786313"/>
            <a:ext cx="5357813" cy="477837"/>
          </a:xfrm>
          <a:prstGeom prst="rect">
            <a:avLst/>
          </a:prstGeom>
          <a:noFill/>
        </p:spPr>
        <p:txBody>
          <a:bodyPr>
            <a:spAutoFit/>
          </a:bodyPr>
          <a:lstStyle/>
          <a:p>
            <a:pPr algn="ctr" fontAlgn="auto">
              <a:spcBef>
                <a:spcPts val="0"/>
              </a:spcBef>
              <a:spcAft>
                <a:spcPts val="0"/>
              </a:spcAft>
              <a:defRPr/>
            </a:pPr>
            <a:r>
              <a:rPr lang="en-US" sz="2500" b="1" i="1" spc="-150" dirty="0" err="1">
                <a:ln w="1905"/>
                <a:solidFill>
                  <a:srgbClr val="0000FF"/>
                </a:solidFill>
                <a:latin typeface="+mn-lt"/>
              </a:rPr>
              <a:t>Sharqda</a:t>
            </a:r>
            <a:r>
              <a:rPr lang="en-US" sz="2500" b="1" i="1" spc="-150" dirty="0">
                <a:ln w="1905"/>
                <a:solidFill>
                  <a:srgbClr val="0000FF"/>
                </a:solidFill>
                <a:latin typeface="+mn-lt"/>
              </a:rPr>
              <a:t>                                                  </a:t>
            </a:r>
            <a:r>
              <a:rPr lang="en-US" sz="2500" b="1" i="1" spc="-150" dirty="0" err="1">
                <a:ln w="1905"/>
                <a:solidFill>
                  <a:srgbClr val="0000FF"/>
                </a:solidFill>
                <a:latin typeface="+mn-lt"/>
              </a:rPr>
              <a:t>G’arbda</a:t>
            </a:r>
            <a:endParaRPr lang="en-US" sz="2500" b="1" i="1" spc="-150" dirty="0">
              <a:ln w="1905"/>
              <a:solidFill>
                <a:srgbClr val="0000FF"/>
              </a:solidFill>
              <a:latin typeface="+mn-lt"/>
            </a:endParaRPr>
          </a:p>
        </p:txBody>
      </p:sp>
      <p:sp>
        <p:nvSpPr>
          <p:cNvPr id="21" name="Прямоугольник 20"/>
          <p:cNvSpPr/>
          <p:nvPr/>
        </p:nvSpPr>
        <p:spPr>
          <a:xfrm>
            <a:off x="2143108" y="5429264"/>
            <a:ext cx="2643206" cy="477054"/>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algn="ctr" fontAlgn="auto">
              <a:spcBef>
                <a:spcPts val="0"/>
              </a:spcBef>
              <a:spcAft>
                <a:spcPts val="0"/>
              </a:spcAft>
              <a:defRPr/>
            </a:pPr>
            <a:r>
              <a:rPr lang="ru-RU" sz="2500" b="1" i="1" spc="-150" dirty="0">
                <a:ln w="1905"/>
                <a:solidFill>
                  <a:srgbClr val="0000FF"/>
                </a:solidFill>
              </a:rPr>
              <a:t>«</a:t>
            </a:r>
            <a:r>
              <a:rPr lang="en-US" sz="2500" b="1" i="1" spc="-150" dirty="0" err="1">
                <a:ln w="1905"/>
                <a:solidFill>
                  <a:srgbClr val="0000FF"/>
                </a:solidFill>
              </a:rPr>
              <a:t>Shayx</a:t>
            </a:r>
            <a:r>
              <a:rPr lang="en-US" sz="2500" b="1" i="1" spc="-150" dirty="0">
                <a:ln w="1905"/>
                <a:solidFill>
                  <a:srgbClr val="0000FF"/>
                </a:solidFill>
              </a:rPr>
              <a:t> </a:t>
            </a:r>
            <a:r>
              <a:rPr lang="en-US" sz="2500" b="1" i="1" spc="-150" dirty="0" err="1">
                <a:ln w="1905"/>
                <a:solidFill>
                  <a:srgbClr val="0000FF"/>
                </a:solidFill>
              </a:rPr>
              <a:t>ur-rais</a:t>
            </a:r>
            <a:r>
              <a:rPr lang="ru-RU" sz="2500" b="1" i="1" spc="-150" dirty="0">
                <a:ln w="1905"/>
                <a:solidFill>
                  <a:srgbClr val="0000FF"/>
                </a:solidFill>
              </a:rPr>
              <a:t>»</a:t>
            </a:r>
            <a:endParaRPr lang="en-US" sz="2500" b="1" i="1" spc="-150" dirty="0">
              <a:ln w="1905"/>
              <a:solidFill>
                <a:srgbClr val="0000FF"/>
              </a:solidFill>
            </a:endParaRPr>
          </a:p>
        </p:txBody>
      </p:sp>
      <p:sp>
        <p:nvSpPr>
          <p:cNvPr id="22" name="Прямоугольник 21"/>
          <p:cNvSpPr/>
          <p:nvPr/>
        </p:nvSpPr>
        <p:spPr>
          <a:xfrm>
            <a:off x="6000760" y="5357826"/>
            <a:ext cx="2643206" cy="477054"/>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algn="ctr" fontAlgn="auto">
              <a:spcBef>
                <a:spcPts val="0"/>
              </a:spcBef>
              <a:spcAft>
                <a:spcPts val="0"/>
              </a:spcAft>
              <a:defRPr/>
            </a:pPr>
            <a:r>
              <a:rPr lang="ru-RU" sz="2500" b="1" i="1" spc="-150" dirty="0">
                <a:ln w="1905"/>
                <a:solidFill>
                  <a:srgbClr val="0000FF"/>
                </a:solidFill>
              </a:rPr>
              <a:t>«</a:t>
            </a:r>
            <a:r>
              <a:rPr lang="en-US" sz="2500" b="1" i="1" spc="-150" dirty="0" err="1">
                <a:ln w="1905"/>
                <a:solidFill>
                  <a:srgbClr val="0000FF"/>
                </a:solidFill>
              </a:rPr>
              <a:t>Avitsenna</a:t>
            </a:r>
            <a:r>
              <a:rPr lang="ru-RU" sz="2500" b="1" i="1" spc="-150" dirty="0">
                <a:ln w="1905"/>
                <a:solidFill>
                  <a:srgbClr val="0000FF"/>
                </a:solidFill>
              </a:rPr>
              <a:t>»</a:t>
            </a:r>
            <a:endParaRPr lang="en-US" sz="2500" b="1" i="1" spc="-150" dirty="0">
              <a:ln w="1905"/>
              <a:solidFill>
                <a:srgbClr val="0000FF"/>
              </a:solidFill>
            </a:endParaRPr>
          </a:p>
        </p:txBody>
      </p:sp>
      <p:sp>
        <p:nvSpPr>
          <p:cNvPr id="23" name="Прямоугольник 22"/>
          <p:cNvSpPr/>
          <p:nvPr/>
        </p:nvSpPr>
        <p:spPr>
          <a:xfrm>
            <a:off x="2857500" y="6072188"/>
            <a:ext cx="5357813" cy="477837"/>
          </a:xfrm>
          <a:prstGeom prst="rect">
            <a:avLst/>
          </a:prstGeom>
          <a:noFill/>
        </p:spPr>
        <p:txBody>
          <a:bodyPr>
            <a:spAutoFit/>
          </a:bodyPr>
          <a:lstStyle/>
          <a:p>
            <a:pPr algn="ctr" fontAlgn="auto">
              <a:spcBef>
                <a:spcPts val="0"/>
              </a:spcBef>
              <a:spcAft>
                <a:spcPts val="0"/>
              </a:spcAft>
              <a:defRPr/>
            </a:pPr>
            <a:r>
              <a:rPr lang="en-US" sz="2500" b="1" i="1" spc="-150" dirty="0" err="1">
                <a:ln w="1905"/>
                <a:solidFill>
                  <a:srgbClr val="0000FF"/>
                </a:solidFill>
                <a:latin typeface="+mn-lt"/>
              </a:rPr>
              <a:t>nomlari</a:t>
            </a:r>
            <a:r>
              <a:rPr lang="en-US" sz="2500" b="1" i="1" spc="-150" dirty="0">
                <a:ln w="1905"/>
                <a:solidFill>
                  <a:srgbClr val="0000FF"/>
                </a:solidFill>
                <a:latin typeface="+mn-lt"/>
              </a:rPr>
              <a:t> </a:t>
            </a:r>
            <a:r>
              <a:rPr lang="en-US" sz="2500" b="1" i="1" spc="-150" dirty="0" err="1">
                <a:ln w="1905"/>
                <a:solidFill>
                  <a:srgbClr val="0000FF"/>
                </a:solidFill>
                <a:latin typeface="+mn-lt"/>
              </a:rPr>
              <a:t>bilan</a:t>
            </a:r>
            <a:r>
              <a:rPr lang="en-US" sz="2500" b="1" i="1" spc="-150" dirty="0">
                <a:ln w="1905"/>
                <a:solidFill>
                  <a:srgbClr val="0000FF"/>
                </a:solidFill>
                <a:latin typeface="+mn-lt"/>
              </a:rPr>
              <a:t> </a:t>
            </a:r>
            <a:r>
              <a:rPr lang="en-US" sz="2500" b="1" i="1" spc="-150" dirty="0" err="1">
                <a:ln w="1905"/>
                <a:solidFill>
                  <a:srgbClr val="0000FF"/>
                </a:solidFill>
                <a:latin typeface="+mn-lt"/>
              </a:rPr>
              <a:t>shuhrat</a:t>
            </a:r>
            <a:r>
              <a:rPr lang="en-US" sz="2500" b="1" i="1" spc="-150" dirty="0">
                <a:ln w="1905"/>
                <a:solidFill>
                  <a:srgbClr val="0000FF"/>
                </a:solidFill>
                <a:latin typeface="+mn-lt"/>
              </a:rPr>
              <a:t> </a:t>
            </a:r>
            <a:r>
              <a:rPr lang="en-US" sz="2500" b="1" i="1" spc="-150" dirty="0" err="1">
                <a:ln w="1905"/>
                <a:solidFill>
                  <a:srgbClr val="0000FF"/>
                </a:solidFill>
                <a:latin typeface="+mn-lt"/>
              </a:rPr>
              <a:t>qozongan</a:t>
            </a:r>
            <a:r>
              <a:rPr lang="en-US" sz="2500" b="1" i="1" spc="-150" dirty="0">
                <a:ln w="1905"/>
                <a:solidFill>
                  <a:srgbClr val="0000FF"/>
                </a:solidFill>
                <a:latin typeface="+mn-lt"/>
              </a:rPr>
              <a:t>.</a:t>
            </a:r>
          </a:p>
        </p:txBody>
      </p:sp>
    </p:spTree>
    <p:extLst>
      <p:ext uri="{BB962C8B-B14F-4D97-AF65-F5344CB8AC3E}">
        <p14:creationId xmlns:p14="http://schemas.microsoft.com/office/powerpoint/2010/main" val="5186925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5" descr="C:\Users\Латыпов\Desktop\Картинки\126192720640883.jpg"/>
          <p:cNvPicPr>
            <a:picLocks noChangeAspect="1" noChangeArrowheads="1"/>
          </p:cNvPicPr>
          <p:nvPr/>
        </p:nvPicPr>
        <p:blipFill>
          <a:blip r:embed="rId2" cstate="print"/>
          <a:stretch>
            <a:fillRect/>
          </a:stretch>
        </p:blipFill>
        <p:spPr bwMode="auto">
          <a:xfrm>
            <a:off x="15844" y="214290"/>
            <a:ext cx="2555892" cy="1643074"/>
          </a:xfrm>
          <a:prstGeom prst="rect">
            <a:avLst/>
          </a:prstGeom>
          <a:ln>
            <a:noFill/>
          </a:ln>
          <a:effectLst>
            <a:softEdge rad="317500"/>
          </a:effectLst>
        </p:spPr>
      </p:pic>
      <p:pic>
        <p:nvPicPr>
          <p:cNvPr id="5" name="Picture 17" descr="C:\Users\Латыпов\Desktop\Картинки\763.jpg"/>
          <p:cNvPicPr>
            <a:picLocks noChangeAspect="1" noChangeArrowheads="1"/>
          </p:cNvPicPr>
          <p:nvPr/>
        </p:nvPicPr>
        <p:blipFill>
          <a:blip r:embed="rId3" cstate="print"/>
          <a:stretch>
            <a:fillRect/>
          </a:stretch>
        </p:blipFill>
        <p:spPr bwMode="auto">
          <a:xfrm>
            <a:off x="357158" y="4071942"/>
            <a:ext cx="1525493" cy="2000264"/>
          </a:xfrm>
          <a:prstGeom prst="rect">
            <a:avLst/>
          </a:prstGeom>
          <a:ln>
            <a:noFill/>
          </a:ln>
          <a:effectLst>
            <a:softEdge rad="112500"/>
          </a:effectLst>
        </p:spPr>
      </p:pic>
      <p:pic>
        <p:nvPicPr>
          <p:cNvPr id="6" name="Picture 18" descr="C:\Users\Латыпов\Desktop\Картинки\olm.jpg"/>
          <p:cNvPicPr>
            <a:picLocks noChangeAspect="1" noChangeArrowheads="1"/>
          </p:cNvPicPr>
          <p:nvPr/>
        </p:nvPicPr>
        <p:blipFill>
          <a:blip r:embed="rId4" cstate="print"/>
          <a:stretch>
            <a:fillRect/>
          </a:stretch>
        </p:blipFill>
        <p:spPr bwMode="auto">
          <a:xfrm>
            <a:off x="428596" y="1857364"/>
            <a:ext cx="1500166" cy="1825925"/>
          </a:xfrm>
          <a:prstGeom prst="rect">
            <a:avLst/>
          </a:prstGeom>
          <a:noFill/>
          <a:effectLst>
            <a:softEdge rad="317500"/>
          </a:effectLst>
        </p:spPr>
      </p:pic>
      <p:sp>
        <p:nvSpPr>
          <p:cNvPr id="11" name="Прямоугольник 10"/>
          <p:cNvSpPr/>
          <p:nvPr/>
        </p:nvSpPr>
        <p:spPr>
          <a:xfrm>
            <a:off x="2857500" y="285750"/>
            <a:ext cx="5357813" cy="1169988"/>
          </a:xfrm>
          <a:prstGeom prst="rect">
            <a:avLst/>
          </a:prstGeom>
          <a:noFill/>
        </p:spPr>
        <p:txBody>
          <a:bodyPr>
            <a:spAutoFit/>
          </a:bodyPr>
          <a:lstStyle/>
          <a:p>
            <a:pPr algn="ctr" fontAlgn="auto">
              <a:spcBef>
                <a:spcPts val="0"/>
              </a:spcBef>
              <a:spcAft>
                <a:spcPts val="0"/>
              </a:spcAft>
              <a:defRPr/>
            </a:pPr>
            <a:r>
              <a:rPr lang="en-US" sz="3500" b="1" i="1" spc="-150" dirty="0">
                <a:ln w="1905"/>
                <a:solidFill>
                  <a:srgbClr val="0000FF"/>
                </a:solidFill>
                <a:latin typeface="+mn-lt"/>
              </a:rPr>
              <a:t>Abu </a:t>
            </a:r>
            <a:r>
              <a:rPr lang="en-US" sz="3500" b="1" i="1" spc="-150" dirty="0" err="1">
                <a:ln w="1905"/>
                <a:solidFill>
                  <a:srgbClr val="0000FF"/>
                </a:solidFill>
                <a:latin typeface="+mn-lt"/>
              </a:rPr>
              <a:t>Rayhon</a:t>
            </a:r>
            <a:r>
              <a:rPr lang="en-US" sz="3500" b="1" i="1" spc="-150" dirty="0">
                <a:ln w="1905"/>
                <a:solidFill>
                  <a:srgbClr val="0000FF"/>
                </a:solidFill>
                <a:latin typeface="+mn-lt"/>
              </a:rPr>
              <a:t> </a:t>
            </a:r>
            <a:r>
              <a:rPr lang="en-US" sz="3500" b="1" i="1" spc="-150" dirty="0" err="1">
                <a:ln w="1905"/>
                <a:solidFill>
                  <a:srgbClr val="0000FF"/>
                </a:solidFill>
                <a:latin typeface="+mn-lt"/>
              </a:rPr>
              <a:t>Beruniy</a:t>
            </a:r>
            <a:endParaRPr lang="en-US" sz="3500" b="1" i="1" spc="-150" dirty="0">
              <a:ln w="1905"/>
              <a:solidFill>
                <a:srgbClr val="0000FF"/>
              </a:solidFill>
              <a:latin typeface="+mn-lt"/>
            </a:endParaRPr>
          </a:p>
          <a:p>
            <a:pPr algn="ctr" fontAlgn="auto">
              <a:spcBef>
                <a:spcPts val="0"/>
              </a:spcBef>
              <a:spcAft>
                <a:spcPts val="0"/>
              </a:spcAft>
              <a:defRPr/>
            </a:pPr>
            <a:r>
              <a:rPr lang="en-US" sz="3500" b="1" i="1" spc="-150" dirty="0">
                <a:ln w="1905"/>
                <a:solidFill>
                  <a:srgbClr val="0000FF"/>
                </a:solidFill>
                <a:latin typeface="+mn-lt"/>
              </a:rPr>
              <a:t>973-1048-yillar</a:t>
            </a:r>
            <a:endParaRPr lang="ru-RU" sz="3500" b="1" i="1" spc="-150" dirty="0">
              <a:ln w="1905"/>
              <a:solidFill>
                <a:srgbClr val="0000FF"/>
              </a:solidFill>
              <a:latin typeface="+mn-lt"/>
            </a:endParaRPr>
          </a:p>
        </p:txBody>
      </p:sp>
      <p:sp>
        <p:nvSpPr>
          <p:cNvPr id="12" name="Скругленный прямоугольник 11"/>
          <p:cNvSpPr/>
          <p:nvPr/>
        </p:nvSpPr>
        <p:spPr>
          <a:xfrm>
            <a:off x="2000264" y="1928802"/>
            <a:ext cx="7000892" cy="4071966"/>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just" fontAlgn="auto">
              <a:spcBef>
                <a:spcPts val="0"/>
              </a:spcBef>
              <a:spcAft>
                <a:spcPts val="0"/>
              </a:spcAft>
              <a:defRPr/>
            </a:pPr>
            <a:r>
              <a:rPr lang="en-US" sz="2400" b="1" dirty="0"/>
              <a:t>	</a:t>
            </a:r>
            <a:r>
              <a:rPr lang="uz-Cyrl-UZ" sz="2400" b="1" dirty="0"/>
              <a:t>Abu Rayxon Beruniy (973-1048) Xorazmning Kat shaxrida tug’ilib, Urganchda ta’lim olgan. Xorazmshox Abul Abbos Ma’mun 2 saroyida to’plangan olimlar bilan birgalikda Ma’mun akademiyasida ijod qilgan. Xorazm Maxmud G’aznaviy tomonidan bosib olingach, Beruniy va boshqa olimlar bilan birga G’azna shaxriga olib ketiladi va umrining oxirigacha shu yerda ijod qildi. Beruniy 1048 yilda G’aznada vafot etadi.</a:t>
            </a:r>
            <a:r>
              <a:rPr lang="en-US" sz="2400" b="1" dirty="0"/>
              <a:t> </a:t>
            </a:r>
            <a:endParaRPr lang="ru-RU" sz="2400" b="1" dirty="0"/>
          </a:p>
        </p:txBody>
      </p:sp>
    </p:spTree>
    <p:extLst>
      <p:ext uri="{BB962C8B-B14F-4D97-AF65-F5344CB8AC3E}">
        <p14:creationId xmlns:p14="http://schemas.microsoft.com/office/powerpoint/2010/main" val="4819816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5" descr="C:\Users\Латыпов\Desktop\Картинки\126192720640883.jpg"/>
          <p:cNvPicPr>
            <a:picLocks noChangeAspect="1" noChangeArrowheads="1"/>
          </p:cNvPicPr>
          <p:nvPr/>
        </p:nvPicPr>
        <p:blipFill>
          <a:blip r:embed="rId2" cstate="print"/>
          <a:stretch>
            <a:fillRect/>
          </a:stretch>
        </p:blipFill>
        <p:spPr bwMode="auto">
          <a:xfrm>
            <a:off x="-55594" y="214290"/>
            <a:ext cx="2555892" cy="1643074"/>
          </a:xfrm>
          <a:prstGeom prst="rect">
            <a:avLst/>
          </a:prstGeom>
          <a:ln>
            <a:noFill/>
          </a:ln>
          <a:effectLst>
            <a:softEdge rad="317500"/>
          </a:effectLst>
        </p:spPr>
      </p:pic>
      <p:pic>
        <p:nvPicPr>
          <p:cNvPr id="5" name="Picture 17" descr="C:\Users\Латыпов\Desktop\Картинки\763.jpg"/>
          <p:cNvPicPr>
            <a:picLocks noChangeAspect="1" noChangeArrowheads="1"/>
          </p:cNvPicPr>
          <p:nvPr/>
        </p:nvPicPr>
        <p:blipFill>
          <a:blip r:embed="rId3" cstate="print"/>
          <a:stretch>
            <a:fillRect/>
          </a:stretch>
        </p:blipFill>
        <p:spPr bwMode="auto">
          <a:xfrm>
            <a:off x="214282" y="4286256"/>
            <a:ext cx="1525493" cy="2000264"/>
          </a:xfrm>
          <a:prstGeom prst="rect">
            <a:avLst/>
          </a:prstGeom>
          <a:ln>
            <a:noFill/>
          </a:ln>
          <a:effectLst>
            <a:softEdge rad="112500"/>
          </a:effectLst>
        </p:spPr>
      </p:pic>
      <p:pic>
        <p:nvPicPr>
          <p:cNvPr id="6" name="Picture 18" descr="C:\Users\Латыпов\Desktop\Картинки\olm.jpg"/>
          <p:cNvPicPr>
            <a:picLocks noChangeAspect="1" noChangeArrowheads="1"/>
          </p:cNvPicPr>
          <p:nvPr/>
        </p:nvPicPr>
        <p:blipFill>
          <a:blip r:embed="rId4" cstate="print"/>
          <a:stretch>
            <a:fillRect/>
          </a:stretch>
        </p:blipFill>
        <p:spPr bwMode="auto">
          <a:xfrm>
            <a:off x="71406" y="2143116"/>
            <a:ext cx="1500166" cy="1825925"/>
          </a:xfrm>
          <a:prstGeom prst="rect">
            <a:avLst/>
          </a:prstGeom>
          <a:noFill/>
          <a:effectLst>
            <a:softEdge rad="317500"/>
          </a:effectLst>
        </p:spPr>
      </p:pic>
      <p:grpSp>
        <p:nvGrpSpPr>
          <p:cNvPr id="14341" name="Group 2"/>
          <p:cNvGrpSpPr>
            <a:grpSpLocks/>
          </p:cNvGrpSpPr>
          <p:nvPr/>
        </p:nvGrpSpPr>
        <p:grpSpPr bwMode="auto">
          <a:xfrm>
            <a:off x="1500188" y="214313"/>
            <a:ext cx="7286625" cy="2573337"/>
            <a:chOff x="500" y="8011"/>
            <a:chExt cx="10789" cy="1973"/>
          </a:xfrm>
        </p:grpSpPr>
        <p:sp>
          <p:nvSpPr>
            <p:cNvPr id="14345" name="AutoShape 3"/>
            <p:cNvSpPr>
              <a:spLocks noChangeArrowheads="1"/>
            </p:cNvSpPr>
            <p:nvPr/>
          </p:nvSpPr>
          <p:spPr bwMode="auto">
            <a:xfrm>
              <a:off x="2608" y="8011"/>
              <a:ext cx="6976" cy="480"/>
            </a:xfrm>
            <a:prstGeom prst="roundRect">
              <a:avLst>
                <a:gd name="adj" fmla="val 16667"/>
              </a:avLst>
            </a:prstGeom>
            <a:gradFill rotWithShape="0">
              <a:gsLst>
                <a:gs pos="0">
                  <a:srgbClr val="92CDDC"/>
                </a:gs>
                <a:gs pos="50000">
                  <a:srgbClr val="4BACC6"/>
                </a:gs>
                <a:gs pos="100000">
                  <a:srgbClr val="92CDDC"/>
                </a:gs>
              </a:gsLst>
              <a:lin ang="5400000" scaled="1"/>
            </a:gradFill>
            <a:ln w="12700">
              <a:solidFill>
                <a:srgbClr val="4BACC6"/>
              </a:solidFill>
              <a:round/>
              <a:headEnd/>
              <a:tailEnd/>
            </a:ln>
            <a:effectLst>
              <a:outerShdw dist="28398" dir="3806097" algn="ctr" rotWithShape="0">
                <a:srgbClr val="205867"/>
              </a:outerShdw>
            </a:effectLst>
          </p:spPr>
          <p:txBody>
            <a:bodyPr/>
            <a:lstStyle/>
            <a:p>
              <a:pPr algn="ctr">
                <a:spcAft>
                  <a:spcPts val="1000"/>
                </a:spcAft>
              </a:pPr>
              <a:r>
                <a:rPr lang="en-US" b="1">
                  <a:latin typeface="Times New Roman" pitchFamily="18" charset="0"/>
                  <a:cs typeface="Times New Roman" pitchFamily="18" charset="0"/>
                </a:rPr>
                <a:t>ABU RAYHON BERUNIY ASARLARIDAN NAMUNALAR</a:t>
              </a:r>
              <a:endParaRPr lang="ru-RU" b="1">
                <a:latin typeface="Times New Roman" pitchFamily="18" charset="0"/>
                <a:cs typeface="Times New Roman" pitchFamily="18" charset="0"/>
              </a:endParaRPr>
            </a:p>
          </p:txBody>
        </p:sp>
        <p:sp>
          <p:nvSpPr>
            <p:cNvPr id="14346" name="AutoShape 4"/>
            <p:cNvSpPr>
              <a:spLocks noChangeArrowheads="1"/>
            </p:cNvSpPr>
            <p:nvPr/>
          </p:nvSpPr>
          <p:spPr bwMode="auto">
            <a:xfrm>
              <a:off x="500" y="8963"/>
              <a:ext cx="2327" cy="1013"/>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a:lstStyle/>
            <a:p>
              <a:pPr algn="ctr">
                <a:spcAft>
                  <a:spcPts val="1000"/>
                </a:spcAft>
              </a:pPr>
              <a:endParaRPr lang="en-US" b="1">
                <a:latin typeface="Times New Roman" pitchFamily="18" charset="0"/>
                <a:cs typeface="Times New Roman" pitchFamily="18" charset="0"/>
              </a:endParaRPr>
            </a:p>
            <a:p>
              <a:pPr algn="ctr">
                <a:spcAft>
                  <a:spcPts val="1000"/>
                </a:spcAft>
              </a:pPr>
              <a:r>
                <a:rPr lang="en-US" b="1">
                  <a:latin typeface="Times New Roman" pitchFamily="18" charset="0"/>
                  <a:cs typeface="Times New Roman" pitchFamily="18" charset="0"/>
                </a:rPr>
                <a:t>“Hindiston”</a:t>
              </a:r>
              <a:endParaRPr lang="ru-RU" b="1">
                <a:latin typeface="Times New Roman" pitchFamily="18" charset="0"/>
                <a:cs typeface="Times New Roman" pitchFamily="18" charset="0"/>
              </a:endParaRPr>
            </a:p>
          </p:txBody>
        </p:sp>
        <p:sp>
          <p:nvSpPr>
            <p:cNvPr id="14347" name="AutoShape 5"/>
            <p:cNvSpPr>
              <a:spLocks noChangeArrowheads="1"/>
            </p:cNvSpPr>
            <p:nvPr/>
          </p:nvSpPr>
          <p:spPr bwMode="auto">
            <a:xfrm>
              <a:off x="3039" y="8997"/>
              <a:ext cx="2962" cy="987"/>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a:lstStyle/>
            <a:p>
              <a:pPr algn="ctr">
                <a:spcAft>
                  <a:spcPts val="1000"/>
                </a:spcAft>
              </a:pPr>
              <a:endParaRPr lang="en-US" b="1">
                <a:latin typeface="Times New Roman" pitchFamily="18" charset="0"/>
                <a:cs typeface="Times New Roman" pitchFamily="18" charset="0"/>
              </a:endParaRPr>
            </a:p>
            <a:p>
              <a:pPr algn="ctr">
                <a:spcAft>
                  <a:spcPts val="1000"/>
                </a:spcAft>
              </a:pPr>
              <a:r>
                <a:rPr lang="en-US" b="1">
                  <a:latin typeface="Times New Roman" pitchFamily="18" charset="0"/>
                  <a:cs typeface="Times New Roman" pitchFamily="18" charset="0"/>
                </a:rPr>
                <a:t>“Mineralogiya”</a:t>
              </a:r>
              <a:endParaRPr lang="ru-RU" b="1">
                <a:latin typeface="Times New Roman" pitchFamily="18" charset="0"/>
                <a:cs typeface="Times New Roman" pitchFamily="18" charset="0"/>
              </a:endParaRPr>
            </a:p>
          </p:txBody>
        </p:sp>
        <p:sp>
          <p:nvSpPr>
            <p:cNvPr id="14348" name="AutoShape 6"/>
            <p:cNvSpPr>
              <a:spLocks noChangeArrowheads="1"/>
            </p:cNvSpPr>
            <p:nvPr/>
          </p:nvSpPr>
          <p:spPr bwMode="auto">
            <a:xfrm>
              <a:off x="6212" y="8990"/>
              <a:ext cx="2388" cy="992"/>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a:lstStyle/>
            <a:p>
              <a:pPr algn="ctr">
                <a:spcAft>
                  <a:spcPts val="1000"/>
                </a:spcAft>
              </a:pPr>
              <a:endParaRPr lang="en-US" b="1">
                <a:latin typeface="Times New Roman" pitchFamily="18" charset="0"/>
                <a:cs typeface="Times New Roman" pitchFamily="18" charset="0"/>
              </a:endParaRPr>
            </a:p>
            <a:p>
              <a:pPr algn="ctr">
                <a:spcAft>
                  <a:spcPts val="1000"/>
                </a:spcAft>
              </a:pPr>
              <a:r>
                <a:rPr lang="en-US" b="1">
                  <a:latin typeface="Times New Roman" pitchFamily="18" charset="0"/>
                  <a:cs typeface="Times New Roman" pitchFamily="18" charset="0"/>
                </a:rPr>
                <a:t>“Geodeziya”</a:t>
              </a:r>
              <a:endParaRPr lang="ru-RU" b="1">
                <a:latin typeface="Times New Roman" pitchFamily="18" charset="0"/>
                <a:cs typeface="Times New Roman" pitchFamily="18" charset="0"/>
              </a:endParaRPr>
            </a:p>
          </p:txBody>
        </p:sp>
        <p:sp>
          <p:nvSpPr>
            <p:cNvPr id="14349" name="AutoShape 7"/>
            <p:cNvSpPr>
              <a:spLocks noChangeArrowheads="1"/>
            </p:cNvSpPr>
            <p:nvPr/>
          </p:nvSpPr>
          <p:spPr bwMode="auto">
            <a:xfrm>
              <a:off x="8795" y="8963"/>
              <a:ext cx="2494" cy="1013"/>
            </a:xfrm>
            <a:prstGeom prst="roundRect">
              <a:avLst>
                <a:gd name="adj" fmla="val 16667"/>
              </a:avLst>
            </a:prstGeom>
            <a:gradFill rotWithShape="0">
              <a:gsLst>
                <a:gs pos="0">
                  <a:srgbClr val="92CDDC"/>
                </a:gs>
                <a:gs pos="50000">
                  <a:srgbClr val="DAEEF3"/>
                </a:gs>
                <a:gs pos="100000">
                  <a:srgbClr val="92CDDC"/>
                </a:gs>
              </a:gsLst>
              <a:lin ang="18900000" scaled="1"/>
            </a:gradFill>
            <a:ln w="12700">
              <a:solidFill>
                <a:srgbClr val="92CDDC"/>
              </a:solidFill>
              <a:round/>
              <a:headEnd/>
              <a:tailEnd/>
            </a:ln>
            <a:effectLst>
              <a:outerShdw dist="28398" dir="3806097" algn="ctr" rotWithShape="0">
                <a:srgbClr val="205867">
                  <a:alpha val="50000"/>
                </a:srgbClr>
              </a:outerShdw>
            </a:effectLst>
          </p:spPr>
          <p:txBody>
            <a:bodyPr/>
            <a:lstStyle/>
            <a:p>
              <a:pPr algn="ctr">
                <a:spcAft>
                  <a:spcPts val="1000"/>
                </a:spcAft>
              </a:pPr>
              <a:r>
                <a:rPr lang="en-US" b="1">
                  <a:latin typeface="Times New Roman" pitchFamily="18" charset="0"/>
                  <a:cs typeface="Times New Roman" pitchFamily="18" charset="0"/>
                </a:rPr>
                <a:t>“Qadimgi xalqlardan qolgan yodgorliklar”</a:t>
              </a:r>
              <a:endParaRPr lang="ru-RU" b="1">
                <a:latin typeface="Times New Roman" pitchFamily="18" charset="0"/>
                <a:cs typeface="Times New Roman" pitchFamily="18" charset="0"/>
              </a:endParaRPr>
            </a:p>
          </p:txBody>
        </p:sp>
        <p:sp>
          <p:nvSpPr>
            <p:cNvPr id="3080" name="AutoShape 8"/>
            <p:cNvSpPr>
              <a:spLocks noChangeArrowheads="1"/>
            </p:cNvSpPr>
            <p:nvPr/>
          </p:nvSpPr>
          <p:spPr bwMode="auto">
            <a:xfrm rot="13678423">
              <a:off x="2633" y="8388"/>
              <a:ext cx="376" cy="646"/>
            </a:xfrm>
            <a:prstGeom prst="upArrow">
              <a:avLst>
                <a:gd name="adj1" fmla="val 50000"/>
                <a:gd name="adj2" fmla="val 43085"/>
              </a:avLst>
            </a:prstGeom>
            <a:gradFill rotWithShape="0">
              <a:gsLst>
                <a:gs pos="0">
                  <a:srgbClr val="92CDDC"/>
                </a:gs>
                <a:gs pos="50000">
                  <a:srgbClr val="4BACC6"/>
                </a:gs>
                <a:gs pos="100000">
                  <a:srgbClr val="92CDDC"/>
                </a:gs>
              </a:gsLst>
              <a:lin ang="5400000" scaled="1"/>
            </a:gradFill>
            <a:ln w="12700">
              <a:solidFill>
                <a:srgbClr val="4BACC6"/>
              </a:solidFill>
              <a:miter lim="800000"/>
              <a:headEnd/>
              <a:tailEnd/>
            </a:ln>
            <a:effectLst>
              <a:outerShdw dist="28398" dir="3806097" algn="ctr" rotWithShape="0">
                <a:srgbClr val="205867"/>
              </a:outerShdw>
            </a:effectLst>
          </p:spPr>
          <p:txBody>
            <a:bodyPr/>
            <a:lstStyle/>
            <a:p>
              <a:pPr fontAlgn="auto">
                <a:spcBef>
                  <a:spcPts val="0"/>
                </a:spcBef>
                <a:spcAft>
                  <a:spcPts val="0"/>
                </a:spcAft>
                <a:defRPr/>
              </a:pPr>
              <a:endParaRPr lang="ru-RU" b="1">
                <a:latin typeface="+mn-lt"/>
              </a:endParaRPr>
            </a:p>
          </p:txBody>
        </p:sp>
        <p:sp>
          <p:nvSpPr>
            <p:cNvPr id="3081" name="AutoShape 9"/>
            <p:cNvSpPr>
              <a:spLocks noChangeArrowheads="1"/>
            </p:cNvSpPr>
            <p:nvPr/>
          </p:nvSpPr>
          <p:spPr bwMode="auto">
            <a:xfrm rot="10800000">
              <a:off x="4378" y="8523"/>
              <a:ext cx="353" cy="466"/>
            </a:xfrm>
            <a:prstGeom prst="upArrow">
              <a:avLst>
                <a:gd name="adj1" fmla="val 50000"/>
                <a:gd name="adj2" fmla="val 33003"/>
              </a:avLst>
            </a:prstGeom>
            <a:gradFill rotWithShape="0">
              <a:gsLst>
                <a:gs pos="0">
                  <a:srgbClr val="92CDDC"/>
                </a:gs>
                <a:gs pos="50000">
                  <a:srgbClr val="4BACC6"/>
                </a:gs>
                <a:gs pos="100000">
                  <a:srgbClr val="92CDDC"/>
                </a:gs>
              </a:gsLst>
              <a:lin ang="5400000" scaled="1"/>
            </a:gradFill>
            <a:ln w="12700">
              <a:solidFill>
                <a:srgbClr val="4BACC6"/>
              </a:solidFill>
              <a:miter lim="800000"/>
              <a:headEnd/>
              <a:tailEnd/>
            </a:ln>
            <a:effectLst>
              <a:outerShdw dist="28398" dir="3806097" algn="ctr" rotWithShape="0">
                <a:srgbClr val="205867"/>
              </a:outerShdw>
            </a:effectLst>
          </p:spPr>
          <p:txBody>
            <a:bodyPr/>
            <a:lstStyle/>
            <a:p>
              <a:pPr fontAlgn="auto">
                <a:spcBef>
                  <a:spcPts val="0"/>
                </a:spcBef>
                <a:spcAft>
                  <a:spcPts val="0"/>
                </a:spcAft>
                <a:defRPr/>
              </a:pPr>
              <a:endParaRPr lang="ru-RU" b="1">
                <a:latin typeface="+mn-lt"/>
              </a:endParaRPr>
            </a:p>
          </p:txBody>
        </p:sp>
        <p:sp>
          <p:nvSpPr>
            <p:cNvPr id="3082" name="AutoShape 10"/>
            <p:cNvSpPr>
              <a:spLocks noChangeArrowheads="1"/>
            </p:cNvSpPr>
            <p:nvPr/>
          </p:nvSpPr>
          <p:spPr bwMode="auto">
            <a:xfrm rot="10800000">
              <a:off x="6997" y="8523"/>
              <a:ext cx="353" cy="466"/>
            </a:xfrm>
            <a:prstGeom prst="upArrow">
              <a:avLst>
                <a:gd name="adj1" fmla="val 50000"/>
                <a:gd name="adj2" fmla="val 33003"/>
              </a:avLst>
            </a:prstGeom>
            <a:gradFill rotWithShape="0">
              <a:gsLst>
                <a:gs pos="0">
                  <a:srgbClr val="92CDDC"/>
                </a:gs>
                <a:gs pos="50000">
                  <a:srgbClr val="4BACC6"/>
                </a:gs>
                <a:gs pos="100000">
                  <a:srgbClr val="92CDDC"/>
                </a:gs>
              </a:gsLst>
              <a:lin ang="5400000" scaled="1"/>
            </a:gradFill>
            <a:ln w="12700">
              <a:solidFill>
                <a:srgbClr val="4BACC6"/>
              </a:solidFill>
              <a:miter lim="800000"/>
              <a:headEnd/>
              <a:tailEnd/>
            </a:ln>
            <a:effectLst>
              <a:outerShdw dist="28398" dir="3806097" algn="ctr" rotWithShape="0">
                <a:srgbClr val="205867"/>
              </a:outerShdw>
            </a:effectLst>
          </p:spPr>
          <p:txBody>
            <a:bodyPr/>
            <a:lstStyle/>
            <a:p>
              <a:pPr fontAlgn="auto">
                <a:spcBef>
                  <a:spcPts val="0"/>
                </a:spcBef>
                <a:spcAft>
                  <a:spcPts val="0"/>
                </a:spcAft>
                <a:defRPr/>
              </a:pPr>
              <a:endParaRPr lang="ru-RU" b="1">
                <a:latin typeface="+mn-lt"/>
              </a:endParaRPr>
            </a:p>
          </p:txBody>
        </p:sp>
        <p:sp>
          <p:nvSpPr>
            <p:cNvPr id="3083" name="AutoShape 11"/>
            <p:cNvSpPr>
              <a:spLocks noChangeArrowheads="1"/>
            </p:cNvSpPr>
            <p:nvPr/>
          </p:nvSpPr>
          <p:spPr bwMode="auto">
            <a:xfrm rot="8023456">
              <a:off x="9074" y="8355"/>
              <a:ext cx="375" cy="646"/>
            </a:xfrm>
            <a:prstGeom prst="upArrow">
              <a:avLst>
                <a:gd name="adj1" fmla="val 50000"/>
                <a:gd name="adj2" fmla="val 43085"/>
              </a:avLst>
            </a:prstGeom>
            <a:gradFill rotWithShape="0">
              <a:gsLst>
                <a:gs pos="0">
                  <a:srgbClr val="92CDDC"/>
                </a:gs>
                <a:gs pos="50000">
                  <a:srgbClr val="4BACC6"/>
                </a:gs>
                <a:gs pos="100000">
                  <a:srgbClr val="92CDDC"/>
                </a:gs>
              </a:gsLst>
              <a:lin ang="5400000" scaled="1"/>
            </a:gradFill>
            <a:ln w="12700">
              <a:solidFill>
                <a:srgbClr val="4BACC6"/>
              </a:solidFill>
              <a:miter lim="800000"/>
              <a:headEnd/>
              <a:tailEnd/>
            </a:ln>
            <a:effectLst>
              <a:outerShdw dist="28398" dir="3806097" algn="ctr" rotWithShape="0">
                <a:srgbClr val="205867"/>
              </a:outerShdw>
            </a:effectLst>
          </p:spPr>
          <p:txBody>
            <a:bodyPr/>
            <a:lstStyle/>
            <a:p>
              <a:pPr fontAlgn="auto">
                <a:spcBef>
                  <a:spcPts val="0"/>
                </a:spcBef>
                <a:spcAft>
                  <a:spcPts val="0"/>
                </a:spcAft>
                <a:defRPr/>
              </a:pPr>
              <a:endParaRPr lang="ru-RU" b="1">
                <a:latin typeface="+mn-lt"/>
              </a:endParaRPr>
            </a:p>
          </p:txBody>
        </p:sp>
      </p:grpSp>
      <p:sp>
        <p:nvSpPr>
          <p:cNvPr id="17" name="Блок-схема: альтернативный процесс 16"/>
          <p:cNvSpPr/>
          <p:nvPr/>
        </p:nvSpPr>
        <p:spPr>
          <a:xfrm>
            <a:off x="1928794" y="3000372"/>
            <a:ext cx="6929486" cy="3643338"/>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anchor="ctr"/>
          <a:lstStyle/>
          <a:p>
            <a:pPr indent="711200" algn="just" fontAlgn="auto">
              <a:spcBef>
                <a:spcPts val="0"/>
              </a:spcBef>
              <a:spcAft>
                <a:spcPts val="0"/>
              </a:spcAft>
              <a:defRPr/>
            </a:pPr>
            <a:r>
              <a:rPr lang="en-US" sz="2000" b="1" dirty="0" err="1"/>
              <a:t>Beruniy</a:t>
            </a:r>
            <a:r>
              <a:rPr lang="uz-Cyrl-UZ" sz="2000" b="1" dirty="0"/>
              <a:t> o’zining astronomiyaga oid asarlarida Kopernikdan qariyb besh asr muqaddam Yerning Quyosh atrofida aylanishi haqidagi fikri o’rta asrlarda birinchi bo’lib ilgari surdi. Beruniy yerning dumaloq shaklda ekanligini asoslab berdi. U 1029 ta yulduzning koordinatlari kattaliklari qayd etilgan yulduzlar jadvalini hamda dunyoning geografik kartasini tuzgan. Beruniyning ilmiy va falsafiy ulkan merosi shubhasiz jahon fani va madaniyati xazinasiga qo’shilgan ulkan hissa bo’ldi. </a:t>
            </a:r>
            <a:endParaRPr lang="ru-RU" sz="2000" b="1" i="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7109708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157145" y="119056"/>
            <a:ext cx="1628773" cy="2025837"/>
          </a:xfrm>
          <a:prstGeom prst="rect">
            <a:avLst/>
          </a:prstGeom>
          <a:ln>
            <a:noFill/>
          </a:ln>
          <a:effectLst>
            <a:softEdge rad="112500"/>
          </a:effectLst>
        </p:spPr>
      </p:pic>
      <p:pic>
        <p:nvPicPr>
          <p:cNvPr id="4099" name="Picture 3"/>
          <p:cNvPicPr>
            <a:picLocks noChangeAspect="1" noChangeArrowheads="1"/>
          </p:cNvPicPr>
          <p:nvPr/>
        </p:nvPicPr>
        <p:blipFill>
          <a:blip r:embed="rId3" cstate="print"/>
          <a:srcRect/>
          <a:stretch>
            <a:fillRect/>
          </a:stretch>
        </p:blipFill>
        <p:spPr bwMode="auto">
          <a:xfrm>
            <a:off x="214282" y="2214553"/>
            <a:ext cx="1714512" cy="2280031"/>
          </a:xfrm>
          <a:prstGeom prst="rect">
            <a:avLst/>
          </a:prstGeom>
          <a:ln>
            <a:noFill/>
          </a:ln>
          <a:effectLst>
            <a:softEdge rad="112500"/>
          </a:effectLst>
        </p:spPr>
      </p:pic>
      <p:pic>
        <p:nvPicPr>
          <p:cNvPr id="4100" name="Picture 4"/>
          <p:cNvPicPr>
            <a:picLocks noChangeAspect="1" noChangeArrowheads="1"/>
          </p:cNvPicPr>
          <p:nvPr/>
        </p:nvPicPr>
        <p:blipFill>
          <a:blip r:embed="rId4" cstate="print"/>
          <a:srcRect/>
          <a:stretch>
            <a:fillRect/>
          </a:stretch>
        </p:blipFill>
        <p:spPr bwMode="auto">
          <a:xfrm>
            <a:off x="285720" y="4572008"/>
            <a:ext cx="1629288" cy="1857388"/>
          </a:xfrm>
          <a:prstGeom prst="rect">
            <a:avLst/>
          </a:prstGeom>
          <a:ln>
            <a:noFill/>
          </a:ln>
          <a:effectLst>
            <a:softEdge rad="112500"/>
          </a:effectLst>
        </p:spPr>
      </p:pic>
      <p:sp>
        <p:nvSpPr>
          <p:cNvPr id="5" name="Прямоугольник 4"/>
          <p:cNvSpPr/>
          <p:nvPr/>
        </p:nvSpPr>
        <p:spPr>
          <a:xfrm>
            <a:off x="2857500" y="285750"/>
            <a:ext cx="5357813" cy="1169988"/>
          </a:xfrm>
          <a:prstGeom prst="rect">
            <a:avLst/>
          </a:prstGeom>
          <a:noFill/>
        </p:spPr>
        <p:txBody>
          <a:bodyPr>
            <a:spAutoFit/>
          </a:bodyPr>
          <a:lstStyle/>
          <a:p>
            <a:pPr algn="ctr" fontAlgn="auto">
              <a:spcBef>
                <a:spcPts val="0"/>
              </a:spcBef>
              <a:spcAft>
                <a:spcPts val="0"/>
              </a:spcAft>
              <a:defRPr/>
            </a:pPr>
            <a:r>
              <a:rPr lang="en-US" sz="3500" b="1" i="1" spc="-150" dirty="0" err="1">
                <a:ln w="1905"/>
                <a:solidFill>
                  <a:srgbClr val="0000FF"/>
                </a:solidFill>
                <a:latin typeface="+mn-lt"/>
              </a:rPr>
              <a:t>Abulqosim</a:t>
            </a:r>
            <a:r>
              <a:rPr lang="en-US" sz="3500" b="1" i="1" spc="-150" dirty="0">
                <a:ln w="1905"/>
                <a:solidFill>
                  <a:srgbClr val="0000FF"/>
                </a:solidFill>
                <a:latin typeface="+mn-lt"/>
              </a:rPr>
              <a:t> Mahmud </a:t>
            </a:r>
            <a:r>
              <a:rPr lang="en-US" sz="3500" b="1" i="1" spc="-150" dirty="0" err="1">
                <a:ln w="1905"/>
                <a:solidFill>
                  <a:srgbClr val="0000FF"/>
                </a:solidFill>
                <a:latin typeface="+mn-lt"/>
              </a:rPr>
              <a:t>az-Zamaxshariy</a:t>
            </a:r>
            <a:r>
              <a:rPr lang="en-US" sz="3500" b="1" i="1" spc="-150" dirty="0">
                <a:ln w="1905"/>
                <a:solidFill>
                  <a:srgbClr val="0000FF"/>
                </a:solidFill>
                <a:latin typeface="+mn-lt"/>
              </a:rPr>
              <a:t> (1075 - </a:t>
            </a:r>
            <a:r>
              <a:rPr lang="uz-Latn-UZ" sz="3500" b="1" i="1" spc="-150" dirty="0">
                <a:ln w="1905"/>
                <a:solidFill>
                  <a:srgbClr val="0000FF"/>
                </a:solidFill>
                <a:latin typeface="+mn-lt"/>
              </a:rPr>
              <a:t>1144</a:t>
            </a:r>
            <a:r>
              <a:rPr lang="en-US" sz="3500" b="1" i="1" spc="-150" dirty="0">
                <a:ln w="1905"/>
                <a:solidFill>
                  <a:srgbClr val="0000FF"/>
                </a:solidFill>
                <a:latin typeface="+mn-lt"/>
              </a:rPr>
              <a:t>)</a:t>
            </a:r>
            <a:endParaRPr lang="ru-RU" sz="3500" b="1" i="1" spc="-150" dirty="0">
              <a:ln w="1905"/>
              <a:solidFill>
                <a:srgbClr val="0000FF"/>
              </a:solidFill>
              <a:latin typeface="+mn-lt"/>
            </a:endParaRPr>
          </a:p>
        </p:txBody>
      </p:sp>
      <p:sp>
        <p:nvSpPr>
          <p:cNvPr id="6" name="Скругленный прямоугольник 5"/>
          <p:cNvSpPr/>
          <p:nvPr/>
        </p:nvSpPr>
        <p:spPr>
          <a:xfrm>
            <a:off x="2000264" y="1428736"/>
            <a:ext cx="7000892" cy="5143512"/>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just" fontAlgn="auto">
              <a:spcBef>
                <a:spcPts val="0"/>
              </a:spcBef>
              <a:spcAft>
                <a:spcPts val="0"/>
              </a:spcAft>
              <a:defRPr/>
            </a:pPr>
            <a:r>
              <a:rPr lang="en-US" dirty="0"/>
              <a:t>	</a:t>
            </a:r>
            <a:r>
              <a:rPr lang="en-US" dirty="0" err="1"/>
              <a:t>Abulqosim</a:t>
            </a:r>
            <a:r>
              <a:rPr lang="en-US" dirty="0"/>
              <a:t> Ma</a:t>
            </a:r>
            <a:r>
              <a:rPr lang="uz-Cyrl-UZ" dirty="0"/>
              <a:t>x</a:t>
            </a:r>
            <a:r>
              <a:rPr lang="en-US" dirty="0"/>
              <a:t>mud </a:t>
            </a:r>
            <a:r>
              <a:rPr lang="en-US" dirty="0" err="1"/>
              <a:t>az</a:t>
            </a:r>
            <a:r>
              <a:rPr lang="uz-Cyrl-UZ" dirty="0"/>
              <a:t>-</a:t>
            </a:r>
            <a:r>
              <a:rPr lang="en-US" dirty="0" err="1"/>
              <a:t>Zamax</a:t>
            </a:r>
            <a:r>
              <a:rPr lang="uz-Cyrl-UZ" dirty="0"/>
              <a:t>sh</a:t>
            </a:r>
            <a:r>
              <a:rPr lang="en-US" dirty="0" err="1"/>
              <a:t>ariy</a:t>
            </a:r>
            <a:r>
              <a:rPr lang="en-US" dirty="0"/>
              <a:t> 1075 </a:t>
            </a:r>
            <a:r>
              <a:rPr lang="en-US" dirty="0" err="1"/>
              <a:t>yilda</a:t>
            </a:r>
            <a:r>
              <a:rPr lang="en-US" dirty="0"/>
              <a:t> </a:t>
            </a:r>
            <a:r>
              <a:rPr lang="en-US" dirty="0" err="1"/>
              <a:t>Xorazmning</a:t>
            </a:r>
            <a:r>
              <a:rPr lang="en-US" dirty="0"/>
              <a:t> </a:t>
            </a:r>
            <a:r>
              <a:rPr lang="en-US" dirty="0" err="1"/>
              <a:t>Zamaxshar</a:t>
            </a:r>
            <a:r>
              <a:rPr lang="en-US" dirty="0"/>
              <a:t> </a:t>
            </a:r>
            <a:r>
              <a:rPr lang="en-US" dirty="0" err="1"/>
              <a:t>qishlog’ida</a:t>
            </a:r>
            <a:r>
              <a:rPr lang="en-US" dirty="0"/>
              <a:t> </a:t>
            </a:r>
            <a:r>
              <a:rPr lang="en-US" dirty="0" err="1"/>
              <a:t>dunyoga</a:t>
            </a:r>
            <a:r>
              <a:rPr lang="en-US" dirty="0"/>
              <a:t> </a:t>
            </a:r>
            <a:r>
              <a:rPr lang="en-US" dirty="0" err="1"/>
              <a:t>kelgan</a:t>
            </a:r>
            <a:r>
              <a:rPr lang="en-US" dirty="0"/>
              <a:t>. </a:t>
            </a:r>
            <a:r>
              <a:rPr lang="en-US" dirty="0" err="1"/>
              <a:t>Ilmga</a:t>
            </a:r>
            <a:r>
              <a:rPr lang="en-US" dirty="0"/>
              <a:t> </a:t>
            </a:r>
            <a:r>
              <a:rPr lang="en-US" dirty="0" err="1"/>
              <a:t>bo’lgan</a:t>
            </a:r>
            <a:r>
              <a:rPr lang="en-US" dirty="0"/>
              <a:t> </a:t>
            </a:r>
            <a:r>
              <a:rPr lang="en-US" dirty="0" err="1"/>
              <a:t>chanqoqlik</a:t>
            </a:r>
            <a:r>
              <a:rPr lang="en-US" dirty="0"/>
              <a:t> </a:t>
            </a:r>
            <a:r>
              <a:rPr lang="en-US" dirty="0" err="1"/>
              <a:t>uni</a:t>
            </a:r>
            <a:r>
              <a:rPr lang="en-US" dirty="0"/>
              <a:t> </a:t>
            </a:r>
            <a:r>
              <a:rPr lang="en-US" dirty="0" err="1"/>
              <a:t>Buxoro</a:t>
            </a:r>
            <a:r>
              <a:rPr lang="en-US" dirty="0"/>
              <a:t>, Marv, </a:t>
            </a:r>
            <a:r>
              <a:rPr lang="en-US" dirty="0" err="1"/>
              <a:t>Nishopur</a:t>
            </a:r>
            <a:r>
              <a:rPr lang="en-US" dirty="0"/>
              <a:t>, </a:t>
            </a:r>
            <a:r>
              <a:rPr lang="en-US" dirty="0" err="1"/>
              <a:t>Isfaxon</a:t>
            </a:r>
            <a:r>
              <a:rPr lang="en-US" dirty="0"/>
              <a:t>, </a:t>
            </a:r>
            <a:r>
              <a:rPr lang="en-US" dirty="0" err="1"/>
              <a:t>Sho</a:t>
            </a:r>
            <a:r>
              <a:rPr lang="uz-Cyrl-UZ" dirty="0"/>
              <a:t>m</a:t>
            </a:r>
            <a:r>
              <a:rPr lang="en-US" dirty="0"/>
              <a:t>, </a:t>
            </a:r>
            <a:r>
              <a:rPr lang="en-US" dirty="0" err="1"/>
              <a:t>Bag’dod</a:t>
            </a:r>
            <a:r>
              <a:rPr lang="en-US" dirty="0"/>
              <a:t>, </a:t>
            </a:r>
            <a:r>
              <a:rPr lang="en-US" dirty="0" err="1"/>
              <a:t>Hirot</a:t>
            </a:r>
            <a:r>
              <a:rPr lang="en-US" dirty="0"/>
              <a:t> </a:t>
            </a:r>
            <a:r>
              <a:rPr lang="en-US" dirty="0" err="1"/>
              <a:t>va</a:t>
            </a:r>
            <a:r>
              <a:rPr lang="en-US" dirty="0"/>
              <a:t> </a:t>
            </a:r>
            <a:r>
              <a:rPr lang="en-US" dirty="0" err="1"/>
              <a:t>Makkada</a:t>
            </a:r>
            <a:r>
              <a:rPr lang="en-US" dirty="0"/>
              <a:t> </a:t>
            </a:r>
            <a:r>
              <a:rPr lang="en-US" dirty="0" err="1"/>
              <a:t>hayot</a:t>
            </a:r>
            <a:r>
              <a:rPr lang="en-US" dirty="0"/>
              <a:t> </a:t>
            </a:r>
            <a:r>
              <a:rPr lang="en-US" dirty="0" err="1"/>
              <a:t>kechirib</a:t>
            </a:r>
            <a:r>
              <a:rPr lang="en-US" dirty="0"/>
              <a:t>, </a:t>
            </a:r>
            <a:r>
              <a:rPr lang="en-US" dirty="0" err="1"/>
              <a:t>arab</a:t>
            </a:r>
            <a:r>
              <a:rPr lang="en-US" dirty="0"/>
              <a:t> </a:t>
            </a:r>
            <a:r>
              <a:rPr lang="en-US" dirty="0" err="1"/>
              <a:t>tili</a:t>
            </a:r>
            <a:r>
              <a:rPr lang="en-US" dirty="0"/>
              <a:t> </a:t>
            </a:r>
            <a:r>
              <a:rPr lang="en-US" dirty="0" err="1"/>
              <a:t>va</a:t>
            </a:r>
            <a:r>
              <a:rPr lang="en-US" dirty="0"/>
              <a:t> </a:t>
            </a:r>
            <a:r>
              <a:rPr lang="en-US" dirty="0" err="1"/>
              <a:t>adabiyotini</a:t>
            </a:r>
            <a:r>
              <a:rPr lang="en-US" dirty="0"/>
              <a:t>, </a:t>
            </a:r>
            <a:r>
              <a:rPr lang="en-US" dirty="0" err="1"/>
              <a:t>diniy</a:t>
            </a:r>
            <a:r>
              <a:rPr lang="en-US" dirty="0"/>
              <a:t> </a:t>
            </a:r>
            <a:r>
              <a:rPr lang="en-US" dirty="0" err="1"/>
              <a:t>ilmla</a:t>
            </a:r>
            <a:r>
              <a:rPr lang="uz-Cyrl-UZ" dirty="0"/>
              <a:t>rn</a:t>
            </a:r>
            <a:r>
              <a:rPr lang="en-US" dirty="0" err="1"/>
              <a:t>i</a:t>
            </a:r>
            <a:r>
              <a:rPr lang="en-US" dirty="0"/>
              <a:t>, </a:t>
            </a:r>
            <a:r>
              <a:rPr lang="en-US" dirty="0" err="1"/>
              <a:t>xattotlik</a:t>
            </a:r>
            <a:r>
              <a:rPr lang="en-US" dirty="0"/>
              <a:t> </a:t>
            </a:r>
            <a:r>
              <a:rPr lang="en-US" dirty="0" err="1"/>
              <a:t>san’atini</a:t>
            </a:r>
            <a:r>
              <a:rPr lang="en-US" dirty="0"/>
              <a:t>, </a:t>
            </a:r>
            <a:r>
              <a:rPr lang="en-US" dirty="0" err="1"/>
              <a:t>arab</a:t>
            </a:r>
            <a:r>
              <a:rPr lang="en-US" dirty="0"/>
              <a:t> </a:t>
            </a:r>
            <a:r>
              <a:rPr lang="en-US" dirty="0" err="1"/>
              <a:t>maqollari</a:t>
            </a:r>
            <a:r>
              <a:rPr lang="en-US" dirty="0"/>
              <a:t> </a:t>
            </a:r>
            <a:r>
              <a:rPr lang="en-US" dirty="0" err="1"/>
              <a:t>va</a:t>
            </a:r>
            <a:r>
              <a:rPr lang="en-US" dirty="0"/>
              <a:t> </a:t>
            </a:r>
            <a:r>
              <a:rPr lang="en-US" dirty="0" err="1"/>
              <a:t>urf</a:t>
            </a:r>
            <a:r>
              <a:rPr lang="uz-Cyrl-UZ" dirty="0"/>
              <a:t>-</a:t>
            </a:r>
            <a:r>
              <a:rPr lang="en-US" dirty="0" err="1"/>
              <a:t>odatlarini</a:t>
            </a:r>
            <a:r>
              <a:rPr lang="en-US" dirty="0"/>
              <a:t> </a:t>
            </a:r>
            <a:r>
              <a:rPr lang="en-US" dirty="0" err="1"/>
              <a:t>chuqur</a:t>
            </a:r>
            <a:r>
              <a:rPr lang="en-US" dirty="0"/>
              <a:t> </a:t>
            </a:r>
            <a:r>
              <a:rPr lang="en-US" dirty="0" err="1"/>
              <a:t>o’rganishiga</a:t>
            </a:r>
            <a:r>
              <a:rPr lang="en-US" dirty="0"/>
              <a:t> </a:t>
            </a:r>
            <a:r>
              <a:rPr lang="en-US" dirty="0" err="1"/>
              <a:t>sabab</a:t>
            </a:r>
            <a:r>
              <a:rPr lang="en-US" dirty="0"/>
              <a:t> </a:t>
            </a:r>
            <a:r>
              <a:rPr lang="en-US" dirty="0" err="1"/>
              <a:t>bo’ldi</a:t>
            </a:r>
            <a:r>
              <a:rPr lang="en-US" dirty="0"/>
              <a:t>. U </a:t>
            </a:r>
            <a:r>
              <a:rPr lang="en-US" dirty="0" err="1"/>
              <a:t>mintaqa</a:t>
            </a:r>
            <a:r>
              <a:rPr lang="en-US" dirty="0"/>
              <a:t> </a:t>
            </a:r>
            <a:r>
              <a:rPr lang="en-US" dirty="0" err="1"/>
              <a:t>geografiyasiga</a:t>
            </a:r>
            <a:r>
              <a:rPr lang="en-US" dirty="0"/>
              <a:t> </a:t>
            </a:r>
            <a:r>
              <a:rPr lang="en-US" dirty="0" err="1"/>
              <a:t>doir</a:t>
            </a:r>
            <a:r>
              <a:rPr lang="en-US" dirty="0"/>
              <a:t> </a:t>
            </a:r>
            <a:r>
              <a:rPr lang="en-US" dirty="0" err="1"/>
              <a:t>ma’lumotlarni</a:t>
            </a:r>
            <a:r>
              <a:rPr lang="en-US" dirty="0"/>
              <a:t> </a:t>
            </a:r>
            <a:r>
              <a:rPr lang="en-US" dirty="0" err="1"/>
              <a:t>to’playdi</a:t>
            </a:r>
            <a:r>
              <a:rPr lang="en-US" dirty="0"/>
              <a:t>. </a:t>
            </a:r>
            <a:endParaRPr lang="ru-RU" dirty="0"/>
          </a:p>
          <a:p>
            <a:pPr algn="just" fontAlgn="auto">
              <a:spcBef>
                <a:spcPts val="0"/>
              </a:spcBef>
              <a:spcAft>
                <a:spcPts val="0"/>
              </a:spcAft>
              <a:defRPr/>
            </a:pPr>
            <a:r>
              <a:rPr lang="en-US" dirty="0"/>
              <a:t>	</a:t>
            </a:r>
            <a:r>
              <a:rPr lang="en-US" dirty="0" err="1"/>
              <a:t>Maxmud</a:t>
            </a:r>
            <a:r>
              <a:rPr lang="en-US" dirty="0"/>
              <a:t> </a:t>
            </a:r>
            <a:r>
              <a:rPr lang="en-US" dirty="0" err="1"/>
              <a:t>Zamaxshariy</a:t>
            </a:r>
            <a:r>
              <a:rPr lang="en-US" dirty="0"/>
              <a:t> </a:t>
            </a:r>
            <a:r>
              <a:rPr lang="en-US" dirty="0" err="1"/>
              <a:t>turli</a:t>
            </a:r>
            <a:r>
              <a:rPr lang="en-US" dirty="0"/>
              <a:t> </a:t>
            </a:r>
            <a:r>
              <a:rPr lang="en-US" dirty="0" err="1"/>
              <a:t>soha</a:t>
            </a:r>
            <a:r>
              <a:rPr lang="en-US" dirty="0"/>
              <a:t> </a:t>
            </a:r>
            <a:r>
              <a:rPr lang="en-US" dirty="0" err="1"/>
              <a:t>ilmlariga</a:t>
            </a:r>
            <a:r>
              <a:rPr lang="en-US" dirty="0"/>
              <a:t> </a:t>
            </a:r>
            <a:r>
              <a:rPr lang="en-US" dirty="0" err="1"/>
              <a:t>oid</a:t>
            </a:r>
            <a:r>
              <a:rPr lang="en-US" dirty="0"/>
              <a:t> 50 </a:t>
            </a:r>
            <a:r>
              <a:rPr lang="en-US" dirty="0" err="1"/>
              <a:t>dan</a:t>
            </a:r>
            <a:r>
              <a:rPr lang="en-US" dirty="0"/>
              <a:t> </a:t>
            </a:r>
            <a:r>
              <a:rPr lang="en-US" dirty="0" err="1"/>
              <a:t>ortiq</a:t>
            </a:r>
            <a:r>
              <a:rPr lang="en-US" dirty="0"/>
              <a:t> </a:t>
            </a:r>
            <a:r>
              <a:rPr lang="en-US" dirty="0" err="1"/>
              <a:t>asarlar</a:t>
            </a:r>
            <a:r>
              <a:rPr lang="en-US" dirty="0"/>
              <a:t> </a:t>
            </a:r>
            <a:r>
              <a:rPr lang="en-US" dirty="0" err="1"/>
              <a:t>yozib</a:t>
            </a:r>
            <a:r>
              <a:rPr lang="en-US" dirty="0"/>
              <a:t> </a:t>
            </a:r>
            <a:r>
              <a:rPr lang="en-US" dirty="0" err="1"/>
              <a:t>qoldirdi</a:t>
            </a:r>
            <a:r>
              <a:rPr lang="en-US" dirty="0"/>
              <a:t>. </a:t>
            </a:r>
            <a:r>
              <a:rPr lang="en-US" dirty="0" err="1"/>
              <a:t>Ayniqsa</a:t>
            </a:r>
            <a:r>
              <a:rPr lang="en-US" dirty="0"/>
              <a:t>, </a:t>
            </a:r>
            <a:r>
              <a:rPr lang="en-US" dirty="0" err="1"/>
              <a:t>uning</a:t>
            </a:r>
            <a:r>
              <a:rPr lang="en-US" dirty="0"/>
              <a:t> </a:t>
            </a:r>
            <a:r>
              <a:rPr lang="en-US" dirty="0" err="1"/>
              <a:t>arab</a:t>
            </a:r>
            <a:r>
              <a:rPr lang="en-US" dirty="0"/>
              <a:t> </a:t>
            </a:r>
            <a:r>
              <a:rPr lang="en-US" dirty="0" err="1"/>
              <a:t>tili</a:t>
            </a:r>
            <a:r>
              <a:rPr lang="en-US" dirty="0"/>
              <a:t> </a:t>
            </a:r>
            <a:r>
              <a:rPr lang="en-US" dirty="0" err="1"/>
              <a:t>fonetik</a:t>
            </a:r>
            <a:r>
              <a:rPr lang="en-US" dirty="0"/>
              <a:t> </a:t>
            </a:r>
            <a:r>
              <a:rPr lang="en-US" dirty="0" err="1"/>
              <a:t>va</a:t>
            </a:r>
            <a:r>
              <a:rPr lang="en-US" dirty="0"/>
              <a:t> </a:t>
            </a:r>
            <a:r>
              <a:rPr lang="en-US" dirty="0" err="1"/>
              <a:t>morfologiyasiga</a:t>
            </a:r>
            <a:r>
              <a:rPr lang="en-US" dirty="0"/>
              <a:t> </a:t>
            </a:r>
            <a:r>
              <a:rPr lang="en-US" dirty="0" err="1"/>
              <a:t>bag’ishlangan</a:t>
            </a:r>
            <a:r>
              <a:rPr lang="en-US" dirty="0"/>
              <a:t> «Al</a:t>
            </a:r>
            <a:r>
              <a:rPr lang="uz-Cyrl-UZ" dirty="0"/>
              <a:t>-</a:t>
            </a:r>
            <a:r>
              <a:rPr lang="en-US" dirty="0" err="1"/>
              <a:t>Mufassal</a:t>
            </a:r>
            <a:r>
              <a:rPr lang="en-US" dirty="0"/>
              <a:t>», </a:t>
            </a:r>
            <a:r>
              <a:rPr lang="en-US" dirty="0" err="1"/>
              <a:t>Qur’oni</a:t>
            </a:r>
            <a:r>
              <a:rPr lang="en-US" dirty="0"/>
              <a:t> </a:t>
            </a:r>
            <a:r>
              <a:rPr lang="en-US" dirty="0" err="1"/>
              <a:t>karim</a:t>
            </a:r>
            <a:r>
              <a:rPr lang="en-US" dirty="0"/>
              <a:t> </a:t>
            </a:r>
            <a:r>
              <a:rPr lang="en-US" dirty="0" err="1"/>
              <a:t>tafsiriga</a:t>
            </a:r>
            <a:r>
              <a:rPr lang="en-US" dirty="0"/>
              <a:t> </a:t>
            </a:r>
            <a:r>
              <a:rPr lang="en-US" dirty="0" err="1"/>
              <a:t>oid</a:t>
            </a:r>
            <a:r>
              <a:rPr lang="en-US" dirty="0"/>
              <a:t> «Al</a:t>
            </a:r>
            <a:r>
              <a:rPr lang="uz-Cyrl-UZ" dirty="0"/>
              <a:t>-</a:t>
            </a:r>
            <a:r>
              <a:rPr lang="en-US" dirty="0" err="1"/>
              <a:t>Kashshof</a:t>
            </a:r>
            <a:r>
              <a:rPr lang="en-US" dirty="0"/>
              <a:t>» </a:t>
            </a:r>
            <a:r>
              <a:rPr lang="en-US" dirty="0" err="1"/>
              <a:t>asari</a:t>
            </a:r>
            <a:r>
              <a:rPr lang="en-US" dirty="0"/>
              <a:t> </a:t>
            </a:r>
            <a:r>
              <a:rPr lang="en-US" dirty="0" err="1"/>
              <a:t>musulmon</a:t>
            </a:r>
            <a:r>
              <a:rPr lang="en-US" dirty="0"/>
              <a:t> </a:t>
            </a:r>
            <a:r>
              <a:rPr lang="en-US" dirty="0" err="1"/>
              <a:t>olamida</a:t>
            </a:r>
            <a:r>
              <a:rPr lang="en-US" dirty="0"/>
              <a:t> </a:t>
            </a:r>
            <a:r>
              <a:rPr lang="en-US" dirty="0" err="1"/>
              <a:t>mashhurdir</a:t>
            </a:r>
            <a:r>
              <a:rPr lang="en-US" dirty="0"/>
              <a:t>. </a:t>
            </a:r>
            <a:r>
              <a:rPr lang="en-US" dirty="0" err="1"/>
              <a:t>Zamaxshariy</a:t>
            </a:r>
            <a:r>
              <a:rPr lang="en-US" dirty="0"/>
              <a:t> «Arab </a:t>
            </a:r>
            <a:r>
              <a:rPr lang="en-US" dirty="0" err="1"/>
              <a:t>va</a:t>
            </a:r>
            <a:r>
              <a:rPr lang="en-US" dirty="0"/>
              <a:t> </a:t>
            </a:r>
            <a:r>
              <a:rPr lang="en-US" dirty="0" err="1"/>
              <a:t>g’ayri</a:t>
            </a:r>
            <a:r>
              <a:rPr lang="en-US" dirty="0"/>
              <a:t> </a:t>
            </a:r>
            <a:r>
              <a:rPr lang="en-US" dirty="0" err="1"/>
              <a:t>arablar</a:t>
            </a:r>
            <a:r>
              <a:rPr lang="en-US" dirty="0"/>
              <a:t> </a:t>
            </a:r>
            <a:r>
              <a:rPr lang="en-US" dirty="0" err="1"/>
              <a:t>ustozi</a:t>
            </a:r>
            <a:r>
              <a:rPr lang="en-US" dirty="0"/>
              <a:t>», «</a:t>
            </a:r>
            <a:r>
              <a:rPr lang="en-US" dirty="0" err="1"/>
              <a:t>Xorazm</a:t>
            </a:r>
            <a:r>
              <a:rPr lang="en-US" dirty="0"/>
              <a:t> </a:t>
            </a:r>
            <a:r>
              <a:rPr lang="en-US" dirty="0" err="1"/>
              <a:t>faxri</a:t>
            </a:r>
            <a:r>
              <a:rPr lang="en-US" dirty="0"/>
              <a:t>» </a:t>
            </a:r>
            <a:r>
              <a:rPr lang="en-US" dirty="0" err="1"/>
              <a:t>kabi</a:t>
            </a:r>
            <a:r>
              <a:rPr lang="en-US" dirty="0"/>
              <a:t> </a:t>
            </a:r>
            <a:r>
              <a:rPr lang="en-US" dirty="0" err="1"/>
              <a:t>sharafli</a:t>
            </a:r>
            <a:r>
              <a:rPr lang="en-US" dirty="0"/>
              <a:t> </a:t>
            </a:r>
            <a:r>
              <a:rPr lang="en-US" dirty="0" err="1"/>
              <a:t>nomlar</a:t>
            </a:r>
            <a:r>
              <a:rPr lang="en-US" dirty="0"/>
              <a:t> </a:t>
            </a:r>
            <a:r>
              <a:rPr lang="en-US" dirty="0" err="1"/>
              <a:t>bilan</a:t>
            </a:r>
            <a:r>
              <a:rPr lang="en-US" dirty="0"/>
              <a:t> </a:t>
            </a:r>
            <a:r>
              <a:rPr lang="en-US" dirty="0" err="1"/>
              <a:t>ulug’langan</a:t>
            </a:r>
            <a:r>
              <a:rPr lang="en-US" dirty="0"/>
              <a:t>. </a:t>
            </a:r>
            <a:r>
              <a:rPr lang="en-US" dirty="0" err="1"/>
              <a:t>Qohiradagi</a:t>
            </a:r>
            <a:r>
              <a:rPr lang="en-US" dirty="0"/>
              <a:t> </a:t>
            </a:r>
            <a:r>
              <a:rPr lang="en-US" dirty="0" err="1"/>
              <a:t>dunyoga</a:t>
            </a:r>
            <a:r>
              <a:rPr lang="en-US" dirty="0"/>
              <a:t> </a:t>
            </a:r>
            <a:r>
              <a:rPr lang="en-US" dirty="0" err="1"/>
              <a:t>dong’i</a:t>
            </a:r>
            <a:r>
              <a:rPr lang="en-US" dirty="0"/>
              <a:t> </a:t>
            </a:r>
            <a:r>
              <a:rPr lang="en-US" dirty="0" err="1"/>
              <a:t>ketgan</a:t>
            </a:r>
            <a:r>
              <a:rPr lang="en-US" dirty="0"/>
              <a:t> Al</a:t>
            </a:r>
            <a:r>
              <a:rPr lang="uz-Cyrl-UZ" dirty="0"/>
              <a:t>-</a:t>
            </a:r>
            <a:r>
              <a:rPr lang="en-US" dirty="0" err="1"/>
              <a:t>Azxar</a:t>
            </a:r>
            <a:r>
              <a:rPr lang="en-US" dirty="0"/>
              <a:t> </a:t>
            </a:r>
            <a:r>
              <a:rPr lang="en-US" dirty="0" err="1"/>
              <a:t>diniy</a:t>
            </a:r>
            <a:r>
              <a:rPr lang="en-US" dirty="0"/>
              <a:t> </a:t>
            </a:r>
            <a:r>
              <a:rPr lang="en-US" dirty="0" err="1"/>
              <a:t>dorilfununining</a:t>
            </a:r>
            <a:r>
              <a:rPr lang="en-US" dirty="0"/>
              <a:t> </a:t>
            </a:r>
            <a:r>
              <a:rPr lang="en-US" dirty="0" err="1"/>
              <a:t>talabalari</a:t>
            </a:r>
            <a:r>
              <a:rPr lang="en-US" dirty="0"/>
              <a:t> </a:t>
            </a:r>
            <a:r>
              <a:rPr lang="en-US" dirty="0" err="1"/>
              <a:t>hozir</a:t>
            </a:r>
            <a:r>
              <a:rPr lang="en-US" dirty="0"/>
              <a:t> ham «Al</a:t>
            </a:r>
            <a:r>
              <a:rPr lang="uz-Cyrl-UZ" dirty="0"/>
              <a:t>-</a:t>
            </a:r>
            <a:r>
              <a:rPr lang="en-US" dirty="0" err="1"/>
              <a:t>Kashshof</a:t>
            </a:r>
            <a:r>
              <a:rPr lang="en-US" dirty="0"/>
              <a:t>» </a:t>
            </a:r>
            <a:r>
              <a:rPr lang="en-US" dirty="0" err="1"/>
              <a:t>asosida</a:t>
            </a:r>
            <a:r>
              <a:rPr lang="en-US" dirty="0"/>
              <a:t> </a:t>
            </a:r>
            <a:r>
              <a:rPr lang="en-US" dirty="0" err="1"/>
              <a:t>Qur’oni</a:t>
            </a:r>
            <a:r>
              <a:rPr lang="en-US" dirty="0"/>
              <a:t> </a:t>
            </a:r>
            <a:r>
              <a:rPr lang="en-US" dirty="0" err="1"/>
              <a:t>karimni</a:t>
            </a:r>
            <a:r>
              <a:rPr lang="en-US" dirty="0"/>
              <a:t> </a:t>
            </a:r>
            <a:r>
              <a:rPr lang="en-US" dirty="0" err="1"/>
              <a:t>o’rganadilar</a:t>
            </a:r>
            <a:r>
              <a:rPr lang="en-US" dirty="0"/>
              <a:t>. </a:t>
            </a:r>
            <a:endParaRPr lang="ru-RU" b="1" dirty="0"/>
          </a:p>
        </p:txBody>
      </p:sp>
    </p:spTree>
    <p:extLst>
      <p:ext uri="{BB962C8B-B14F-4D97-AF65-F5344CB8AC3E}">
        <p14:creationId xmlns:p14="http://schemas.microsoft.com/office/powerpoint/2010/main" val="17366146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157145" y="119056"/>
            <a:ext cx="1628773" cy="2025837"/>
          </a:xfrm>
          <a:prstGeom prst="rect">
            <a:avLst/>
          </a:prstGeom>
          <a:ln>
            <a:noFill/>
          </a:ln>
          <a:effectLst>
            <a:softEdge rad="112500"/>
          </a:effectLst>
        </p:spPr>
      </p:pic>
      <p:pic>
        <p:nvPicPr>
          <p:cNvPr id="4099" name="Picture 3"/>
          <p:cNvPicPr>
            <a:picLocks noChangeAspect="1" noChangeArrowheads="1"/>
          </p:cNvPicPr>
          <p:nvPr/>
        </p:nvPicPr>
        <p:blipFill>
          <a:blip r:embed="rId3" cstate="print"/>
          <a:srcRect/>
          <a:stretch>
            <a:fillRect/>
          </a:stretch>
        </p:blipFill>
        <p:spPr bwMode="auto">
          <a:xfrm>
            <a:off x="214282" y="2214553"/>
            <a:ext cx="1714512" cy="2280031"/>
          </a:xfrm>
          <a:prstGeom prst="rect">
            <a:avLst/>
          </a:prstGeom>
          <a:ln>
            <a:noFill/>
          </a:ln>
          <a:effectLst>
            <a:softEdge rad="112500"/>
          </a:effectLst>
        </p:spPr>
      </p:pic>
      <p:pic>
        <p:nvPicPr>
          <p:cNvPr id="4100" name="Picture 4"/>
          <p:cNvPicPr>
            <a:picLocks noChangeAspect="1" noChangeArrowheads="1"/>
          </p:cNvPicPr>
          <p:nvPr/>
        </p:nvPicPr>
        <p:blipFill>
          <a:blip r:embed="rId4" cstate="print"/>
          <a:srcRect/>
          <a:stretch>
            <a:fillRect/>
          </a:stretch>
        </p:blipFill>
        <p:spPr bwMode="auto">
          <a:xfrm>
            <a:off x="285720" y="4572008"/>
            <a:ext cx="1629288" cy="1857388"/>
          </a:xfrm>
          <a:prstGeom prst="rect">
            <a:avLst/>
          </a:prstGeom>
          <a:ln>
            <a:noFill/>
          </a:ln>
          <a:effectLst>
            <a:softEdge rad="112500"/>
          </a:effectLst>
        </p:spPr>
      </p:pic>
      <p:sp>
        <p:nvSpPr>
          <p:cNvPr id="5" name="Прямоугольник 4"/>
          <p:cNvSpPr/>
          <p:nvPr/>
        </p:nvSpPr>
        <p:spPr>
          <a:xfrm>
            <a:off x="2857500" y="285750"/>
            <a:ext cx="5357813" cy="1169988"/>
          </a:xfrm>
          <a:prstGeom prst="rect">
            <a:avLst/>
          </a:prstGeom>
          <a:noFill/>
        </p:spPr>
        <p:txBody>
          <a:bodyPr>
            <a:spAutoFit/>
          </a:bodyPr>
          <a:lstStyle/>
          <a:p>
            <a:pPr algn="ctr" fontAlgn="auto">
              <a:spcBef>
                <a:spcPts val="0"/>
              </a:spcBef>
              <a:spcAft>
                <a:spcPts val="0"/>
              </a:spcAft>
              <a:defRPr/>
            </a:pPr>
            <a:r>
              <a:rPr lang="en-US" sz="3500" b="1" i="1" spc="-150" dirty="0" err="1">
                <a:ln w="1905"/>
                <a:solidFill>
                  <a:srgbClr val="0000FF"/>
                </a:solidFill>
                <a:latin typeface="+mn-lt"/>
              </a:rPr>
              <a:t>Burhonuddin</a:t>
            </a:r>
            <a:r>
              <a:rPr lang="en-US" sz="3500" b="1" i="1" spc="-150" dirty="0">
                <a:ln w="1905"/>
                <a:solidFill>
                  <a:srgbClr val="0000FF"/>
                </a:solidFill>
                <a:latin typeface="+mn-lt"/>
              </a:rPr>
              <a:t> al-</a:t>
            </a:r>
            <a:r>
              <a:rPr lang="en-US" sz="3500" b="1" i="1" spc="-150" dirty="0" err="1">
                <a:ln w="1905"/>
                <a:solidFill>
                  <a:srgbClr val="0000FF"/>
                </a:solidFill>
                <a:latin typeface="+mn-lt"/>
              </a:rPr>
              <a:t>Marg’inoniy</a:t>
            </a:r>
            <a:r>
              <a:rPr lang="en-US" sz="3500" b="1" i="1" spc="-150" dirty="0">
                <a:ln w="1905"/>
                <a:solidFill>
                  <a:srgbClr val="0000FF"/>
                </a:solidFill>
                <a:latin typeface="+mn-lt"/>
              </a:rPr>
              <a:t> (1123-….)</a:t>
            </a:r>
            <a:endParaRPr lang="ru-RU" sz="3500" b="1" i="1" spc="-150" dirty="0">
              <a:ln w="1905"/>
              <a:solidFill>
                <a:srgbClr val="0000FF"/>
              </a:solidFill>
              <a:latin typeface="+mn-lt"/>
            </a:endParaRPr>
          </a:p>
        </p:txBody>
      </p:sp>
      <p:sp>
        <p:nvSpPr>
          <p:cNvPr id="6" name="Скругленный прямоугольник 5"/>
          <p:cNvSpPr/>
          <p:nvPr/>
        </p:nvSpPr>
        <p:spPr>
          <a:xfrm>
            <a:off x="2000264" y="1428736"/>
            <a:ext cx="7000892" cy="5143512"/>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just" fontAlgn="auto">
              <a:spcBef>
                <a:spcPts val="0"/>
              </a:spcBef>
              <a:spcAft>
                <a:spcPts val="0"/>
              </a:spcAft>
              <a:defRPr/>
            </a:pPr>
            <a:r>
              <a:rPr lang="en-US" sz="2500" dirty="0"/>
              <a:t>	</a:t>
            </a:r>
            <a:r>
              <a:rPr lang="en-US" sz="2500" dirty="0" err="1"/>
              <a:t>Mashhur</a:t>
            </a:r>
            <a:r>
              <a:rPr lang="en-US" sz="2500" dirty="0"/>
              <a:t> </a:t>
            </a:r>
            <a:r>
              <a:rPr lang="en-US" sz="2500" dirty="0" err="1"/>
              <a:t>fiqh</a:t>
            </a:r>
            <a:r>
              <a:rPr lang="en-US" sz="2500" dirty="0"/>
              <a:t> (</a:t>
            </a:r>
            <a:r>
              <a:rPr lang="en-US" sz="2500" dirty="0" err="1"/>
              <a:t>huquqshunos</a:t>
            </a:r>
            <a:r>
              <a:rPr lang="en-US" sz="2500" dirty="0"/>
              <a:t>) </a:t>
            </a:r>
            <a:r>
              <a:rPr lang="en-US" sz="2500" dirty="0" err="1"/>
              <a:t>olimi</a:t>
            </a:r>
            <a:r>
              <a:rPr lang="en-US" sz="2500" dirty="0"/>
              <a:t> </a:t>
            </a:r>
            <a:r>
              <a:rPr lang="en-US" sz="2500" dirty="0" err="1"/>
              <a:t>Burhonuddin</a:t>
            </a:r>
            <a:r>
              <a:rPr lang="en-US" sz="2500" dirty="0"/>
              <a:t>    al</a:t>
            </a:r>
            <a:r>
              <a:rPr lang="uz-Cyrl-UZ" sz="2500" dirty="0"/>
              <a:t>-</a:t>
            </a:r>
            <a:r>
              <a:rPr lang="en-US" sz="2500" dirty="0" err="1"/>
              <a:t>Marg’inoniy</a:t>
            </a:r>
            <a:r>
              <a:rPr lang="en-US" sz="2500" dirty="0"/>
              <a:t> 1123-yilda </a:t>
            </a:r>
            <a:r>
              <a:rPr lang="en-US" sz="2500" dirty="0" err="1"/>
              <a:t>Rishtonda</a:t>
            </a:r>
            <a:r>
              <a:rPr lang="en-US" sz="2500" dirty="0"/>
              <a:t> (</a:t>
            </a:r>
            <a:r>
              <a:rPr lang="en-US" sz="2500" dirty="0" err="1"/>
              <a:t>Farg’ona</a:t>
            </a:r>
            <a:r>
              <a:rPr lang="en-US" sz="2500" dirty="0"/>
              <a:t> </a:t>
            </a:r>
            <a:r>
              <a:rPr lang="en-US" sz="2500" dirty="0" err="1"/>
              <a:t>vodiysi</a:t>
            </a:r>
            <a:r>
              <a:rPr lang="en-US" sz="2500" dirty="0"/>
              <a:t>) </a:t>
            </a:r>
            <a:r>
              <a:rPr lang="en-US" sz="2500" dirty="0" err="1"/>
              <a:t>tavallud</a:t>
            </a:r>
            <a:r>
              <a:rPr lang="en-US" sz="2500" dirty="0"/>
              <a:t> </a:t>
            </a:r>
            <a:r>
              <a:rPr lang="en-US" sz="2500" dirty="0" err="1"/>
              <a:t>topgan</a:t>
            </a:r>
            <a:r>
              <a:rPr lang="en-US" sz="2500" dirty="0"/>
              <a:t>.</a:t>
            </a:r>
          </a:p>
          <a:p>
            <a:pPr algn="just" fontAlgn="auto">
              <a:spcBef>
                <a:spcPts val="0"/>
              </a:spcBef>
              <a:spcAft>
                <a:spcPts val="0"/>
              </a:spcAft>
              <a:defRPr/>
            </a:pPr>
            <a:r>
              <a:rPr lang="en-US" sz="2500" dirty="0"/>
              <a:t>	</a:t>
            </a:r>
            <a:r>
              <a:rPr lang="en-US" sz="2500" dirty="0" err="1"/>
              <a:t>Marg’inoniyning</a:t>
            </a:r>
            <a:r>
              <a:rPr lang="en-US" sz="2500" dirty="0"/>
              <a:t> eng </a:t>
            </a:r>
            <a:r>
              <a:rPr lang="en-US" sz="2500" dirty="0" err="1"/>
              <a:t>nodir</a:t>
            </a:r>
            <a:r>
              <a:rPr lang="en-US" sz="2500" dirty="0"/>
              <a:t> </a:t>
            </a:r>
            <a:r>
              <a:rPr lang="en-US" sz="2500" dirty="0" err="1"/>
              <a:t>asari</a:t>
            </a:r>
            <a:r>
              <a:rPr lang="en-US" sz="2500" dirty="0"/>
              <a:t> </a:t>
            </a:r>
            <a:r>
              <a:rPr lang="en-US" sz="2500" dirty="0" err="1"/>
              <a:t>to’rt</a:t>
            </a:r>
            <a:r>
              <a:rPr lang="en-US" sz="2500" dirty="0"/>
              <a:t> </a:t>
            </a:r>
            <a:r>
              <a:rPr lang="en-US" sz="2500" dirty="0" err="1"/>
              <a:t>jildlik</a:t>
            </a:r>
            <a:r>
              <a:rPr lang="en-US" sz="2500" dirty="0"/>
              <a:t> «</a:t>
            </a:r>
            <a:r>
              <a:rPr lang="en-US" sz="2500" dirty="0" err="1"/>
              <a:t>Hidoya</a:t>
            </a:r>
            <a:r>
              <a:rPr lang="en-US" sz="2500" dirty="0"/>
              <a:t>» </a:t>
            </a:r>
            <a:r>
              <a:rPr lang="en-US" sz="2500" dirty="0" err="1"/>
              <a:t>asaridir</a:t>
            </a:r>
            <a:r>
              <a:rPr lang="en-US" sz="2500" dirty="0"/>
              <a:t>. «</a:t>
            </a:r>
            <a:r>
              <a:rPr lang="en-US" sz="2500" dirty="0" err="1"/>
              <a:t>Hidoya</a:t>
            </a:r>
            <a:r>
              <a:rPr lang="en-US" sz="2500" dirty="0"/>
              <a:t>» </a:t>
            </a:r>
            <a:r>
              <a:rPr lang="en-US" sz="2500" dirty="0" err="1"/>
              <a:t>islom</a:t>
            </a:r>
            <a:r>
              <a:rPr lang="en-US" sz="2500" dirty="0"/>
              <a:t> </a:t>
            </a:r>
            <a:r>
              <a:rPr lang="en-US" sz="2500" dirty="0" err="1"/>
              <a:t>huquqshunosligi</a:t>
            </a:r>
            <a:r>
              <a:rPr lang="en-US" sz="2500" dirty="0"/>
              <a:t> </a:t>
            </a:r>
            <a:r>
              <a:rPr lang="en-US" sz="2500" dirty="0" err="1"/>
              <a:t>bo’yicha</a:t>
            </a:r>
            <a:r>
              <a:rPr lang="en-US" sz="2500" dirty="0"/>
              <a:t> </a:t>
            </a:r>
            <a:r>
              <a:rPr lang="en-US" sz="2500" dirty="0" err="1"/>
              <a:t>mukammal</a:t>
            </a:r>
            <a:r>
              <a:rPr lang="en-US" sz="2500" dirty="0"/>
              <a:t> </a:t>
            </a:r>
            <a:r>
              <a:rPr lang="en-US" sz="2500" dirty="0" err="1"/>
              <a:t>asar</a:t>
            </a:r>
            <a:r>
              <a:rPr lang="en-US" sz="2500" dirty="0"/>
              <a:t> </a:t>
            </a:r>
            <a:r>
              <a:rPr lang="en-US" sz="2500" dirty="0" err="1"/>
              <a:t>bo’lib</a:t>
            </a:r>
            <a:r>
              <a:rPr lang="en-US" sz="2500" dirty="0"/>
              <a:t>, </a:t>
            </a:r>
            <a:r>
              <a:rPr lang="en-US" sz="2500" dirty="0" err="1"/>
              <a:t>bir</a:t>
            </a:r>
            <a:r>
              <a:rPr lang="en-US" sz="2500" dirty="0"/>
              <a:t> </a:t>
            </a:r>
            <a:r>
              <a:rPr lang="en-US" sz="2500" dirty="0" err="1"/>
              <a:t>necha</a:t>
            </a:r>
            <a:r>
              <a:rPr lang="en-US" sz="2500" dirty="0"/>
              <a:t> </a:t>
            </a:r>
            <a:r>
              <a:rPr lang="en-US" sz="2500" dirty="0" err="1"/>
              <a:t>asrlar</a:t>
            </a:r>
            <a:r>
              <a:rPr lang="en-US" sz="2500" dirty="0"/>
              <a:t> </a:t>
            </a:r>
            <a:r>
              <a:rPr lang="en-US" sz="2500" dirty="0" err="1"/>
              <a:t>davomida</a:t>
            </a:r>
            <a:r>
              <a:rPr lang="en-US" sz="2500" dirty="0"/>
              <a:t> </a:t>
            </a:r>
            <a:r>
              <a:rPr lang="en-US" sz="2500" dirty="0" err="1"/>
              <a:t>musulmon</a:t>
            </a:r>
            <a:r>
              <a:rPr lang="en-US" sz="2500" dirty="0"/>
              <a:t> </a:t>
            </a:r>
            <a:r>
              <a:rPr lang="en-US" sz="2500" dirty="0" err="1"/>
              <a:t>mamlakatlaridagi</a:t>
            </a:r>
            <a:r>
              <a:rPr lang="en-US" sz="2500" dirty="0"/>
              <a:t> </a:t>
            </a:r>
            <a:r>
              <a:rPr lang="en-US" sz="2500" dirty="0" err="1"/>
              <a:t>huquqshunoslar</a:t>
            </a:r>
            <a:r>
              <a:rPr lang="en-US" sz="2500" dirty="0"/>
              <a:t> </a:t>
            </a:r>
            <a:r>
              <a:rPr lang="en-US" sz="2500" dirty="0" err="1"/>
              <a:t>uchun</a:t>
            </a:r>
            <a:r>
              <a:rPr lang="en-US" sz="2500" dirty="0"/>
              <a:t> ham </a:t>
            </a:r>
            <a:r>
              <a:rPr lang="en-US" sz="2500" dirty="0" err="1"/>
              <a:t>nazariy</a:t>
            </a:r>
            <a:r>
              <a:rPr lang="en-US" sz="2500" dirty="0"/>
              <a:t>, ham </a:t>
            </a:r>
            <a:r>
              <a:rPr lang="en-US" sz="2500" dirty="0" err="1"/>
              <a:t>amaliy</a:t>
            </a:r>
            <a:r>
              <a:rPr lang="en-US" sz="2500" dirty="0"/>
              <a:t> </a:t>
            </a:r>
            <a:r>
              <a:rPr lang="en-US" sz="2500" dirty="0" err="1"/>
              <a:t>qo’llanma</a:t>
            </a:r>
            <a:r>
              <a:rPr lang="en-US" sz="2500" dirty="0"/>
              <a:t> </a:t>
            </a:r>
            <a:r>
              <a:rPr lang="en-US" sz="2500" dirty="0" err="1"/>
              <a:t>vazifasini</a:t>
            </a:r>
            <a:r>
              <a:rPr lang="en-US" sz="2500" dirty="0"/>
              <a:t> </a:t>
            </a:r>
            <a:r>
              <a:rPr lang="en-US" sz="2500" dirty="0" err="1"/>
              <a:t>o’tab</a:t>
            </a:r>
            <a:r>
              <a:rPr lang="en-US" sz="2500" dirty="0"/>
              <a:t> </a:t>
            </a:r>
            <a:r>
              <a:rPr lang="en-US" sz="2500" dirty="0" err="1"/>
              <a:t>kelgan</a:t>
            </a:r>
            <a:r>
              <a:rPr lang="en-US" sz="2500" dirty="0"/>
              <a:t>. </a:t>
            </a:r>
            <a:r>
              <a:rPr lang="en-US" sz="2500" dirty="0" err="1"/>
              <a:t>Kitob</a:t>
            </a:r>
            <a:r>
              <a:rPr lang="en-US" sz="2500" dirty="0"/>
              <a:t> </a:t>
            </a:r>
            <a:r>
              <a:rPr lang="en-US" sz="2500" dirty="0" err="1"/>
              <a:t>bir</a:t>
            </a:r>
            <a:r>
              <a:rPr lang="en-US" sz="2500" dirty="0"/>
              <a:t> </a:t>
            </a:r>
            <a:r>
              <a:rPr lang="en-US" sz="2500" dirty="0" err="1"/>
              <a:t>qancha</a:t>
            </a:r>
            <a:r>
              <a:rPr lang="en-US" sz="2500" dirty="0"/>
              <a:t> </a:t>
            </a:r>
            <a:r>
              <a:rPr lang="en-US" sz="2500" dirty="0" err="1"/>
              <a:t>tillarga</a:t>
            </a:r>
            <a:r>
              <a:rPr lang="en-US" sz="2500" dirty="0"/>
              <a:t> </a:t>
            </a:r>
            <a:r>
              <a:rPr lang="en-US" sz="2500" dirty="0" err="1"/>
              <a:t>tarjima</a:t>
            </a:r>
            <a:r>
              <a:rPr lang="en-US" sz="2500" dirty="0"/>
              <a:t> </a:t>
            </a:r>
            <a:r>
              <a:rPr lang="en-US" sz="2500" dirty="0" err="1"/>
              <a:t>qilingan</a:t>
            </a:r>
            <a:r>
              <a:rPr lang="en-US" sz="2500" dirty="0"/>
              <a:t>. </a:t>
            </a:r>
            <a:r>
              <a:rPr lang="en-US" sz="2500" dirty="0" err="1"/>
              <a:t>Hozirgi</a:t>
            </a:r>
            <a:r>
              <a:rPr lang="en-US" sz="2500" dirty="0"/>
              <a:t> </a:t>
            </a:r>
            <a:r>
              <a:rPr lang="en-US" sz="2500" dirty="0" err="1"/>
              <a:t>kunda</a:t>
            </a:r>
            <a:r>
              <a:rPr lang="en-US" sz="2500" dirty="0"/>
              <a:t> ham </a:t>
            </a:r>
            <a:r>
              <a:rPr lang="en-US" sz="2500" dirty="0" err="1"/>
              <a:t>muhim</a:t>
            </a:r>
            <a:r>
              <a:rPr lang="en-US" sz="2500" dirty="0"/>
              <a:t> </a:t>
            </a:r>
            <a:r>
              <a:rPr lang="en-US" sz="2500" dirty="0" err="1"/>
              <a:t>manba</a:t>
            </a:r>
            <a:r>
              <a:rPr lang="en-US" sz="2500" dirty="0"/>
              <a:t> </a:t>
            </a:r>
            <a:r>
              <a:rPr lang="en-US" sz="2500" dirty="0" err="1"/>
              <a:t>sifatida</a:t>
            </a:r>
            <a:r>
              <a:rPr lang="en-US" sz="2500" dirty="0"/>
              <a:t> </a:t>
            </a:r>
            <a:r>
              <a:rPr lang="en-US" sz="2500" dirty="0" err="1"/>
              <a:t>foydalanib</a:t>
            </a:r>
            <a:r>
              <a:rPr lang="en-US" sz="2500" dirty="0"/>
              <a:t> </a:t>
            </a:r>
            <a:r>
              <a:rPr lang="en-US" sz="2500" dirty="0" err="1"/>
              <a:t>kelinmoqda</a:t>
            </a:r>
            <a:r>
              <a:rPr lang="en-US" sz="2500" dirty="0"/>
              <a:t>.</a:t>
            </a:r>
            <a:endParaRPr lang="ru-RU" b="1" dirty="0"/>
          </a:p>
        </p:txBody>
      </p:sp>
    </p:spTree>
    <p:extLst>
      <p:ext uri="{BB962C8B-B14F-4D97-AF65-F5344CB8AC3E}">
        <p14:creationId xmlns:p14="http://schemas.microsoft.com/office/powerpoint/2010/main" val="343762213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285984" y="357166"/>
            <a:ext cx="5357850" cy="630942"/>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algn="ctr" fontAlgn="auto">
              <a:spcBef>
                <a:spcPts val="0"/>
              </a:spcBef>
              <a:spcAft>
                <a:spcPts val="0"/>
              </a:spcAft>
              <a:defRPr/>
            </a:pPr>
            <a:r>
              <a:rPr lang="en-US" sz="3500" b="1" i="1" spc="-150" dirty="0">
                <a:ln w="1905"/>
                <a:solidFill>
                  <a:srgbClr val="0000FF"/>
                </a:solidFill>
              </a:rPr>
              <a:t> </a:t>
            </a:r>
            <a:r>
              <a:rPr lang="en-US" sz="3500" b="1" i="1" spc="-150" dirty="0" err="1">
                <a:ln w="1905"/>
                <a:solidFill>
                  <a:srgbClr val="0000FF"/>
                </a:solidFill>
              </a:rPr>
              <a:t>Turkiy</a:t>
            </a:r>
            <a:r>
              <a:rPr lang="en-US" sz="3500" b="1" i="1" spc="-150" dirty="0">
                <a:ln w="1905"/>
                <a:solidFill>
                  <a:srgbClr val="0000FF"/>
                </a:solidFill>
              </a:rPr>
              <a:t> </a:t>
            </a:r>
            <a:r>
              <a:rPr lang="en-US" sz="3500" b="1" i="1" spc="-150" dirty="0" err="1">
                <a:ln w="1905"/>
                <a:solidFill>
                  <a:srgbClr val="0000FF"/>
                </a:solidFill>
              </a:rPr>
              <a:t>yozma</a:t>
            </a:r>
            <a:r>
              <a:rPr lang="en-US" sz="3500" b="1" i="1" spc="-150" dirty="0">
                <a:ln w="1905"/>
                <a:solidFill>
                  <a:srgbClr val="0000FF"/>
                </a:solidFill>
              </a:rPr>
              <a:t> </a:t>
            </a:r>
            <a:r>
              <a:rPr lang="en-US" sz="3500" b="1" i="1" spc="-150" dirty="0" err="1">
                <a:ln w="1905"/>
                <a:solidFill>
                  <a:srgbClr val="0000FF"/>
                </a:solidFill>
              </a:rPr>
              <a:t>adabiyot</a:t>
            </a:r>
            <a:endParaRPr lang="ru-RU" sz="3500" b="1" i="1" spc="-150" dirty="0">
              <a:ln w="1905"/>
              <a:solidFill>
                <a:srgbClr val="0000FF"/>
              </a:solidFill>
            </a:endParaRPr>
          </a:p>
        </p:txBody>
      </p:sp>
      <p:sp>
        <p:nvSpPr>
          <p:cNvPr id="7" name="Скругленный прямоугольник 6"/>
          <p:cNvSpPr/>
          <p:nvPr/>
        </p:nvSpPr>
        <p:spPr>
          <a:xfrm>
            <a:off x="357188" y="1428750"/>
            <a:ext cx="4000500" cy="785813"/>
          </a:xfrm>
          <a:prstGeom prst="roundRect">
            <a:avLst/>
          </a:prstGeom>
          <a:gradFill flip="none" rotWithShape="1">
            <a:gsLst>
              <a:gs pos="0">
                <a:schemeClr val="accent4">
                  <a:tint val="70000"/>
                  <a:satMod val="130000"/>
                </a:schemeClr>
              </a:gs>
              <a:gs pos="43000">
                <a:schemeClr val="accent4">
                  <a:tint val="44000"/>
                  <a:satMod val="165000"/>
                </a:schemeClr>
              </a:gs>
              <a:gs pos="93000">
                <a:schemeClr val="accent4">
                  <a:tint val="15000"/>
                  <a:satMod val="165000"/>
                </a:schemeClr>
              </a:gs>
              <a:gs pos="100000">
                <a:schemeClr val="accent4">
                  <a:tint val="5000"/>
                  <a:satMod val="250000"/>
                </a:schemeClr>
              </a:gs>
            </a:gsLst>
            <a:lin ang="0" scaled="1"/>
            <a:tileRect/>
          </a:gradFill>
          <a:ln w="19050">
            <a:solidFill>
              <a:srgbClr val="006600"/>
            </a:solidFill>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sz="3000" b="1" i="1" dirty="0">
                <a:latin typeface="Times New Roman" pitchFamily="18" charset="0"/>
                <a:cs typeface="Times New Roman" pitchFamily="18" charset="0"/>
              </a:rPr>
              <a:t>Yusuf </a:t>
            </a:r>
            <a:r>
              <a:rPr lang="en-US" sz="3000" b="1" i="1" dirty="0" err="1">
                <a:latin typeface="Times New Roman" pitchFamily="18" charset="0"/>
                <a:cs typeface="Times New Roman" pitchFamily="18" charset="0"/>
              </a:rPr>
              <a:t>Xos</a:t>
            </a:r>
            <a:r>
              <a:rPr lang="en-US" sz="3000" b="1" i="1" dirty="0">
                <a:latin typeface="Times New Roman" pitchFamily="18" charset="0"/>
                <a:cs typeface="Times New Roman" pitchFamily="18" charset="0"/>
              </a:rPr>
              <a:t> </a:t>
            </a:r>
            <a:r>
              <a:rPr lang="en-US" sz="3000" b="1" i="1" dirty="0" err="1">
                <a:latin typeface="Times New Roman" pitchFamily="18" charset="0"/>
                <a:cs typeface="Times New Roman" pitchFamily="18" charset="0"/>
              </a:rPr>
              <a:t>Hojib</a:t>
            </a:r>
            <a:endParaRPr lang="ru-RU" sz="3000" b="1" i="1" dirty="0">
              <a:latin typeface="Times New Roman" pitchFamily="18" charset="0"/>
              <a:cs typeface="Times New Roman" pitchFamily="18" charset="0"/>
            </a:endParaRPr>
          </a:p>
        </p:txBody>
      </p:sp>
      <p:sp>
        <p:nvSpPr>
          <p:cNvPr id="8" name="Скругленный прямоугольник 7"/>
          <p:cNvSpPr/>
          <p:nvPr/>
        </p:nvSpPr>
        <p:spPr>
          <a:xfrm>
            <a:off x="357188" y="2643188"/>
            <a:ext cx="4000500" cy="785812"/>
          </a:xfrm>
          <a:prstGeom prst="roundRect">
            <a:avLst/>
          </a:prstGeom>
          <a:gradFill flip="none" rotWithShape="1">
            <a:gsLst>
              <a:gs pos="0">
                <a:schemeClr val="accent4">
                  <a:tint val="70000"/>
                  <a:satMod val="130000"/>
                </a:schemeClr>
              </a:gs>
              <a:gs pos="43000">
                <a:schemeClr val="accent4">
                  <a:tint val="44000"/>
                  <a:satMod val="165000"/>
                </a:schemeClr>
              </a:gs>
              <a:gs pos="93000">
                <a:schemeClr val="accent4">
                  <a:tint val="15000"/>
                  <a:satMod val="165000"/>
                </a:schemeClr>
              </a:gs>
              <a:gs pos="100000">
                <a:schemeClr val="accent4">
                  <a:tint val="5000"/>
                  <a:satMod val="250000"/>
                </a:schemeClr>
              </a:gs>
            </a:gsLst>
            <a:lin ang="0" scaled="1"/>
            <a:tileRect/>
          </a:gradFill>
          <a:ln w="19050">
            <a:solidFill>
              <a:srgbClr val="006600"/>
            </a:solidFill>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sz="3000" b="1" i="1" dirty="0">
                <a:latin typeface="Times New Roman" pitchFamily="18" charset="0"/>
                <a:cs typeface="Times New Roman" pitchFamily="18" charset="0"/>
              </a:rPr>
              <a:t>Mahmud </a:t>
            </a:r>
            <a:r>
              <a:rPr lang="en-US" sz="3000" b="1" i="1" dirty="0" err="1">
                <a:latin typeface="Times New Roman" pitchFamily="18" charset="0"/>
                <a:cs typeface="Times New Roman" pitchFamily="18" charset="0"/>
              </a:rPr>
              <a:t>Qoshg’ariy</a:t>
            </a:r>
            <a:endParaRPr lang="ru-RU" sz="3000" b="1" i="1" dirty="0">
              <a:latin typeface="Times New Roman" pitchFamily="18" charset="0"/>
              <a:cs typeface="Times New Roman" pitchFamily="18" charset="0"/>
            </a:endParaRPr>
          </a:p>
        </p:txBody>
      </p:sp>
      <p:sp>
        <p:nvSpPr>
          <p:cNvPr id="9" name="Скругленный прямоугольник 8"/>
          <p:cNvSpPr/>
          <p:nvPr/>
        </p:nvSpPr>
        <p:spPr>
          <a:xfrm>
            <a:off x="357188" y="3857625"/>
            <a:ext cx="4000500" cy="785813"/>
          </a:xfrm>
          <a:prstGeom prst="roundRect">
            <a:avLst/>
          </a:prstGeom>
          <a:gradFill flip="none" rotWithShape="1">
            <a:gsLst>
              <a:gs pos="0">
                <a:schemeClr val="accent4">
                  <a:tint val="70000"/>
                  <a:satMod val="130000"/>
                </a:schemeClr>
              </a:gs>
              <a:gs pos="43000">
                <a:schemeClr val="accent4">
                  <a:tint val="44000"/>
                  <a:satMod val="165000"/>
                </a:schemeClr>
              </a:gs>
              <a:gs pos="93000">
                <a:schemeClr val="accent4">
                  <a:tint val="15000"/>
                  <a:satMod val="165000"/>
                </a:schemeClr>
              </a:gs>
              <a:gs pos="100000">
                <a:schemeClr val="accent4">
                  <a:tint val="5000"/>
                  <a:satMod val="250000"/>
                </a:schemeClr>
              </a:gs>
            </a:gsLst>
            <a:lin ang="0" scaled="1"/>
            <a:tileRect/>
          </a:gradFill>
          <a:ln w="19050">
            <a:solidFill>
              <a:srgbClr val="006600"/>
            </a:solidFill>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sz="3000" b="1" i="1" dirty="0">
                <a:latin typeface="Times New Roman" pitchFamily="18" charset="0"/>
                <a:cs typeface="Times New Roman" pitchFamily="18" charset="0"/>
              </a:rPr>
              <a:t>Ahmad </a:t>
            </a:r>
            <a:r>
              <a:rPr lang="en-US" sz="3000" b="1" i="1" dirty="0" err="1">
                <a:latin typeface="Times New Roman" pitchFamily="18" charset="0"/>
                <a:cs typeface="Times New Roman" pitchFamily="18" charset="0"/>
              </a:rPr>
              <a:t>Yugnakiy</a:t>
            </a:r>
            <a:endParaRPr lang="ru-RU" sz="3000" b="1" i="1" dirty="0">
              <a:latin typeface="Times New Roman" pitchFamily="18" charset="0"/>
              <a:cs typeface="Times New Roman" pitchFamily="18" charset="0"/>
            </a:endParaRPr>
          </a:p>
        </p:txBody>
      </p:sp>
      <p:sp>
        <p:nvSpPr>
          <p:cNvPr id="10" name="Скругленный прямоугольник 9"/>
          <p:cNvSpPr/>
          <p:nvPr/>
        </p:nvSpPr>
        <p:spPr>
          <a:xfrm>
            <a:off x="357188" y="5072063"/>
            <a:ext cx="4000500" cy="785812"/>
          </a:xfrm>
          <a:prstGeom prst="roundRect">
            <a:avLst/>
          </a:prstGeom>
          <a:gradFill flip="none" rotWithShape="1">
            <a:gsLst>
              <a:gs pos="0">
                <a:schemeClr val="accent4">
                  <a:tint val="70000"/>
                  <a:satMod val="130000"/>
                </a:schemeClr>
              </a:gs>
              <a:gs pos="43000">
                <a:schemeClr val="accent4">
                  <a:tint val="44000"/>
                  <a:satMod val="165000"/>
                </a:schemeClr>
              </a:gs>
              <a:gs pos="93000">
                <a:schemeClr val="accent4">
                  <a:tint val="15000"/>
                  <a:satMod val="165000"/>
                </a:schemeClr>
              </a:gs>
              <a:gs pos="100000">
                <a:schemeClr val="accent4">
                  <a:tint val="5000"/>
                  <a:satMod val="250000"/>
                </a:schemeClr>
              </a:gs>
            </a:gsLst>
            <a:lin ang="0" scaled="1"/>
            <a:tileRect/>
          </a:gradFill>
          <a:ln w="19050">
            <a:solidFill>
              <a:srgbClr val="006600"/>
            </a:solidFill>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sz="3000" b="1" i="1" dirty="0">
                <a:latin typeface="Times New Roman" pitchFamily="18" charset="0"/>
                <a:cs typeface="Times New Roman" pitchFamily="18" charset="0"/>
              </a:rPr>
              <a:t>Ahmad </a:t>
            </a:r>
            <a:r>
              <a:rPr lang="en-US" sz="3000" b="1" i="1" dirty="0" err="1">
                <a:latin typeface="Times New Roman" pitchFamily="18" charset="0"/>
                <a:cs typeface="Times New Roman" pitchFamily="18" charset="0"/>
              </a:rPr>
              <a:t>Yassaviy</a:t>
            </a:r>
            <a:endParaRPr lang="ru-RU" sz="3000" b="1" i="1" dirty="0">
              <a:latin typeface="Times New Roman" pitchFamily="18" charset="0"/>
              <a:cs typeface="Times New Roman" pitchFamily="18" charset="0"/>
            </a:endParaRPr>
          </a:p>
        </p:txBody>
      </p:sp>
      <p:sp>
        <p:nvSpPr>
          <p:cNvPr id="11" name="Скругленный прямоугольник 10"/>
          <p:cNvSpPr/>
          <p:nvPr/>
        </p:nvSpPr>
        <p:spPr>
          <a:xfrm>
            <a:off x="4786313" y="1357313"/>
            <a:ext cx="4000500" cy="785812"/>
          </a:xfrm>
          <a:prstGeom prst="roundRect">
            <a:avLst/>
          </a:prstGeom>
          <a:gradFill flip="none" rotWithShape="1">
            <a:gsLst>
              <a:gs pos="0">
                <a:schemeClr val="accent4">
                  <a:tint val="70000"/>
                  <a:satMod val="130000"/>
                </a:schemeClr>
              </a:gs>
              <a:gs pos="43000">
                <a:schemeClr val="accent4">
                  <a:tint val="44000"/>
                  <a:satMod val="165000"/>
                </a:schemeClr>
              </a:gs>
              <a:gs pos="93000">
                <a:schemeClr val="accent4">
                  <a:tint val="15000"/>
                  <a:satMod val="165000"/>
                </a:schemeClr>
              </a:gs>
              <a:gs pos="100000">
                <a:schemeClr val="accent4">
                  <a:tint val="5000"/>
                  <a:satMod val="250000"/>
                </a:schemeClr>
              </a:gs>
            </a:gsLst>
            <a:lin ang="0" scaled="1"/>
            <a:tileRect/>
          </a:gradFill>
          <a:ln w="19050">
            <a:solidFill>
              <a:srgbClr val="006600"/>
            </a:solidFill>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ru-RU" sz="2500" b="1" dirty="0">
                <a:latin typeface="Times New Roman" pitchFamily="18" charset="0"/>
                <a:cs typeface="Times New Roman" pitchFamily="18" charset="0"/>
              </a:rPr>
              <a:t>«</a:t>
            </a:r>
            <a:r>
              <a:rPr lang="en-US" sz="2500" b="1" dirty="0" err="1">
                <a:latin typeface="Times New Roman" pitchFamily="18" charset="0"/>
                <a:cs typeface="Times New Roman" pitchFamily="18" charset="0"/>
              </a:rPr>
              <a:t>Qutadg’u</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bilig</a:t>
            </a:r>
            <a:r>
              <a:rPr lang="ru-RU" sz="2500" b="1" dirty="0">
                <a:latin typeface="Times New Roman" pitchFamily="18" charset="0"/>
                <a:cs typeface="Times New Roman" pitchFamily="18" charset="0"/>
              </a:rPr>
              <a:t>»</a:t>
            </a:r>
          </a:p>
        </p:txBody>
      </p:sp>
      <p:sp>
        <p:nvSpPr>
          <p:cNvPr id="12" name="Скругленный прямоугольник 11"/>
          <p:cNvSpPr/>
          <p:nvPr/>
        </p:nvSpPr>
        <p:spPr>
          <a:xfrm>
            <a:off x="4786313" y="2571750"/>
            <a:ext cx="4000500" cy="785813"/>
          </a:xfrm>
          <a:prstGeom prst="roundRect">
            <a:avLst/>
          </a:prstGeom>
          <a:gradFill flip="none" rotWithShape="1">
            <a:gsLst>
              <a:gs pos="0">
                <a:schemeClr val="accent4">
                  <a:tint val="70000"/>
                  <a:satMod val="130000"/>
                </a:schemeClr>
              </a:gs>
              <a:gs pos="43000">
                <a:schemeClr val="accent4">
                  <a:tint val="44000"/>
                  <a:satMod val="165000"/>
                </a:schemeClr>
              </a:gs>
              <a:gs pos="93000">
                <a:schemeClr val="accent4">
                  <a:tint val="15000"/>
                  <a:satMod val="165000"/>
                </a:schemeClr>
              </a:gs>
              <a:gs pos="100000">
                <a:schemeClr val="accent4">
                  <a:tint val="5000"/>
                  <a:satMod val="250000"/>
                </a:schemeClr>
              </a:gs>
            </a:gsLst>
            <a:lin ang="0" scaled="1"/>
            <a:tileRect/>
          </a:gradFill>
          <a:ln w="19050">
            <a:solidFill>
              <a:srgbClr val="006600"/>
            </a:solidFill>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ru-RU" sz="2500" b="1" dirty="0">
                <a:latin typeface="Times New Roman" pitchFamily="18" charset="0"/>
                <a:cs typeface="Times New Roman" pitchFamily="18" charset="0"/>
              </a:rPr>
              <a:t>«</a:t>
            </a:r>
            <a:r>
              <a:rPr lang="en-US" sz="2500" b="1" dirty="0" err="1">
                <a:latin typeface="Times New Roman" pitchFamily="18" charset="0"/>
                <a:cs typeface="Times New Roman" pitchFamily="18" charset="0"/>
              </a:rPr>
              <a:t>Devonu</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lug’atit-turk</a:t>
            </a:r>
            <a:r>
              <a:rPr lang="ru-RU" sz="2500" b="1" dirty="0">
                <a:latin typeface="Times New Roman" pitchFamily="18" charset="0"/>
                <a:cs typeface="Times New Roman" pitchFamily="18" charset="0"/>
              </a:rPr>
              <a:t>»</a:t>
            </a:r>
          </a:p>
        </p:txBody>
      </p:sp>
      <p:sp>
        <p:nvSpPr>
          <p:cNvPr id="13" name="Скругленный прямоугольник 12"/>
          <p:cNvSpPr/>
          <p:nvPr/>
        </p:nvSpPr>
        <p:spPr>
          <a:xfrm>
            <a:off x="4786313" y="3786188"/>
            <a:ext cx="4000500" cy="785812"/>
          </a:xfrm>
          <a:prstGeom prst="roundRect">
            <a:avLst/>
          </a:prstGeom>
          <a:gradFill flip="none" rotWithShape="1">
            <a:gsLst>
              <a:gs pos="0">
                <a:schemeClr val="accent4">
                  <a:tint val="70000"/>
                  <a:satMod val="130000"/>
                </a:schemeClr>
              </a:gs>
              <a:gs pos="43000">
                <a:schemeClr val="accent4">
                  <a:tint val="44000"/>
                  <a:satMod val="165000"/>
                </a:schemeClr>
              </a:gs>
              <a:gs pos="93000">
                <a:schemeClr val="accent4">
                  <a:tint val="15000"/>
                  <a:satMod val="165000"/>
                </a:schemeClr>
              </a:gs>
              <a:gs pos="100000">
                <a:schemeClr val="accent4">
                  <a:tint val="5000"/>
                  <a:satMod val="250000"/>
                </a:schemeClr>
              </a:gs>
            </a:gsLst>
            <a:lin ang="0" scaled="1"/>
            <a:tileRect/>
          </a:gradFill>
          <a:ln w="19050">
            <a:solidFill>
              <a:srgbClr val="006600"/>
            </a:solidFill>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ru-RU" sz="2500" b="1" dirty="0">
                <a:latin typeface="Times New Roman" pitchFamily="18" charset="0"/>
                <a:cs typeface="Times New Roman" pitchFamily="18" charset="0"/>
              </a:rPr>
              <a:t>«</a:t>
            </a:r>
            <a:r>
              <a:rPr lang="en-US" sz="2500" b="1" dirty="0" err="1">
                <a:latin typeface="Times New Roman" pitchFamily="18" charset="0"/>
                <a:cs typeface="Times New Roman" pitchFamily="18" charset="0"/>
              </a:rPr>
              <a:t>Hibat</a:t>
            </a:r>
            <a:r>
              <a:rPr lang="en-US" sz="2500" b="1" dirty="0">
                <a:latin typeface="Times New Roman" pitchFamily="18" charset="0"/>
                <a:cs typeface="Times New Roman" pitchFamily="18" charset="0"/>
              </a:rPr>
              <a:t> </a:t>
            </a:r>
            <a:r>
              <a:rPr lang="en-US" sz="2500" b="1" dirty="0" err="1">
                <a:latin typeface="Times New Roman" pitchFamily="18" charset="0"/>
                <a:cs typeface="Times New Roman" pitchFamily="18" charset="0"/>
              </a:rPr>
              <a:t>ul-haqoyiq</a:t>
            </a:r>
            <a:r>
              <a:rPr lang="ru-RU" sz="2500" b="1" dirty="0">
                <a:latin typeface="Times New Roman" pitchFamily="18" charset="0"/>
                <a:cs typeface="Times New Roman" pitchFamily="18" charset="0"/>
              </a:rPr>
              <a:t>»</a:t>
            </a:r>
          </a:p>
        </p:txBody>
      </p:sp>
      <p:sp>
        <p:nvSpPr>
          <p:cNvPr id="14" name="Скругленный прямоугольник 13"/>
          <p:cNvSpPr/>
          <p:nvPr/>
        </p:nvSpPr>
        <p:spPr>
          <a:xfrm>
            <a:off x="4786313" y="5000625"/>
            <a:ext cx="4000500" cy="785813"/>
          </a:xfrm>
          <a:prstGeom prst="roundRect">
            <a:avLst/>
          </a:prstGeom>
          <a:gradFill flip="none" rotWithShape="1">
            <a:gsLst>
              <a:gs pos="0">
                <a:schemeClr val="accent4">
                  <a:tint val="70000"/>
                  <a:satMod val="130000"/>
                </a:schemeClr>
              </a:gs>
              <a:gs pos="43000">
                <a:schemeClr val="accent4">
                  <a:tint val="44000"/>
                  <a:satMod val="165000"/>
                </a:schemeClr>
              </a:gs>
              <a:gs pos="93000">
                <a:schemeClr val="accent4">
                  <a:tint val="15000"/>
                  <a:satMod val="165000"/>
                </a:schemeClr>
              </a:gs>
              <a:gs pos="100000">
                <a:schemeClr val="accent4">
                  <a:tint val="5000"/>
                  <a:satMod val="250000"/>
                </a:schemeClr>
              </a:gs>
            </a:gsLst>
            <a:lin ang="0" scaled="1"/>
            <a:tileRect/>
          </a:gradFill>
          <a:ln w="19050">
            <a:solidFill>
              <a:srgbClr val="006600"/>
            </a:solidFill>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ru-RU" sz="2500" b="1" dirty="0">
                <a:latin typeface="Times New Roman" pitchFamily="18" charset="0"/>
                <a:cs typeface="Times New Roman" pitchFamily="18" charset="0"/>
              </a:rPr>
              <a:t>«</a:t>
            </a:r>
            <a:r>
              <a:rPr lang="en-US" sz="2500" b="1" dirty="0" err="1">
                <a:latin typeface="Times New Roman" pitchFamily="18" charset="0"/>
                <a:cs typeface="Times New Roman" pitchFamily="18" charset="0"/>
              </a:rPr>
              <a:t>Hikmat</a:t>
            </a:r>
            <a:r>
              <a:rPr lang="ru-RU" sz="2500" b="1" dirty="0">
                <a:latin typeface="Times New Roman" pitchFamily="18" charset="0"/>
                <a:cs typeface="Times New Roman" pitchFamily="18" charset="0"/>
              </a:rPr>
              <a:t>»</a:t>
            </a:r>
          </a:p>
        </p:txBody>
      </p:sp>
      <p:sp>
        <p:nvSpPr>
          <p:cNvPr id="15" name="Стрелка вправо 14"/>
          <p:cNvSpPr/>
          <p:nvPr/>
        </p:nvSpPr>
        <p:spPr>
          <a:xfrm>
            <a:off x="4000496" y="1571612"/>
            <a:ext cx="1214446" cy="428628"/>
          </a:xfrm>
          <a:prstGeom prst="rightArrow">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p>
        </p:txBody>
      </p:sp>
      <p:sp>
        <p:nvSpPr>
          <p:cNvPr id="16" name="Стрелка вправо 15"/>
          <p:cNvSpPr/>
          <p:nvPr/>
        </p:nvSpPr>
        <p:spPr>
          <a:xfrm>
            <a:off x="4000496" y="2786058"/>
            <a:ext cx="1214446" cy="428628"/>
          </a:xfrm>
          <a:prstGeom prst="rightArrow">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p>
        </p:txBody>
      </p:sp>
      <p:sp>
        <p:nvSpPr>
          <p:cNvPr id="17" name="Стрелка вправо 16"/>
          <p:cNvSpPr/>
          <p:nvPr/>
        </p:nvSpPr>
        <p:spPr>
          <a:xfrm>
            <a:off x="4000496" y="4000504"/>
            <a:ext cx="1214446" cy="428628"/>
          </a:xfrm>
          <a:prstGeom prst="rightArrow">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p>
        </p:txBody>
      </p:sp>
      <p:sp>
        <p:nvSpPr>
          <p:cNvPr id="18" name="Стрелка вправо 17"/>
          <p:cNvSpPr/>
          <p:nvPr/>
        </p:nvSpPr>
        <p:spPr>
          <a:xfrm>
            <a:off x="4000496" y="5214950"/>
            <a:ext cx="1214446" cy="428628"/>
          </a:xfrm>
          <a:prstGeom prst="rightArrow">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p>
        </p:txBody>
      </p:sp>
    </p:spTree>
    <p:extLst>
      <p:ext uri="{BB962C8B-B14F-4D97-AF65-F5344CB8AC3E}">
        <p14:creationId xmlns:p14="http://schemas.microsoft.com/office/powerpoint/2010/main" val="48246690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Прямоугольник 19"/>
          <p:cNvSpPr/>
          <p:nvPr/>
        </p:nvSpPr>
        <p:spPr>
          <a:xfrm>
            <a:off x="71406" y="142852"/>
            <a:ext cx="5214974" cy="400110"/>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en-US" sz="2000" b="1" cap="all" dirty="0" err="1">
                <a:ln w="0">
                  <a:solidFill>
                    <a:sysClr val="windowText" lastClr="000000"/>
                  </a:solidFill>
                </a:ln>
                <a:effectLst>
                  <a:reflection blurRad="12700" stA="50000" endPos="50000" dist="5000" dir="5400000" sy="-100000" rotWithShape="0"/>
                </a:effectLst>
                <a:latin typeface="+mn-lt"/>
              </a:rPr>
              <a:t>Yangi</a:t>
            </a:r>
            <a:r>
              <a:rPr lang="en-US" sz="2000" b="1" cap="all" dirty="0">
                <a:ln w="0">
                  <a:solidFill>
                    <a:sysClr val="windowText" lastClr="000000"/>
                  </a:solidFill>
                </a:ln>
                <a:effectLst>
                  <a:reflection blurRad="12700" stA="50000" endPos="50000" dist="5000" dir="5400000" sy="-100000" rotWithShape="0"/>
                </a:effectLst>
                <a:latin typeface="+mn-lt"/>
              </a:rPr>
              <a:t> </a:t>
            </a:r>
            <a:r>
              <a:rPr lang="en-US" sz="2000" b="1" cap="all" dirty="0" err="1">
                <a:ln w="0">
                  <a:solidFill>
                    <a:sysClr val="windowText" lastClr="000000"/>
                  </a:solidFill>
                </a:ln>
                <a:effectLst>
                  <a:reflection blurRad="12700" stA="50000" endPos="50000" dist="5000" dir="5400000" sy="-100000" rotWithShape="0"/>
                </a:effectLst>
                <a:latin typeface="+mn-lt"/>
              </a:rPr>
              <a:t>mavzuni</a:t>
            </a:r>
            <a:r>
              <a:rPr lang="en-US" sz="2000" b="1" cap="all" dirty="0">
                <a:ln w="0">
                  <a:solidFill>
                    <a:sysClr val="windowText" lastClr="000000"/>
                  </a:solidFill>
                </a:ln>
                <a:effectLst>
                  <a:reflection blurRad="12700" stA="50000" endPos="50000" dist="5000" dir="5400000" sy="-100000" rotWithShape="0"/>
                </a:effectLst>
                <a:latin typeface="+mn-lt"/>
              </a:rPr>
              <a:t> </a:t>
            </a:r>
            <a:r>
              <a:rPr lang="en-US" sz="2000" b="1" cap="all" dirty="0" err="1">
                <a:ln w="0">
                  <a:solidFill>
                    <a:sysClr val="windowText" lastClr="000000"/>
                  </a:solidFill>
                </a:ln>
                <a:effectLst>
                  <a:reflection blurRad="12700" stA="50000" endPos="50000" dist="5000" dir="5400000" sy="-100000" rotWithShape="0"/>
                </a:effectLst>
                <a:latin typeface="+mn-lt"/>
              </a:rPr>
              <a:t>mustahkamlash</a:t>
            </a:r>
            <a:endParaRPr lang="ru-RU" sz="2000" b="1" cap="all" dirty="0">
              <a:ln w="0">
                <a:solidFill>
                  <a:sysClr val="windowText" lastClr="000000"/>
                </a:solidFill>
              </a:ln>
              <a:effectLst>
                <a:reflection blurRad="12700" stA="50000" endPos="50000" dist="5000" dir="5400000" sy="-100000" rotWithShape="0"/>
              </a:effectLst>
              <a:latin typeface="+mn-lt"/>
            </a:endParaRPr>
          </a:p>
        </p:txBody>
      </p:sp>
      <p:grpSp>
        <p:nvGrpSpPr>
          <p:cNvPr id="18435" name="Группа 20"/>
          <p:cNvGrpSpPr>
            <a:grpSpLocks/>
          </p:cNvGrpSpPr>
          <p:nvPr/>
        </p:nvGrpSpPr>
        <p:grpSpPr bwMode="auto">
          <a:xfrm>
            <a:off x="5429250" y="71438"/>
            <a:ext cx="3500438" cy="714375"/>
            <a:chOff x="5429256" y="214290"/>
            <a:chExt cx="3500462" cy="714380"/>
          </a:xfrm>
        </p:grpSpPr>
        <p:sp>
          <p:nvSpPr>
            <p:cNvPr id="22" name="Скругленный прямоугольник 21"/>
            <p:cNvSpPr/>
            <p:nvPr/>
          </p:nvSpPr>
          <p:spPr>
            <a:xfrm>
              <a:off x="5429256" y="285728"/>
              <a:ext cx="3500462" cy="642942"/>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ru-RU" dirty="0"/>
            </a:p>
          </p:txBody>
        </p:sp>
        <p:sp>
          <p:nvSpPr>
            <p:cNvPr id="23" name="Прямоугольник 22"/>
            <p:cNvSpPr/>
            <p:nvPr/>
          </p:nvSpPr>
          <p:spPr>
            <a:xfrm>
              <a:off x="5715008" y="214290"/>
              <a:ext cx="3000397" cy="707886"/>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fontAlgn="auto">
                <a:spcBef>
                  <a:spcPts val="0"/>
                </a:spcBef>
                <a:spcAft>
                  <a:spcPts val="0"/>
                </a:spcAft>
                <a:defRPr/>
              </a:pPr>
              <a:r>
                <a:rPr lang="en-US" sz="4000" b="1" spc="50" dirty="0">
                  <a:ln w="11430"/>
                  <a:effectLst>
                    <a:outerShdw blurRad="76200" dist="50800" dir="5400000" algn="tl" rotWithShape="0">
                      <a:srgbClr val="000000">
                        <a:alpha val="65000"/>
                      </a:srgbClr>
                    </a:outerShdw>
                  </a:effectLst>
                  <a:latin typeface="+mn-lt"/>
                </a:rPr>
                <a:t>2-ilova</a:t>
              </a:r>
              <a:endParaRPr lang="ru-RU" sz="4000" b="1" spc="50" dirty="0">
                <a:ln w="11430"/>
                <a:effectLst>
                  <a:outerShdw blurRad="76200" dist="50800" dir="5400000" algn="tl" rotWithShape="0">
                    <a:srgbClr val="000000">
                      <a:alpha val="65000"/>
                    </a:srgbClr>
                  </a:outerShdw>
                </a:effectLst>
                <a:latin typeface="+mn-lt"/>
              </a:endParaRPr>
            </a:p>
          </p:txBody>
        </p:sp>
      </p:grpSp>
      <p:sp>
        <p:nvSpPr>
          <p:cNvPr id="24" name="Прямоугольник 23"/>
          <p:cNvSpPr/>
          <p:nvPr/>
        </p:nvSpPr>
        <p:spPr>
          <a:xfrm>
            <a:off x="1643042" y="642918"/>
            <a:ext cx="3643338" cy="553998"/>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en-US" sz="3000" b="1" cap="all" dirty="0">
                <a:ln w="0">
                  <a:solidFill>
                    <a:sysClr val="windowText" lastClr="000000"/>
                  </a:solidFill>
                </a:ln>
                <a:effectLst>
                  <a:reflection blurRad="12700" stA="50000" endPos="50000" dist="5000" dir="5400000" sy="-100000" rotWithShape="0"/>
                </a:effectLst>
                <a:latin typeface="+mn-lt"/>
              </a:rPr>
              <a:t>G’ALVIR O’YINI</a:t>
            </a:r>
            <a:endParaRPr lang="ru-RU" sz="3000" b="1" cap="all" dirty="0">
              <a:ln w="0">
                <a:solidFill>
                  <a:sysClr val="windowText" lastClr="000000"/>
                </a:solidFill>
              </a:ln>
              <a:effectLst>
                <a:reflection blurRad="12700" stA="50000" endPos="50000" dist="5000" dir="5400000" sy="-100000" rotWithShape="0"/>
              </a:effectLst>
              <a:latin typeface="+mn-lt"/>
            </a:endParaRPr>
          </a:p>
        </p:txBody>
      </p:sp>
      <p:sp>
        <p:nvSpPr>
          <p:cNvPr id="29" name="Скругленный прямоугольник 28"/>
          <p:cNvSpPr/>
          <p:nvPr/>
        </p:nvSpPr>
        <p:spPr>
          <a:xfrm>
            <a:off x="5643570" y="3143248"/>
            <a:ext cx="2571768" cy="928694"/>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b="1" dirty="0"/>
              <a:t>“</a:t>
            </a:r>
            <a:r>
              <a:rPr lang="en-US" b="1" dirty="0" err="1"/>
              <a:t>Tirik</a:t>
            </a:r>
            <a:r>
              <a:rPr lang="en-US" b="1" dirty="0"/>
              <a:t> </a:t>
            </a:r>
            <a:r>
              <a:rPr lang="en-US" b="1" dirty="0" err="1"/>
              <a:t>mavjudotlar</a:t>
            </a:r>
            <a:r>
              <a:rPr lang="en-US" b="1" dirty="0"/>
              <a:t> </a:t>
            </a:r>
            <a:r>
              <a:rPr lang="en-US" b="1" dirty="0" err="1"/>
              <a:t>a’zolari</a:t>
            </a:r>
            <a:r>
              <a:rPr lang="en-US" b="1" dirty="0"/>
              <a:t> </a:t>
            </a:r>
            <a:r>
              <a:rPr lang="en-US" b="1" dirty="0" err="1"/>
              <a:t>haqida</a:t>
            </a:r>
            <a:r>
              <a:rPr lang="en-US" b="1" dirty="0"/>
              <a:t>”</a:t>
            </a:r>
            <a:endParaRPr lang="ru-RU" b="1" dirty="0"/>
          </a:p>
        </p:txBody>
      </p:sp>
      <p:grpSp>
        <p:nvGrpSpPr>
          <p:cNvPr id="18440" name="Группа 30"/>
          <p:cNvGrpSpPr>
            <a:grpSpLocks/>
          </p:cNvGrpSpPr>
          <p:nvPr/>
        </p:nvGrpSpPr>
        <p:grpSpPr bwMode="auto">
          <a:xfrm>
            <a:off x="357188" y="1000125"/>
            <a:ext cx="8501062" cy="5715000"/>
            <a:chOff x="357158" y="1000108"/>
            <a:chExt cx="8501122" cy="5715040"/>
          </a:xfrm>
        </p:grpSpPr>
        <p:sp>
          <p:nvSpPr>
            <p:cNvPr id="25" name="Скругленный прямоугольник 24"/>
            <p:cNvSpPr/>
            <p:nvPr/>
          </p:nvSpPr>
          <p:spPr>
            <a:xfrm>
              <a:off x="357158" y="1214422"/>
              <a:ext cx="2214578" cy="785818"/>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b="1" dirty="0"/>
                <a:t>“</a:t>
              </a:r>
              <a:r>
                <a:rPr lang="en-US" b="1" dirty="0" err="1"/>
                <a:t>Musiqa</a:t>
              </a:r>
              <a:r>
                <a:rPr lang="en-US" b="1" dirty="0"/>
                <a:t> </a:t>
              </a:r>
              <a:r>
                <a:rPr lang="en-US" b="1" dirty="0" err="1"/>
                <a:t>kitobi</a:t>
              </a:r>
              <a:r>
                <a:rPr lang="en-US" b="1" dirty="0"/>
                <a:t>”</a:t>
              </a:r>
              <a:endParaRPr lang="ru-RU" b="1" dirty="0"/>
            </a:p>
          </p:txBody>
        </p:sp>
        <p:sp>
          <p:nvSpPr>
            <p:cNvPr id="26" name="Скругленный прямоугольник 25"/>
            <p:cNvSpPr/>
            <p:nvPr/>
          </p:nvSpPr>
          <p:spPr>
            <a:xfrm>
              <a:off x="3143240" y="1428736"/>
              <a:ext cx="2214578" cy="785818"/>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b="1" dirty="0"/>
                <a:t>“Al-</a:t>
              </a:r>
              <a:r>
                <a:rPr lang="en-US" b="1" dirty="0" err="1"/>
                <a:t>qonun</a:t>
              </a:r>
              <a:r>
                <a:rPr lang="en-US" b="1" dirty="0"/>
                <a:t> fit-</a:t>
              </a:r>
              <a:r>
                <a:rPr lang="en-US" b="1" dirty="0" err="1"/>
                <a:t>tib</a:t>
              </a:r>
              <a:r>
                <a:rPr lang="en-US" b="1" dirty="0"/>
                <a:t>”</a:t>
              </a:r>
              <a:endParaRPr lang="ru-RU" b="1" dirty="0"/>
            </a:p>
          </p:txBody>
        </p:sp>
        <p:sp>
          <p:nvSpPr>
            <p:cNvPr id="27" name="Скругленный прямоугольник 26"/>
            <p:cNvSpPr/>
            <p:nvPr/>
          </p:nvSpPr>
          <p:spPr>
            <a:xfrm>
              <a:off x="5572132" y="1000108"/>
              <a:ext cx="2214578" cy="785818"/>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b="1" dirty="0"/>
                <a:t>“</a:t>
              </a:r>
              <a:r>
                <a:rPr lang="en-US" b="1" dirty="0" err="1"/>
                <a:t>Hindiston</a:t>
              </a:r>
              <a:r>
                <a:rPr lang="en-US" b="1" dirty="0"/>
                <a:t>”</a:t>
              </a:r>
              <a:endParaRPr lang="ru-RU" b="1" dirty="0"/>
            </a:p>
          </p:txBody>
        </p:sp>
        <p:sp>
          <p:nvSpPr>
            <p:cNvPr id="28" name="Скругленный прямоугольник 27"/>
            <p:cNvSpPr/>
            <p:nvPr/>
          </p:nvSpPr>
          <p:spPr>
            <a:xfrm>
              <a:off x="6215074" y="2143116"/>
              <a:ext cx="2214578" cy="785818"/>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b="1" dirty="0"/>
                <a:t>“Al-</a:t>
              </a:r>
              <a:r>
                <a:rPr lang="en-US" b="1" dirty="0" err="1"/>
                <a:t>Mufassal</a:t>
              </a:r>
              <a:r>
                <a:rPr lang="en-US" b="1" dirty="0"/>
                <a:t>”</a:t>
              </a:r>
              <a:endParaRPr lang="ru-RU" b="1" dirty="0"/>
            </a:p>
          </p:txBody>
        </p:sp>
        <p:sp>
          <p:nvSpPr>
            <p:cNvPr id="30" name="Скругленный прямоугольник 29"/>
            <p:cNvSpPr/>
            <p:nvPr/>
          </p:nvSpPr>
          <p:spPr>
            <a:xfrm>
              <a:off x="2357422" y="2500306"/>
              <a:ext cx="2214578" cy="785818"/>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b="1" dirty="0"/>
                <a:t>“</a:t>
              </a:r>
              <a:r>
                <a:rPr lang="en-US" b="1" dirty="0" err="1"/>
                <a:t>Fozil</a:t>
              </a:r>
              <a:r>
                <a:rPr lang="en-US" b="1" dirty="0"/>
                <a:t> </a:t>
              </a:r>
              <a:r>
                <a:rPr lang="en-US" b="1" dirty="0" err="1"/>
                <a:t>odamlar</a:t>
              </a:r>
              <a:r>
                <a:rPr lang="en-US" b="1" dirty="0"/>
                <a:t> </a:t>
              </a:r>
              <a:r>
                <a:rPr lang="en-US" b="1" dirty="0" err="1"/>
                <a:t>shahri</a:t>
              </a:r>
              <a:r>
                <a:rPr lang="en-US" b="1" dirty="0"/>
                <a:t>”</a:t>
              </a:r>
              <a:endParaRPr lang="ru-RU" b="1" dirty="0"/>
            </a:p>
          </p:txBody>
        </p:sp>
        <p:sp>
          <p:nvSpPr>
            <p:cNvPr id="33" name="Скругленный прямоугольник 32"/>
            <p:cNvSpPr/>
            <p:nvPr/>
          </p:nvSpPr>
          <p:spPr>
            <a:xfrm>
              <a:off x="357158" y="3500438"/>
              <a:ext cx="2214578" cy="928694"/>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b="1" dirty="0"/>
                <a:t>“</a:t>
              </a:r>
              <a:r>
                <a:rPr lang="en-US" b="1" dirty="0" err="1"/>
                <a:t>Qadimgi</a:t>
              </a:r>
              <a:r>
                <a:rPr lang="en-US" b="1" dirty="0"/>
                <a:t> </a:t>
              </a:r>
              <a:r>
                <a:rPr lang="en-US" b="1" dirty="0" err="1"/>
                <a:t>xalqlardan</a:t>
              </a:r>
              <a:r>
                <a:rPr lang="en-US" b="1" dirty="0"/>
                <a:t> </a:t>
              </a:r>
              <a:r>
                <a:rPr lang="en-US" b="1" dirty="0" err="1"/>
                <a:t>qolgan</a:t>
              </a:r>
              <a:r>
                <a:rPr lang="en-US" b="1" dirty="0"/>
                <a:t> </a:t>
              </a:r>
              <a:r>
                <a:rPr lang="en-US" b="1" dirty="0" err="1"/>
                <a:t>yodgorlik</a:t>
              </a:r>
              <a:r>
                <a:rPr lang="en-US" b="1" dirty="0"/>
                <a:t>”</a:t>
              </a:r>
              <a:endParaRPr lang="ru-RU" b="1" dirty="0"/>
            </a:p>
          </p:txBody>
        </p:sp>
        <p:sp>
          <p:nvSpPr>
            <p:cNvPr id="34" name="Скругленный прямоугольник 33"/>
            <p:cNvSpPr/>
            <p:nvPr/>
          </p:nvSpPr>
          <p:spPr>
            <a:xfrm>
              <a:off x="857224" y="5857892"/>
              <a:ext cx="2214578" cy="785818"/>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b="1" dirty="0"/>
                <a:t>“Al-</a:t>
              </a:r>
              <a:r>
                <a:rPr lang="en-US" b="1" dirty="0" err="1"/>
                <a:t>Kashshof</a:t>
              </a:r>
              <a:r>
                <a:rPr lang="en-US" b="1" dirty="0"/>
                <a:t>”</a:t>
              </a:r>
              <a:endParaRPr lang="ru-RU" b="1" dirty="0"/>
            </a:p>
          </p:txBody>
        </p:sp>
        <p:sp>
          <p:nvSpPr>
            <p:cNvPr id="36" name="Скругленный прямоугольник 35"/>
            <p:cNvSpPr/>
            <p:nvPr/>
          </p:nvSpPr>
          <p:spPr>
            <a:xfrm>
              <a:off x="3071802" y="3714752"/>
              <a:ext cx="2214578" cy="785818"/>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b="1" dirty="0"/>
                <a:t>“</a:t>
              </a:r>
              <a:r>
                <a:rPr lang="en-US" b="1" dirty="0" err="1"/>
                <a:t>Mineralogiya</a:t>
              </a:r>
              <a:r>
                <a:rPr lang="en-US" b="1" dirty="0"/>
                <a:t>”</a:t>
              </a:r>
              <a:endParaRPr lang="ru-RU" b="1" dirty="0"/>
            </a:p>
          </p:txBody>
        </p:sp>
        <p:sp>
          <p:nvSpPr>
            <p:cNvPr id="37" name="Скругленный прямоугольник 36"/>
            <p:cNvSpPr/>
            <p:nvPr/>
          </p:nvSpPr>
          <p:spPr>
            <a:xfrm>
              <a:off x="1928794" y="4786322"/>
              <a:ext cx="2214578" cy="857256"/>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b="1" dirty="0"/>
                <a:t>“</a:t>
              </a:r>
              <a:r>
                <a:rPr lang="en-US" b="1" dirty="0" err="1"/>
                <a:t>Arastuning</a:t>
              </a:r>
              <a:r>
                <a:rPr lang="en-US" b="1" dirty="0"/>
                <a:t> “</a:t>
              </a:r>
              <a:r>
                <a:rPr lang="en-US" b="1" dirty="0" err="1"/>
                <a:t>Metafizika</a:t>
              </a:r>
              <a:r>
                <a:rPr lang="en-US" b="1" dirty="0"/>
                <a:t>” </a:t>
              </a:r>
              <a:r>
                <a:rPr lang="en-US" b="1" dirty="0" err="1"/>
                <a:t>asariga</a:t>
              </a:r>
              <a:r>
                <a:rPr lang="en-US" b="1" dirty="0"/>
                <a:t> </a:t>
              </a:r>
              <a:r>
                <a:rPr lang="en-US" b="1" dirty="0" err="1"/>
                <a:t>sharh</a:t>
              </a:r>
              <a:r>
                <a:rPr lang="en-US" b="1" dirty="0"/>
                <a:t>”</a:t>
              </a:r>
              <a:endParaRPr lang="ru-RU" b="1" dirty="0"/>
            </a:p>
          </p:txBody>
        </p:sp>
        <p:sp>
          <p:nvSpPr>
            <p:cNvPr id="38" name="Скругленный прямоугольник 37"/>
            <p:cNvSpPr/>
            <p:nvPr/>
          </p:nvSpPr>
          <p:spPr>
            <a:xfrm>
              <a:off x="5429256" y="4429132"/>
              <a:ext cx="2214578" cy="785818"/>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b="1" dirty="0"/>
                <a:t>“</a:t>
              </a:r>
              <a:r>
                <a:rPr lang="en-US" b="1" dirty="0" err="1"/>
                <a:t>Hidoya</a:t>
              </a:r>
              <a:r>
                <a:rPr lang="en-US" b="1" dirty="0"/>
                <a:t>”</a:t>
              </a:r>
              <a:endParaRPr lang="ru-RU" b="1" dirty="0"/>
            </a:p>
          </p:txBody>
        </p:sp>
        <p:sp>
          <p:nvSpPr>
            <p:cNvPr id="39" name="Скругленный прямоугольник 38"/>
            <p:cNvSpPr/>
            <p:nvPr/>
          </p:nvSpPr>
          <p:spPr>
            <a:xfrm>
              <a:off x="6643702" y="5572140"/>
              <a:ext cx="2214578" cy="785818"/>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b="1" dirty="0"/>
                <a:t>“</a:t>
              </a:r>
              <a:r>
                <a:rPr lang="en-US" b="1" dirty="0" err="1"/>
                <a:t>Geodeziya</a:t>
              </a:r>
              <a:r>
                <a:rPr lang="en-US" b="1" dirty="0"/>
                <a:t>”</a:t>
              </a:r>
              <a:endParaRPr lang="ru-RU" b="1" dirty="0"/>
            </a:p>
          </p:txBody>
        </p:sp>
        <p:sp>
          <p:nvSpPr>
            <p:cNvPr id="40" name="Скругленный прямоугольник 39"/>
            <p:cNvSpPr/>
            <p:nvPr/>
          </p:nvSpPr>
          <p:spPr>
            <a:xfrm>
              <a:off x="4000496" y="5929330"/>
              <a:ext cx="2214578" cy="785818"/>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b="1" dirty="0"/>
                <a:t>“</a:t>
              </a:r>
              <a:r>
                <a:rPr lang="en-US" b="1" dirty="0" err="1"/>
                <a:t>Baxt</a:t>
              </a:r>
              <a:r>
                <a:rPr lang="en-US" b="1" dirty="0"/>
                <a:t> </a:t>
              </a:r>
              <a:r>
                <a:rPr lang="en-US" b="1" dirty="0" err="1"/>
                <a:t>saodatga</a:t>
              </a:r>
              <a:r>
                <a:rPr lang="en-US" b="1" dirty="0"/>
                <a:t> </a:t>
              </a:r>
              <a:r>
                <a:rPr lang="en-US" b="1" dirty="0" err="1"/>
                <a:t>erishuv</a:t>
              </a:r>
              <a:r>
                <a:rPr lang="en-US" b="1" dirty="0"/>
                <a:t> </a:t>
              </a:r>
              <a:r>
                <a:rPr lang="en-US" b="1" dirty="0" err="1"/>
                <a:t>haqida</a:t>
              </a:r>
              <a:r>
                <a:rPr lang="en-US" b="1" dirty="0"/>
                <a:t>”</a:t>
              </a:r>
              <a:endParaRPr lang="ru-RU" b="1" dirty="0"/>
            </a:p>
          </p:txBody>
        </p:sp>
      </p:grpSp>
    </p:spTree>
    <p:extLst>
      <p:ext uri="{BB962C8B-B14F-4D97-AF65-F5344CB8AC3E}">
        <p14:creationId xmlns:p14="http://schemas.microsoft.com/office/powerpoint/2010/main" val="6707613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20688"/>
            <a:ext cx="8856984" cy="5632311"/>
          </a:xfrm>
          <a:prstGeom prst="rect">
            <a:avLst/>
          </a:prstGeom>
        </p:spPr>
        <p:txBody>
          <a:bodyPr wrap="square">
            <a:spAutoFit/>
          </a:bodyPr>
          <a:lstStyle/>
          <a:p>
            <a:pPr algn="just"/>
            <a:r>
              <a:rPr lang="uz-Cyrl-UZ" sz="3600" dirty="0" smtClean="0"/>
              <a:t>	</a:t>
            </a:r>
            <a:r>
              <a:rPr lang="uz-Latn-UZ" sz="3600" dirty="0" smtClean="0"/>
              <a:t>Italiyaning  S</a:t>
            </a:r>
            <a:r>
              <a:rPr lang="en-US" sz="3600" dirty="0"/>
              <a:t>h</a:t>
            </a:r>
            <a:r>
              <a:rPr lang="uz-Latn-UZ" sz="3600" dirty="0" smtClean="0"/>
              <a:t>arqiy  qo’shnisi  bo’lgan  </a:t>
            </a:r>
            <a:r>
              <a:rPr lang="uz-Latn-UZ" sz="3600" b="1" dirty="0" smtClean="0">
                <a:solidFill>
                  <a:srgbClr val="FF0000"/>
                </a:solidFill>
              </a:rPr>
              <a:t>Ispaniyada</a:t>
            </a:r>
            <a:r>
              <a:rPr lang="uz-Latn-UZ" sz="3600" dirty="0" smtClean="0"/>
              <a:t>  esa  musulmon madaniyatini bevosita  rivoj ettirgan arab davlati – </a:t>
            </a:r>
            <a:r>
              <a:rPr lang="uz-Latn-UZ" sz="3600" b="1" dirty="0" smtClean="0">
                <a:solidFill>
                  <a:srgbClr val="FF0000"/>
                </a:solidFill>
              </a:rPr>
              <a:t>Qordova  xalifaligi </a:t>
            </a:r>
            <a:r>
              <a:rPr lang="uz-Latn-UZ" sz="3600" dirty="0" smtClean="0"/>
              <a:t>deyarli </a:t>
            </a:r>
            <a:r>
              <a:rPr lang="uz-Latn-UZ" sz="3600" b="1" dirty="0" smtClean="0"/>
              <a:t>XV asrlarga  </a:t>
            </a:r>
            <a:r>
              <a:rPr lang="uz-Latn-UZ" sz="3600" dirty="0" smtClean="0"/>
              <a:t>qadar  davom  etdi.  Bularning  barchasi  </a:t>
            </a:r>
            <a:r>
              <a:rPr lang="uz-Latn-UZ" sz="3600" b="1" dirty="0" smtClean="0">
                <a:solidFill>
                  <a:srgbClr val="0000FF"/>
                </a:solidFill>
              </a:rPr>
              <a:t>Italiyada</a:t>
            </a:r>
            <a:r>
              <a:rPr lang="uz-Latn-UZ" sz="3600" dirty="0" smtClean="0"/>
              <a:t>  boshlangan  Renessans,  Uyg’onish  madaniyati  shakllanishida  </a:t>
            </a:r>
            <a:r>
              <a:rPr lang="uz-Latn-UZ" sz="3600" b="1" dirty="0" smtClean="0"/>
              <a:t>IX-XII  asrlarda  Yaqin  va  O’rta  Sharq </a:t>
            </a:r>
            <a:r>
              <a:rPr lang="uz-Latn-UZ" sz="3600" dirty="0" smtClean="0"/>
              <a:t>Uyg’onish  davri  madaniyati,  fani  bilan  uzviy  bog’liqligini  ko’rsatadi.  </a:t>
            </a:r>
            <a:endParaRPr lang="ru-RU" sz="3600" dirty="0"/>
          </a:p>
        </p:txBody>
      </p:sp>
    </p:spTree>
    <p:extLst>
      <p:ext uri="{BB962C8B-B14F-4D97-AF65-F5344CB8AC3E}">
        <p14:creationId xmlns:p14="http://schemas.microsoft.com/office/powerpoint/2010/main" val="10935938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Прямоугольник 19"/>
          <p:cNvSpPr/>
          <p:nvPr/>
        </p:nvSpPr>
        <p:spPr>
          <a:xfrm>
            <a:off x="71406" y="142852"/>
            <a:ext cx="5214974" cy="400110"/>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en-US" sz="2000" b="1" cap="all" dirty="0" err="1">
                <a:ln w="0">
                  <a:solidFill>
                    <a:sysClr val="windowText" lastClr="000000"/>
                  </a:solidFill>
                </a:ln>
                <a:effectLst>
                  <a:reflection blurRad="12700" stA="50000" endPos="50000" dist="5000" dir="5400000" sy="-100000" rotWithShape="0"/>
                </a:effectLst>
                <a:latin typeface="+mn-lt"/>
              </a:rPr>
              <a:t>Yangi</a:t>
            </a:r>
            <a:r>
              <a:rPr lang="en-US" sz="2000" b="1" cap="all" dirty="0">
                <a:ln w="0">
                  <a:solidFill>
                    <a:sysClr val="windowText" lastClr="000000"/>
                  </a:solidFill>
                </a:ln>
                <a:effectLst>
                  <a:reflection blurRad="12700" stA="50000" endPos="50000" dist="5000" dir="5400000" sy="-100000" rotWithShape="0"/>
                </a:effectLst>
                <a:latin typeface="+mn-lt"/>
              </a:rPr>
              <a:t> </a:t>
            </a:r>
            <a:r>
              <a:rPr lang="en-US" sz="2000" b="1" cap="all" dirty="0" err="1">
                <a:ln w="0">
                  <a:solidFill>
                    <a:sysClr val="windowText" lastClr="000000"/>
                  </a:solidFill>
                </a:ln>
                <a:effectLst>
                  <a:reflection blurRad="12700" stA="50000" endPos="50000" dist="5000" dir="5400000" sy="-100000" rotWithShape="0"/>
                </a:effectLst>
                <a:latin typeface="+mn-lt"/>
              </a:rPr>
              <a:t>mavzuni</a:t>
            </a:r>
            <a:r>
              <a:rPr lang="en-US" sz="2000" b="1" cap="all" dirty="0">
                <a:ln w="0">
                  <a:solidFill>
                    <a:sysClr val="windowText" lastClr="000000"/>
                  </a:solidFill>
                </a:ln>
                <a:effectLst>
                  <a:reflection blurRad="12700" stA="50000" endPos="50000" dist="5000" dir="5400000" sy="-100000" rotWithShape="0"/>
                </a:effectLst>
                <a:latin typeface="+mn-lt"/>
              </a:rPr>
              <a:t> </a:t>
            </a:r>
            <a:r>
              <a:rPr lang="en-US" sz="2000" b="1" cap="all" dirty="0" err="1">
                <a:ln w="0">
                  <a:solidFill>
                    <a:sysClr val="windowText" lastClr="000000"/>
                  </a:solidFill>
                </a:ln>
                <a:effectLst>
                  <a:reflection blurRad="12700" stA="50000" endPos="50000" dist="5000" dir="5400000" sy="-100000" rotWithShape="0"/>
                </a:effectLst>
                <a:latin typeface="+mn-lt"/>
              </a:rPr>
              <a:t>mustahkamlash</a:t>
            </a:r>
            <a:endParaRPr lang="ru-RU" sz="2000" b="1" cap="all" dirty="0">
              <a:ln w="0">
                <a:solidFill>
                  <a:sysClr val="windowText" lastClr="000000"/>
                </a:solidFill>
              </a:ln>
              <a:effectLst>
                <a:reflection blurRad="12700" stA="50000" endPos="50000" dist="5000" dir="5400000" sy="-100000" rotWithShape="0"/>
              </a:effectLst>
              <a:latin typeface="+mn-lt"/>
            </a:endParaRPr>
          </a:p>
        </p:txBody>
      </p:sp>
      <p:grpSp>
        <p:nvGrpSpPr>
          <p:cNvPr id="19459" name="Группа 20"/>
          <p:cNvGrpSpPr>
            <a:grpSpLocks/>
          </p:cNvGrpSpPr>
          <p:nvPr/>
        </p:nvGrpSpPr>
        <p:grpSpPr bwMode="auto">
          <a:xfrm>
            <a:off x="5429250" y="71438"/>
            <a:ext cx="3500438" cy="714375"/>
            <a:chOff x="5429256" y="214290"/>
            <a:chExt cx="3500462" cy="714380"/>
          </a:xfrm>
        </p:grpSpPr>
        <p:sp>
          <p:nvSpPr>
            <p:cNvPr id="22" name="Скругленный прямоугольник 21"/>
            <p:cNvSpPr/>
            <p:nvPr/>
          </p:nvSpPr>
          <p:spPr>
            <a:xfrm>
              <a:off x="5429256" y="285728"/>
              <a:ext cx="3500462" cy="642942"/>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ru-RU" dirty="0"/>
            </a:p>
          </p:txBody>
        </p:sp>
        <p:sp>
          <p:nvSpPr>
            <p:cNvPr id="23" name="Прямоугольник 22"/>
            <p:cNvSpPr/>
            <p:nvPr/>
          </p:nvSpPr>
          <p:spPr>
            <a:xfrm>
              <a:off x="5715008" y="214290"/>
              <a:ext cx="3000397" cy="707886"/>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fontAlgn="auto">
                <a:spcBef>
                  <a:spcPts val="0"/>
                </a:spcBef>
                <a:spcAft>
                  <a:spcPts val="0"/>
                </a:spcAft>
                <a:defRPr/>
              </a:pPr>
              <a:r>
                <a:rPr lang="en-US" sz="4000" b="1" spc="50" dirty="0">
                  <a:ln w="11430"/>
                  <a:effectLst>
                    <a:outerShdw blurRad="76200" dist="50800" dir="5400000" algn="tl" rotWithShape="0">
                      <a:srgbClr val="000000">
                        <a:alpha val="65000"/>
                      </a:srgbClr>
                    </a:outerShdw>
                  </a:effectLst>
                  <a:latin typeface="+mn-lt"/>
                </a:rPr>
                <a:t>3-ilova</a:t>
              </a:r>
              <a:endParaRPr lang="ru-RU" sz="4000" b="1" spc="50" dirty="0">
                <a:ln w="11430"/>
                <a:effectLst>
                  <a:outerShdw blurRad="76200" dist="50800" dir="5400000" algn="tl" rotWithShape="0">
                    <a:srgbClr val="000000">
                      <a:alpha val="65000"/>
                    </a:srgbClr>
                  </a:outerShdw>
                </a:effectLst>
                <a:latin typeface="+mn-lt"/>
              </a:endParaRPr>
            </a:p>
          </p:txBody>
        </p:sp>
      </p:grpSp>
      <p:sp>
        <p:nvSpPr>
          <p:cNvPr id="24" name="Прямоугольник 23"/>
          <p:cNvSpPr/>
          <p:nvPr/>
        </p:nvSpPr>
        <p:spPr>
          <a:xfrm>
            <a:off x="1643042" y="642918"/>
            <a:ext cx="3643338" cy="553998"/>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en-US" sz="3000" b="1" cap="all" dirty="0">
                <a:ln w="0">
                  <a:solidFill>
                    <a:sysClr val="windowText" lastClr="000000"/>
                  </a:solidFill>
                </a:ln>
                <a:effectLst>
                  <a:reflection blurRad="12700" stA="50000" endPos="50000" dist="5000" dir="5400000" sy="-100000" rotWithShape="0"/>
                </a:effectLst>
                <a:latin typeface="+mn-lt"/>
              </a:rPr>
              <a:t>KLASTER USULI</a:t>
            </a:r>
            <a:endParaRPr lang="ru-RU" sz="3000" b="1" cap="all" dirty="0">
              <a:ln w="0">
                <a:solidFill>
                  <a:sysClr val="windowText" lastClr="000000"/>
                </a:solidFill>
              </a:ln>
              <a:effectLst>
                <a:reflection blurRad="12700" stA="50000" endPos="50000" dist="5000" dir="5400000" sy="-100000" rotWithShape="0"/>
              </a:effectLst>
              <a:latin typeface="+mn-lt"/>
            </a:endParaRPr>
          </a:p>
        </p:txBody>
      </p:sp>
      <p:sp>
        <p:nvSpPr>
          <p:cNvPr id="69" name="Стрелка влево 68"/>
          <p:cNvSpPr/>
          <p:nvPr/>
        </p:nvSpPr>
        <p:spPr>
          <a:xfrm rot="15645141">
            <a:off x="4207670" y="5276056"/>
            <a:ext cx="322262" cy="403225"/>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grpSp>
        <p:nvGrpSpPr>
          <p:cNvPr id="19462" name="Группа 47"/>
          <p:cNvGrpSpPr>
            <a:grpSpLocks/>
          </p:cNvGrpSpPr>
          <p:nvPr/>
        </p:nvGrpSpPr>
        <p:grpSpPr bwMode="auto">
          <a:xfrm>
            <a:off x="71438" y="1214438"/>
            <a:ext cx="9072562" cy="5214937"/>
            <a:chOff x="71406" y="1214422"/>
            <a:chExt cx="9072594" cy="5214974"/>
          </a:xfrm>
        </p:grpSpPr>
        <p:sp>
          <p:nvSpPr>
            <p:cNvPr id="21" name="Овал 20"/>
            <p:cNvSpPr/>
            <p:nvPr/>
          </p:nvSpPr>
          <p:spPr>
            <a:xfrm>
              <a:off x="3357554" y="3286124"/>
              <a:ext cx="1775745" cy="773912"/>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dirty="0" err="1"/>
                <a:t>Asar</a:t>
              </a:r>
              <a:r>
                <a:rPr lang="en-US" dirty="0"/>
                <a:t> </a:t>
              </a:r>
              <a:r>
                <a:rPr lang="en-US" dirty="0" err="1"/>
                <a:t>mualliflari</a:t>
              </a:r>
              <a:endParaRPr lang="ru-RU" dirty="0"/>
            </a:p>
          </p:txBody>
        </p:sp>
        <p:sp>
          <p:nvSpPr>
            <p:cNvPr id="31" name="Овал 30"/>
            <p:cNvSpPr/>
            <p:nvPr/>
          </p:nvSpPr>
          <p:spPr>
            <a:xfrm>
              <a:off x="3000364" y="4500570"/>
              <a:ext cx="207170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dirty="0"/>
                <a:t>Al-</a:t>
              </a:r>
              <a:r>
                <a:rPr lang="en-US" dirty="0" err="1"/>
                <a:t>Marg’inoniy</a:t>
              </a:r>
              <a:endParaRPr lang="ru-RU" dirty="0"/>
            </a:p>
          </p:txBody>
        </p:sp>
        <p:sp>
          <p:nvSpPr>
            <p:cNvPr id="32" name="Овал 31"/>
            <p:cNvSpPr/>
            <p:nvPr/>
          </p:nvSpPr>
          <p:spPr>
            <a:xfrm>
              <a:off x="3643306" y="5715016"/>
              <a:ext cx="171451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dirty="0"/>
            </a:p>
          </p:txBody>
        </p:sp>
        <p:sp>
          <p:nvSpPr>
            <p:cNvPr id="35" name="Овал 34"/>
            <p:cNvSpPr/>
            <p:nvPr/>
          </p:nvSpPr>
          <p:spPr>
            <a:xfrm>
              <a:off x="2214546" y="2285992"/>
              <a:ext cx="171451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dirty="0"/>
                <a:t>Abu Nasr </a:t>
              </a:r>
              <a:r>
                <a:rPr lang="en-US" dirty="0" err="1"/>
                <a:t>Farobiy</a:t>
              </a:r>
              <a:endParaRPr lang="ru-RU" dirty="0"/>
            </a:p>
          </p:txBody>
        </p:sp>
        <p:sp>
          <p:nvSpPr>
            <p:cNvPr id="41" name="Овал 40"/>
            <p:cNvSpPr/>
            <p:nvPr/>
          </p:nvSpPr>
          <p:spPr>
            <a:xfrm>
              <a:off x="4286248" y="2143116"/>
              <a:ext cx="171451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dirty="0"/>
            </a:p>
          </p:txBody>
        </p:sp>
        <p:sp>
          <p:nvSpPr>
            <p:cNvPr id="42" name="Овал 41"/>
            <p:cNvSpPr/>
            <p:nvPr/>
          </p:nvSpPr>
          <p:spPr>
            <a:xfrm>
              <a:off x="3071802" y="1285860"/>
              <a:ext cx="171451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dirty="0"/>
            </a:p>
          </p:txBody>
        </p:sp>
        <p:sp>
          <p:nvSpPr>
            <p:cNvPr id="43" name="Овал 42"/>
            <p:cNvSpPr/>
            <p:nvPr/>
          </p:nvSpPr>
          <p:spPr>
            <a:xfrm>
              <a:off x="1000100" y="1214422"/>
              <a:ext cx="171451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dirty="0"/>
            </a:p>
          </p:txBody>
        </p:sp>
        <p:sp>
          <p:nvSpPr>
            <p:cNvPr id="44" name="Овал 43"/>
            <p:cNvSpPr/>
            <p:nvPr/>
          </p:nvSpPr>
          <p:spPr>
            <a:xfrm>
              <a:off x="71406" y="2071678"/>
              <a:ext cx="171451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dirty="0"/>
            </a:p>
          </p:txBody>
        </p:sp>
        <p:sp>
          <p:nvSpPr>
            <p:cNvPr id="45" name="Овал 44"/>
            <p:cNvSpPr/>
            <p:nvPr/>
          </p:nvSpPr>
          <p:spPr>
            <a:xfrm>
              <a:off x="285720" y="3071810"/>
              <a:ext cx="171451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dirty="0"/>
            </a:p>
          </p:txBody>
        </p:sp>
        <p:sp>
          <p:nvSpPr>
            <p:cNvPr id="46" name="Овал 45"/>
            <p:cNvSpPr/>
            <p:nvPr/>
          </p:nvSpPr>
          <p:spPr>
            <a:xfrm>
              <a:off x="5343304" y="2886524"/>
              <a:ext cx="2214578" cy="785818"/>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dirty="0"/>
                <a:t>Abu </a:t>
              </a:r>
              <a:r>
                <a:rPr lang="en-US" dirty="0" err="1"/>
                <a:t>Rayhon</a:t>
              </a:r>
              <a:r>
                <a:rPr lang="en-US" dirty="0"/>
                <a:t> </a:t>
              </a:r>
              <a:r>
                <a:rPr lang="en-US" dirty="0" err="1"/>
                <a:t>Beruniy</a:t>
              </a:r>
              <a:endParaRPr lang="ru-RU" dirty="0"/>
            </a:p>
          </p:txBody>
        </p:sp>
        <p:sp>
          <p:nvSpPr>
            <p:cNvPr id="47" name="Овал 46"/>
            <p:cNvSpPr/>
            <p:nvPr/>
          </p:nvSpPr>
          <p:spPr>
            <a:xfrm>
              <a:off x="5929322" y="1714488"/>
              <a:ext cx="171451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dirty="0"/>
            </a:p>
          </p:txBody>
        </p:sp>
        <p:sp>
          <p:nvSpPr>
            <p:cNvPr id="50" name="Овал 49"/>
            <p:cNvSpPr/>
            <p:nvPr/>
          </p:nvSpPr>
          <p:spPr>
            <a:xfrm>
              <a:off x="7429488" y="2143116"/>
              <a:ext cx="171451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dirty="0"/>
            </a:p>
          </p:txBody>
        </p:sp>
        <p:sp>
          <p:nvSpPr>
            <p:cNvPr id="51" name="Овал 50"/>
            <p:cNvSpPr/>
            <p:nvPr/>
          </p:nvSpPr>
          <p:spPr>
            <a:xfrm>
              <a:off x="5786446" y="4071942"/>
              <a:ext cx="171451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dirty="0"/>
            </a:p>
          </p:txBody>
        </p:sp>
        <p:sp>
          <p:nvSpPr>
            <p:cNvPr id="52" name="Овал 51"/>
            <p:cNvSpPr/>
            <p:nvPr/>
          </p:nvSpPr>
          <p:spPr>
            <a:xfrm>
              <a:off x="7429488" y="3714752"/>
              <a:ext cx="171451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dirty="0"/>
            </a:p>
          </p:txBody>
        </p:sp>
        <p:sp>
          <p:nvSpPr>
            <p:cNvPr id="55" name="Стрелка влево 54"/>
            <p:cNvSpPr/>
            <p:nvPr/>
          </p:nvSpPr>
          <p:spPr>
            <a:xfrm rot="3778660">
              <a:off x="2328044" y="1853396"/>
              <a:ext cx="342902" cy="309563"/>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56" name="Стрелка влево 55"/>
            <p:cNvSpPr/>
            <p:nvPr/>
          </p:nvSpPr>
          <p:spPr>
            <a:xfrm rot="13581492">
              <a:off x="7446162" y="3434556"/>
              <a:ext cx="376241" cy="384176"/>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57" name="Стрелка влево 56"/>
            <p:cNvSpPr/>
            <p:nvPr/>
          </p:nvSpPr>
          <p:spPr>
            <a:xfrm rot="19479558">
              <a:off x="2008163" y="2917821"/>
              <a:ext cx="330201" cy="379416"/>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58" name="Стрелка влево 57"/>
            <p:cNvSpPr/>
            <p:nvPr/>
          </p:nvSpPr>
          <p:spPr>
            <a:xfrm rot="17928873" flipH="1">
              <a:off x="3521849" y="1967696"/>
              <a:ext cx="333377" cy="411164"/>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59" name="Стрелка влево 58"/>
            <p:cNvSpPr/>
            <p:nvPr/>
          </p:nvSpPr>
          <p:spPr>
            <a:xfrm>
              <a:off x="1785912" y="2357430"/>
              <a:ext cx="365126" cy="341314"/>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60" name="Стрелка влево 59"/>
            <p:cNvSpPr/>
            <p:nvPr/>
          </p:nvSpPr>
          <p:spPr>
            <a:xfrm rot="19568616" flipH="1">
              <a:off x="7437432" y="2774945"/>
              <a:ext cx="336551" cy="388941"/>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61" name="Стрелка влево 60"/>
            <p:cNvSpPr/>
            <p:nvPr/>
          </p:nvSpPr>
          <p:spPr>
            <a:xfrm rot="16200000" flipH="1">
              <a:off x="6618277" y="2382831"/>
              <a:ext cx="334965" cy="427040"/>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62" name="Стрелка влево 61"/>
            <p:cNvSpPr/>
            <p:nvPr/>
          </p:nvSpPr>
          <p:spPr>
            <a:xfrm rot="13498546">
              <a:off x="4741847" y="4181480"/>
              <a:ext cx="652464" cy="344490"/>
            </a:xfrm>
            <a:prstGeom prst="leftArrow">
              <a:avLst/>
            </a:prstGeom>
            <a:solidFill>
              <a:schemeClr val="tx1"/>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63" name="Стрелка влево 62"/>
            <p:cNvSpPr/>
            <p:nvPr/>
          </p:nvSpPr>
          <p:spPr>
            <a:xfrm rot="9846458">
              <a:off x="3968732" y="2543168"/>
              <a:ext cx="365126" cy="341315"/>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64" name="Овал 63"/>
            <p:cNvSpPr/>
            <p:nvPr/>
          </p:nvSpPr>
          <p:spPr>
            <a:xfrm>
              <a:off x="714348" y="3857628"/>
              <a:ext cx="2143140"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dirty="0" err="1"/>
                <a:t>Az-Zamaxshariy</a:t>
              </a:r>
              <a:endParaRPr lang="ru-RU" dirty="0"/>
            </a:p>
          </p:txBody>
        </p:sp>
        <p:sp>
          <p:nvSpPr>
            <p:cNvPr id="65" name="Овал 64"/>
            <p:cNvSpPr/>
            <p:nvPr/>
          </p:nvSpPr>
          <p:spPr>
            <a:xfrm>
              <a:off x="71406" y="4929198"/>
              <a:ext cx="171451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dirty="0"/>
            </a:p>
          </p:txBody>
        </p:sp>
        <p:sp>
          <p:nvSpPr>
            <p:cNvPr id="68" name="Овал 67"/>
            <p:cNvSpPr/>
            <p:nvPr/>
          </p:nvSpPr>
          <p:spPr>
            <a:xfrm>
              <a:off x="1785918" y="5072074"/>
              <a:ext cx="171451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dirty="0"/>
            </a:p>
          </p:txBody>
        </p:sp>
        <p:sp>
          <p:nvSpPr>
            <p:cNvPr id="70" name="Стрелка влево 69"/>
            <p:cNvSpPr/>
            <p:nvPr/>
          </p:nvSpPr>
          <p:spPr>
            <a:xfrm rot="19479558">
              <a:off x="1008034" y="4560896"/>
              <a:ext cx="330201" cy="379415"/>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71" name="Стрелка влево 70"/>
            <p:cNvSpPr/>
            <p:nvPr/>
          </p:nvSpPr>
          <p:spPr>
            <a:xfrm rot="14649206">
              <a:off x="1989112" y="4703772"/>
              <a:ext cx="357190" cy="357188"/>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74" name="Овал 73"/>
            <p:cNvSpPr/>
            <p:nvPr/>
          </p:nvSpPr>
          <p:spPr>
            <a:xfrm>
              <a:off x="4929190" y="4857760"/>
              <a:ext cx="207170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dirty="0" err="1"/>
                <a:t>Ibn</a:t>
              </a:r>
              <a:r>
                <a:rPr lang="en-US" dirty="0"/>
                <a:t> Sino</a:t>
              </a:r>
              <a:endParaRPr lang="ru-RU" dirty="0"/>
            </a:p>
          </p:txBody>
        </p:sp>
        <p:sp>
          <p:nvSpPr>
            <p:cNvPr id="75" name="Овал 74"/>
            <p:cNvSpPr/>
            <p:nvPr/>
          </p:nvSpPr>
          <p:spPr>
            <a:xfrm>
              <a:off x="7072330" y="5429264"/>
              <a:ext cx="1857388" cy="785818"/>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dirty="0"/>
            </a:p>
          </p:txBody>
        </p:sp>
        <p:sp>
          <p:nvSpPr>
            <p:cNvPr id="76" name="Стрелка влево 75"/>
            <p:cNvSpPr/>
            <p:nvPr/>
          </p:nvSpPr>
          <p:spPr>
            <a:xfrm rot="11837475">
              <a:off x="6773855" y="5394339"/>
              <a:ext cx="315913" cy="439741"/>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77" name="Стрелка влево 76"/>
            <p:cNvSpPr/>
            <p:nvPr/>
          </p:nvSpPr>
          <p:spPr>
            <a:xfrm rot="16953435">
              <a:off x="6552397" y="3666333"/>
              <a:ext cx="292102" cy="487365"/>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78" name="Стрелка влево 77"/>
            <p:cNvSpPr/>
            <p:nvPr/>
          </p:nvSpPr>
          <p:spPr>
            <a:xfrm rot="19863704">
              <a:off x="2760640" y="3689352"/>
              <a:ext cx="571502" cy="336552"/>
            </a:xfrm>
            <a:prstGeom prst="leftArrow">
              <a:avLst/>
            </a:prstGeom>
            <a:solidFill>
              <a:schemeClr val="tx1"/>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79" name="Стрелка влево 78"/>
            <p:cNvSpPr/>
            <p:nvPr/>
          </p:nvSpPr>
          <p:spPr>
            <a:xfrm rot="2752562">
              <a:off x="3344841" y="2998785"/>
              <a:ext cx="454028" cy="355601"/>
            </a:xfrm>
            <a:prstGeom prst="leftArrow">
              <a:avLst/>
            </a:prstGeom>
            <a:solidFill>
              <a:schemeClr val="tx1"/>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80" name="Стрелка влево 79"/>
            <p:cNvSpPr/>
            <p:nvPr/>
          </p:nvSpPr>
          <p:spPr>
            <a:xfrm rot="9409968">
              <a:off x="4964098" y="3209923"/>
              <a:ext cx="411163" cy="355603"/>
            </a:xfrm>
            <a:prstGeom prst="leftArrow">
              <a:avLst/>
            </a:prstGeom>
            <a:solidFill>
              <a:schemeClr val="tx1"/>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81" name="Стрелка влево 80"/>
            <p:cNvSpPr/>
            <p:nvPr/>
          </p:nvSpPr>
          <p:spPr>
            <a:xfrm rot="16402619">
              <a:off x="3942538" y="4148936"/>
              <a:ext cx="344490" cy="352426"/>
            </a:xfrm>
            <a:prstGeom prst="leftArrow">
              <a:avLst/>
            </a:prstGeom>
            <a:solidFill>
              <a:schemeClr val="tx1"/>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grpSp>
    </p:spTree>
    <p:extLst>
      <p:ext uri="{BB962C8B-B14F-4D97-AF65-F5344CB8AC3E}">
        <p14:creationId xmlns:p14="http://schemas.microsoft.com/office/powerpoint/2010/main" val="184450004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Прямоугольник 19"/>
          <p:cNvSpPr/>
          <p:nvPr/>
        </p:nvSpPr>
        <p:spPr>
          <a:xfrm>
            <a:off x="71406" y="142852"/>
            <a:ext cx="5214974" cy="400110"/>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en-US" sz="2000" b="1" cap="all" dirty="0" err="1">
                <a:ln w="0">
                  <a:solidFill>
                    <a:sysClr val="windowText" lastClr="000000"/>
                  </a:solidFill>
                </a:ln>
                <a:effectLst>
                  <a:reflection blurRad="12700" stA="50000" endPos="50000" dist="5000" dir="5400000" sy="-100000" rotWithShape="0"/>
                </a:effectLst>
                <a:latin typeface="+mn-lt"/>
              </a:rPr>
              <a:t>Yangi</a:t>
            </a:r>
            <a:r>
              <a:rPr lang="en-US" sz="2000" b="1" cap="all" dirty="0">
                <a:ln w="0">
                  <a:solidFill>
                    <a:sysClr val="windowText" lastClr="000000"/>
                  </a:solidFill>
                </a:ln>
                <a:effectLst>
                  <a:reflection blurRad="12700" stA="50000" endPos="50000" dist="5000" dir="5400000" sy="-100000" rotWithShape="0"/>
                </a:effectLst>
                <a:latin typeface="+mn-lt"/>
              </a:rPr>
              <a:t> </a:t>
            </a:r>
            <a:r>
              <a:rPr lang="en-US" sz="2000" b="1" cap="all" dirty="0" err="1">
                <a:ln w="0">
                  <a:solidFill>
                    <a:sysClr val="windowText" lastClr="000000"/>
                  </a:solidFill>
                </a:ln>
                <a:effectLst>
                  <a:reflection blurRad="12700" stA="50000" endPos="50000" dist="5000" dir="5400000" sy="-100000" rotWithShape="0"/>
                </a:effectLst>
                <a:latin typeface="+mn-lt"/>
              </a:rPr>
              <a:t>mavzuni</a:t>
            </a:r>
            <a:r>
              <a:rPr lang="en-US" sz="2000" b="1" cap="all" dirty="0">
                <a:ln w="0">
                  <a:solidFill>
                    <a:sysClr val="windowText" lastClr="000000"/>
                  </a:solidFill>
                </a:ln>
                <a:effectLst>
                  <a:reflection blurRad="12700" stA="50000" endPos="50000" dist="5000" dir="5400000" sy="-100000" rotWithShape="0"/>
                </a:effectLst>
                <a:latin typeface="+mn-lt"/>
              </a:rPr>
              <a:t> </a:t>
            </a:r>
            <a:r>
              <a:rPr lang="en-US" sz="2000" b="1" cap="all" dirty="0" err="1">
                <a:ln w="0">
                  <a:solidFill>
                    <a:sysClr val="windowText" lastClr="000000"/>
                  </a:solidFill>
                </a:ln>
                <a:effectLst>
                  <a:reflection blurRad="12700" stA="50000" endPos="50000" dist="5000" dir="5400000" sy="-100000" rotWithShape="0"/>
                </a:effectLst>
                <a:latin typeface="+mn-lt"/>
              </a:rPr>
              <a:t>mustahkamlash</a:t>
            </a:r>
            <a:endParaRPr lang="ru-RU" sz="2000" b="1" cap="all" dirty="0">
              <a:ln w="0">
                <a:solidFill>
                  <a:sysClr val="windowText" lastClr="000000"/>
                </a:solidFill>
              </a:ln>
              <a:effectLst>
                <a:reflection blurRad="12700" stA="50000" endPos="50000" dist="5000" dir="5400000" sy="-100000" rotWithShape="0"/>
              </a:effectLst>
              <a:latin typeface="+mn-lt"/>
            </a:endParaRPr>
          </a:p>
        </p:txBody>
      </p:sp>
      <p:grpSp>
        <p:nvGrpSpPr>
          <p:cNvPr id="20483" name="Группа 20"/>
          <p:cNvGrpSpPr>
            <a:grpSpLocks/>
          </p:cNvGrpSpPr>
          <p:nvPr/>
        </p:nvGrpSpPr>
        <p:grpSpPr bwMode="auto">
          <a:xfrm>
            <a:off x="5072063" y="71438"/>
            <a:ext cx="3857625" cy="714375"/>
            <a:chOff x="5429256" y="214290"/>
            <a:chExt cx="3500462" cy="714380"/>
          </a:xfrm>
        </p:grpSpPr>
        <p:sp>
          <p:nvSpPr>
            <p:cNvPr id="22" name="Скругленный прямоугольник 21"/>
            <p:cNvSpPr/>
            <p:nvPr/>
          </p:nvSpPr>
          <p:spPr>
            <a:xfrm>
              <a:off x="5429256" y="285728"/>
              <a:ext cx="3500462" cy="642942"/>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ru-RU" dirty="0"/>
            </a:p>
          </p:txBody>
        </p:sp>
        <p:sp>
          <p:nvSpPr>
            <p:cNvPr id="23" name="Прямоугольник 22"/>
            <p:cNvSpPr/>
            <p:nvPr/>
          </p:nvSpPr>
          <p:spPr>
            <a:xfrm>
              <a:off x="5715008" y="214290"/>
              <a:ext cx="3000397" cy="553998"/>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fontAlgn="auto">
                <a:spcBef>
                  <a:spcPts val="0"/>
                </a:spcBef>
                <a:spcAft>
                  <a:spcPts val="0"/>
                </a:spcAft>
                <a:defRPr/>
              </a:pPr>
              <a:r>
                <a:rPr lang="en-US" sz="3000" b="1" spc="50" dirty="0">
                  <a:ln w="11430"/>
                  <a:latin typeface="+mn-lt"/>
                </a:rPr>
                <a:t>3-ilova </a:t>
              </a:r>
              <a:r>
                <a:rPr lang="en-US" sz="3000" b="1" spc="50" dirty="0" err="1">
                  <a:ln w="11430"/>
                  <a:latin typeface="+mn-lt"/>
                </a:rPr>
                <a:t>javoblari</a:t>
              </a:r>
              <a:endParaRPr lang="ru-RU" sz="3000" b="1" spc="50" dirty="0">
                <a:ln w="11430"/>
                <a:latin typeface="+mn-lt"/>
              </a:endParaRPr>
            </a:p>
          </p:txBody>
        </p:sp>
      </p:grpSp>
      <p:sp>
        <p:nvSpPr>
          <p:cNvPr id="24" name="Прямоугольник 23"/>
          <p:cNvSpPr/>
          <p:nvPr/>
        </p:nvSpPr>
        <p:spPr>
          <a:xfrm>
            <a:off x="5214942" y="928670"/>
            <a:ext cx="3643338" cy="553998"/>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en-US" sz="3000" b="1" cap="all" dirty="0">
                <a:ln w="0">
                  <a:solidFill>
                    <a:sysClr val="windowText" lastClr="000000"/>
                  </a:solidFill>
                </a:ln>
                <a:effectLst>
                  <a:reflection blurRad="12700" stA="50000" endPos="50000" dist="5000" dir="5400000" sy="-100000" rotWithShape="0"/>
                </a:effectLst>
                <a:latin typeface="+mn-lt"/>
              </a:rPr>
              <a:t>KLASTER USULI</a:t>
            </a:r>
            <a:endParaRPr lang="ru-RU" sz="3000" b="1" cap="all" dirty="0">
              <a:ln w="0">
                <a:solidFill>
                  <a:sysClr val="windowText" lastClr="000000"/>
                </a:solidFill>
              </a:ln>
              <a:effectLst>
                <a:reflection blurRad="12700" stA="50000" endPos="50000" dist="5000" dir="5400000" sy="-100000" rotWithShape="0"/>
              </a:effectLst>
              <a:latin typeface="+mn-lt"/>
            </a:endParaRPr>
          </a:p>
        </p:txBody>
      </p:sp>
      <p:sp>
        <p:nvSpPr>
          <p:cNvPr id="57" name="Стрелка влево 56"/>
          <p:cNvSpPr/>
          <p:nvPr/>
        </p:nvSpPr>
        <p:spPr>
          <a:xfrm rot="19479558">
            <a:off x="2008188" y="2917825"/>
            <a:ext cx="330200" cy="379413"/>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grpSp>
        <p:nvGrpSpPr>
          <p:cNvPr id="20486" name="Группа 47"/>
          <p:cNvGrpSpPr>
            <a:grpSpLocks/>
          </p:cNvGrpSpPr>
          <p:nvPr/>
        </p:nvGrpSpPr>
        <p:grpSpPr bwMode="auto">
          <a:xfrm>
            <a:off x="71438" y="1214438"/>
            <a:ext cx="9072562" cy="5214937"/>
            <a:chOff x="71406" y="1214422"/>
            <a:chExt cx="9072594" cy="5214974"/>
          </a:xfrm>
        </p:grpSpPr>
        <p:sp>
          <p:nvSpPr>
            <p:cNvPr id="21" name="Овал 20"/>
            <p:cNvSpPr/>
            <p:nvPr/>
          </p:nvSpPr>
          <p:spPr>
            <a:xfrm>
              <a:off x="3357554" y="3286124"/>
              <a:ext cx="1775745" cy="773912"/>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dirty="0" err="1"/>
                <a:t>Asar</a:t>
              </a:r>
              <a:r>
                <a:rPr lang="en-US" dirty="0"/>
                <a:t> </a:t>
              </a:r>
              <a:r>
                <a:rPr lang="en-US" dirty="0" err="1"/>
                <a:t>mualliflari</a:t>
              </a:r>
              <a:endParaRPr lang="ru-RU" dirty="0"/>
            </a:p>
          </p:txBody>
        </p:sp>
        <p:sp>
          <p:nvSpPr>
            <p:cNvPr id="31" name="Овал 30"/>
            <p:cNvSpPr/>
            <p:nvPr/>
          </p:nvSpPr>
          <p:spPr>
            <a:xfrm>
              <a:off x="3000364" y="4500570"/>
              <a:ext cx="207170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dirty="0"/>
                <a:t>Al-</a:t>
              </a:r>
              <a:r>
                <a:rPr lang="en-US" dirty="0" err="1"/>
                <a:t>Marg’inoniy</a:t>
              </a:r>
              <a:endParaRPr lang="ru-RU" dirty="0"/>
            </a:p>
          </p:txBody>
        </p:sp>
        <p:sp>
          <p:nvSpPr>
            <p:cNvPr id="32" name="Овал 31"/>
            <p:cNvSpPr/>
            <p:nvPr/>
          </p:nvSpPr>
          <p:spPr>
            <a:xfrm>
              <a:off x="3643306" y="5715016"/>
              <a:ext cx="171451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dirty="0" err="1"/>
                <a:t>Hidoya</a:t>
              </a:r>
              <a:endParaRPr lang="ru-RU" dirty="0"/>
            </a:p>
          </p:txBody>
        </p:sp>
        <p:sp>
          <p:nvSpPr>
            <p:cNvPr id="35" name="Овал 34"/>
            <p:cNvSpPr/>
            <p:nvPr/>
          </p:nvSpPr>
          <p:spPr>
            <a:xfrm>
              <a:off x="2214546" y="2285992"/>
              <a:ext cx="171451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dirty="0"/>
                <a:t>Abu Nasr </a:t>
              </a:r>
              <a:r>
                <a:rPr lang="en-US" dirty="0" err="1"/>
                <a:t>Farobiy</a:t>
              </a:r>
              <a:endParaRPr lang="ru-RU" dirty="0"/>
            </a:p>
          </p:txBody>
        </p:sp>
        <p:sp>
          <p:nvSpPr>
            <p:cNvPr id="41" name="Овал 40"/>
            <p:cNvSpPr/>
            <p:nvPr/>
          </p:nvSpPr>
          <p:spPr>
            <a:xfrm>
              <a:off x="4286248" y="2143116"/>
              <a:ext cx="171451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sz="1400" dirty="0" err="1"/>
                <a:t>Fozil</a:t>
              </a:r>
              <a:r>
                <a:rPr lang="en-US" sz="1400" dirty="0"/>
                <a:t> </a:t>
              </a:r>
              <a:r>
                <a:rPr lang="en-US" sz="1400" dirty="0" err="1"/>
                <a:t>odamlar</a:t>
              </a:r>
              <a:r>
                <a:rPr lang="en-US" sz="1400" dirty="0"/>
                <a:t> </a:t>
              </a:r>
              <a:r>
                <a:rPr lang="en-US" sz="1400" dirty="0" err="1"/>
                <a:t>shahri</a:t>
              </a:r>
              <a:endParaRPr lang="ru-RU" sz="1400" dirty="0"/>
            </a:p>
          </p:txBody>
        </p:sp>
        <p:sp>
          <p:nvSpPr>
            <p:cNvPr id="42" name="Овал 41"/>
            <p:cNvSpPr/>
            <p:nvPr/>
          </p:nvSpPr>
          <p:spPr>
            <a:xfrm>
              <a:off x="3071802" y="1285860"/>
              <a:ext cx="2000264"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sz="1400" dirty="0" err="1"/>
                <a:t>Tirik</a:t>
              </a:r>
              <a:r>
                <a:rPr lang="en-US" sz="1400" dirty="0"/>
                <a:t> </a:t>
              </a:r>
              <a:r>
                <a:rPr lang="en-US" sz="1400" dirty="0" err="1"/>
                <a:t>mavjudot</a:t>
              </a:r>
              <a:r>
                <a:rPr lang="en-US" sz="1400" dirty="0"/>
                <a:t> </a:t>
              </a:r>
              <a:r>
                <a:rPr lang="en-US" sz="1400" dirty="0" err="1"/>
                <a:t>a’zolari</a:t>
              </a:r>
              <a:r>
                <a:rPr lang="en-US" sz="1400" dirty="0"/>
                <a:t> </a:t>
              </a:r>
              <a:r>
                <a:rPr lang="en-US" sz="1400" dirty="0" err="1"/>
                <a:t>haqida</a:t>
              </a:r>
              <a:endParaRPr lang="ru-RU" sz="1400" dirty="0"/>
            </a:p>
          </p:txBody>
        </p:sp>
        <p:sp>
          <p:nvSpPr>
            <p:cNvPr id="43" name="Овал 42"/>
            <p:cNvSpPr/>
            <p:nvPr/>
          </p:nvSpPr>
          <p:spPr>
            <a:xfrm>
              <a:off x="571472" y="1214422"/>
              <a:ext cx="2357454"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sz="1400" dirty="0" err="1"/>
                <a:t>Arastuning</a:t>
              </a:r>
              <a:r>
                <a:rPr lang="en-US" sz="1400" dirty="0"/>
                <a:t> </a:t>
              </a:r>
              <a:r>
                <a:rPr lang="en-US" sz="1400" dirty="0" err="1"/>
                <a:t>Metafizika</a:t>
              </a:r>
              <a:r>
                <a:rPr lang="en-US" sz="1400" dirty="0"/>
                <a:t> </a:t>
              </a:r>
              <a:r>
                <a:rPr lang="en-US" sz="1400" dirty="0" err="1"/>
                <a:t>asariga</a:t>
              </a:r>
              <a:r>
                <a:rPr lang="en-US" sz="1400" dirty="0"/>
                <a:t> </a:t>
              </a:r>
              <a:r>
                <a:rPr lang="en-US" sz="1400" dirty="0" err="1"/>
                <a:t>sharh</a:t>
              </a:r>
              <a:endParaRPr lang="ru-RU" sz="1400" dirty="0"/>
            </a:p>
          </p:txBody>
        </p:sp>
        <p:sp>
          <p:nvSpPr>
            <p:cNvPr id="44" name="Овал 43"/>
            <p:cNvSpPr/>
            <p:nvPr/>
          </p:nvSpPr>
          <p:spPr>
            <a:xfrm>
              <a:off x="71406" y="2071678"/>
              <a:ext cx="171451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sz="1400" dirty="0" err="1"/>
                <a:t>Musiqa</a:t>
              </a:r>
              <a:r>
                <a:rPr lang="en-US" sz="1400" dirty="0"/>
                <a:t> </a:t>
              </a:r>
              <a:r>
                <a:rPr lang="en-US" sz="1400" dirty="0" err="1"/>
                <a:t>kitobi</a:t>
              </a:r>
              <a:endParaRPr lang="ru-RU" sz="1400" dirty="0"/>
            </a:p>
          </p:txBody>
        </p:sp>
        <p:sp>
          <p:nvSpPr>
            <p:cNvPr id="45" name="Овал 44"/>
            <p:cNvSpPr/>
            <p:nvPr/>
          </p:nvSpPr>
          <p:spPr>
            <a:xfrm>
              <a:off x="71438" y="3000372"/>
              <a:ext cx="200023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sz="1400" dirty="0" err="1"/>
                <a:t>Baxt-saodatga</a:t>
              </a:r>
              <a:r>
                <a:rPr lang="en-US" sz="1400" dirty="0"/>
                <a:t> </a:t>
              </a:r>
              <a:r>
                <a:rPr lang="en-US" sz="1400" dirty="0" err="1"/>
                <a:t>erishuv</a:t>
              </a:r>
              <a:r>
                <a:rPr lang="en-US" sz="1400" dirty="0"/>
                <a:t> </a:t>
              </a:r>
              <a:r>
                <a:rPr lang="en-US" sz="1400" dirty="0" err="1"/>
                <a:t>haqida</a:t>
              </a:r>
              <a:endParaRPr lang="ru-RU" sz="1400" dirty="0"/>
            </a:p>
          </p:txBody>
        </p:sp>
        <p:sp>
          <p:nvSpPr>
            <p:cNvPr id="46" name="Овал 45"/>
            <p:cNvSpPr/>
            <p:nvPr/>
          </p:nvSpPr>
          <p:spPr>
            <a:xfrm>
              <a:off x="5343304" y="2886524"/>
              <a:ext cx="2214578" cy="785818"/>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dirty="0"/>
                <a:t>Abu </a:t>
              </a:r>
              <a:r>
                <a:rPr lang="en-US" dirty="0" err="1"/>
                <a:t>Rayhon</a:t>
              </a:r>
              <a:r>
                <a:rPr lang="en-US" dirty="0"/>
                <a:t> </a:t>
              </a:r>
              <a:r>
                <a:rPr lang="en-US" dirty="0" err="1"/>
                <a:t>Beruniy</a:t>
              </a:r>
              <a:endParaRPr lang="ru-RU" dirty="0"/>
            </a:p>
          </p:txBody>
        </p:sp>
        <p:sp>
          <p:nvSpPr>
            <p:cNvPr id="47" name="Овал 46"/>
            <p:cNvSpPr/>
            <p:nvPr/>
          </p:nvSpPr>
          <p:spPr>
            <a:xfrm>
              <a:off x="5929322" y="1714488"/>
              <a:ext cx="171451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dirty="0" err="1"/>
                <a:t>Geodeziya</a:t>
              </a:r>
              <a:endParaRPr lang="ru-RU" dirty="0"/>
            </a:p>
          </p:txBody>
        </p:sp>
        <p:sp>
          <p:nvSpPr>
            <p:cNvPr id="50" name="Овал 49"/>
            <p:cNvSpPr/>
            <p:nvPr/>
          </p:nvSpPr>
          <p:spPr>
            <a:xfrm>
              <a:off x="7429488" y="2143116"/>
              <a:ext cx="171451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dirty="0" err="1"/>
                <a:t>Hindiston</a:t>
              </a:r>
              <a:endParaRPr lang="ru-RU" dirty="0"/>
            </a:p>
          </p:txBody>
        </p:sp>
        <p:sp>
          <p:nvSpPr>
            <p:cNvPr id="51" name="Овал 50"/>
            <p:cNvSpPr/>
            <p:nvPr/>
          </p:nvSpPr>
          <p:spPr>
            <a:xfrm>
              <a:off x="5786446" y="4071942"/>
              <a:ext cx="171451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sz="1300" dirty="0" err="1"/>
                <a:t>Mineraologiya</a:t>
              </a:r>
              <a:endParaRPr lang="ru-RU" sz="1300" dirty="0"/>
            </a:p>
          </p:txBody>
        </p:sp>
        <p:sp>
          <p:nvSpPr>
            <p:cNvPr id="52" name="Овал 51"/>
            <p:cNvSpPr/>
            <p:nvPr/>
          </p:nvSpPr>
          <p:spPr>
            <a:xfrm>
              <a:off x="7429488" y="3714752"/>
              <a:ext cx="1714512" cy="857256"/>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sz="1200" dirty="0" err="1"/>
                <a:t>Qadimgi</a:t>
              </a:r>
              <a:r>
                <a:rPr lang="en-US" sz="1200" dirty="0"/>
                <a:t> </a:t>
              </a:r>
              <a:r>
                <a:rPr lang="en-US" sz="1200" dirty="0" err="1"/>
                <a:t>xalqlardan</a:t>
              </a:r>
              <a:r>
                <a:rPr lang="en-US" sz="1200" dirty="0"/>
                <a:t> </a:t>
              </a:r>
              <a:r>
                <a:rPr lang="en-US" sz="1200" dirty="0" err="1"/>
                <a:t>qolgan</a:t>
              </a:r>
              <a:r>
                <a:rPr lang="en-US" sz="1200" dirty="0"/>
                <a:t> </a:t>
              </a:r>
              <a:r>
                <a:rPr lang="en-US" sz="1200" dirty="0" err="1"/>
                <a:t>yodgorliklar</a:t>
              </a:r>
              <a:endParaRPr lang="ru-RU" sz="1200" dirty="0"/>
            </a:p>
          </p:txBody>
        </p:sp>
        <p:sp>
          <p:nvSpPr>
            <p:cNvPr id="55" name="Стрелка влево 54"/>
            <p:cNvSpPr/>
            <p:nvPr/>
          </p:nvSpPr>
          <p:spPr>
            <a:xfrm rot="3778660">
              <a:off x="2328044" y="1853396"/>
              <a:ext cx="342902" cy="309563"/>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56" name="Стрелка влево 55"/>
            <p:cNvSpPr/>
            <p:nvPr/>
          </p:nvSpPr>
          <p:spPr>
            <a:xfrm rot="13581492">
              <a:off x="7446162" y="3434556"/>
              <a:ext cx="376241" cy="384176"/>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58" name="Стрелка влево 57"/>
            <p:cNvSpPr/>
            <p:nvPr/>
          </p:nvSpPr>
          <p:spPr>
            <a:xfrm rot="17928873" flipH="1">
              <a:off x="3521849" y="1967696"/>
              <a:ext cx="333377" cy="411164"/>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59" name="Стрелка влево 58"/>
            <p:cNvSpPr/>
            <p:nvPr/>
          </p:nvSpPr>
          <p:spPr>
            <a:xfrm>
              <a:off x="1785912" y="2357430"/>
              <a:ext cx="365126" cy="341314"/>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60" name="Стрелка влево 59"/>
            <p:cNvSpPr/>
            <p:nvPr/>
          </p:nvSpPr>
          <p:spPr>
            <a:xfrm rot="19568616" flipH="1">
              <a:off x="7437432" y="2774945"/>
              <a:ext cx="336551" cy="388941"/>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61" name="Стрелка влево 60"/>
            <p:cNvSpPr/>
            <p:nvPr/>
          </p:nvSpPr>
          <p:spPr>
            <a:xfrm rot="16200000" flipH="1">
              <a:off x="6618277" y="2382831"/>
              <a:ext cx="334965" cy="427040"/>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62" name="Стрелка влево 61"/>
            <p:cNvSpPr/>
            <p:nvPr/>
          </p:nvSpPr>
          <p:spPr>
            <a:xfrm rot="13498546">
              <a:off x="4741847" y="4181480"/>
              <a:ext cx="652464" cy="344490"/>
            </a:xfrm>
            <a:prstGeom prst="leftArrow">
              <a:avLst/>
            </a:prstGeom>
            <a:solidFill>
              <a:schemeClr val="tx1"/>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63" name="Стрелка влево 62"/>
            <p:cNvSpPr/>
            <p:nvPr/>
          </p:nvSpPr>
          <p:spPr>
            <a:xfrm rot="9846458">
              <a:off x="3968732" y="2543168"/>
              <a:ext cx="365126" cy="341315"/>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64" name="Овал 63"/>
            <p:cNvSpPr/>
            <p:nvPr/>
          </p:nvSpPr>
          <p:spPr>
            <a:xfrm>
              <a:off x="714348" y="3857628"/>
              <a:ext cx="2143140"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dirty="0" err="1"/>
                <a:t>Az-Zamaxshariy</a:t>
              </a:r>
              <a:endParaRPr lang="ru-RU" dirty="0"/>
            </a:p>
          </p:txBody>
        </p:sp>
        <p:sp>
          <p:nvSpPr>
            <p:cNvPr id="65" name="Овал 64"/>
            <p:cNvSpPr/>
            <p:nvPr/>
          </p:nvSpPr>
          <p:spPr>
            <a:xfrm>
              <a:off x="71406" y="4929198"/>
              <a:ext cx="171451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dirty="0"/>
                <a:t>Al-</a:t>
              </a:r>
              <a:r>
                <a:rPr lang="en-US" dirty="0" err="1"/>
                <a:t>Mufassal</a:t>
              </a:r>
              <a:endParaRPr lang="ru-RU" dirty="0"/>
            </a:p>
          </p:txBody>
        </p:sp>
        <p:sp>
          <p:nvSpPr>
            <p:cNvPr id="68" name="Овал 67"/>
            <p:cNvSpPr/>
            <p:nvPr/>
          </p:nvSpPr>
          <p:spPr>
            <a:xfrm>
              <a:off x="1785918" y="5072074"/>
              <a:ext cx="171451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dirty="0"/>
                <a:t>Al-</a:t>
              </a:r>
              <a:r>
                <a:rPr lang="en-US" dirty="0" err="1"/>
                <a:t>Kashshof</a:t>
              </a:r>
              <a:endParaRPr lang="ru-RU" dirty="0"/>
            </a:p>
          </p:txBody>
        </p:sp>
        <p:sp>
          <p:nvSpPr>
            <p:cNvPr id="69" name="Стрелка влево 68"/>
            <p:cNvSpPr/>
            <p:nvPr/>
          </p:nvSpPr>
          <p:spPr>
            <a:xfrm rot="15645141">
              <a:off x="4207652" y="5276070"/>
              <a:ext cx="322264" cy="403226"/>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70" name="Стрелка влево 69"/>
            <p:cNvSpPr/>
            <p:nvPr/>
          </p:nvSpPr>
          <p:spPr>
            <a:xfrm rot="19479558">
              <a:off x="1008034" y="4560896"/>
              <a:ext cx="330201" cy="379415"/>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71" name="Стрелка влево 70"/>
            <p:cNvSpPr/>
            <p:nvPr/>
          </p:nvSpPr>
          <p:spPr>
            <a:xfrm rot="14649206">
              <a:off x="1989112" y="4703772"/>
              <a:ext cx="357190" cy="357188"/>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74" name="Овал 73"/>
            <p:cNvSpPr/>
            <p:nvPr/>
          </p:nvSpPr>
          <p:spPr>
            <a:xfrm>
              <a:off x="4929190" y="4857760"/>
              <a:ext cx="2071702" cy="714380"/>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dirty="0" err="1"/>
                <a:t>Ibn</a:t>
              </a:r>
              <a:r>
                <a:rPr lang="en-US" dirty="0"/>
                <a:t> Sino</a:t>
              </a:r>
              <a:endParaRPr lang="ru-RU" dirty="0"/>
            </a:p>
          </p:txBody>
        </p:sp>
        <p:sp>
          <p:nvSpPr>
            <p:cNvPr id="75" name="Овал 74"/>
            <p:cNvSpPr/>
            <p:nvPr/>
          </p:nvSpPr>
          <p:spPr>
            <a:xfrm>
              <a:off x="7072330" y="5429264"/>
              <a:ext cx="1857388" cy="785818"/>
            </a:xfrm>
            <a:prstGeom prst="ellipse">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dirty="0"/>
                <a:t>Al-</a:t>
              </a:r>
              <a:r>
                <a:rPr lang="en-US" dirty="0" err="1"/>
                <a:t>qonun</a:t>
              </a:r>
              <a:r>
                <a:rPr lang="en-US" dirty="0"/>
                <a:t> fit-</a:t>
              </a:r>
              <a:r>
                <a:rPr lang="en-US" dirty="0" err="1"/>
                <a:t>tib</a:t>
              </a:r>
              <a:endParaRPr lang="ru-RU" dirty="0"/>
            </a:p>
          </p:txBody>
        </p:sp>
        <p:sp>
          <p:nvSpPr>
            <p:cNvPr id="76" name="Стрелка влево 75"/>
            <p:cNvSpPr/>
            <p:nvPr/>
          </p:nvSpPr>
          <p:spPr>
            <a:xfrm rot="11837475">
              <a:off x="6773855" y="5394339"/>
              <a:ext cx="315913" cy="439741"/>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77" name="Стрелка влево 76"/>
            <p:cNvSpPr/>
            <p:nvPr/>
          </p:nvSpPr>
          <p:spPr>
            <a:xfrm rot="16953435">
              <a:off x="6552397" y="3666333"/>
              <a:ext cx="292102" cy="487365"/>
            </a:xfrm>
            <a:prstGeom prst="leftArrow">
              <a:avLst/>
            </a:prstGeom>
            <a:solidFill>
              <a:srgbClr val="0000FF"/>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78" name="Стрелка влево 77"/>
            <p:cNvSpPr/>
            <p:nvPr/>
          </p:nvSpPr>
          <p:spPr>
            <a:xfrm rot="19863704">
              <a:off x="2760640" y="3689352"/>
              <a:ext cx="571502" cy="336552"/>
            </a:xfrm>
            <a:prstGeom prst="leftArrow">
              <a:avLst/>
            </a:prstGeom>
            <a:solidFill>
              <a:schemeClr val="tx1"/>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79" name="Стрелка влево 78"/>
            <p:cNvSpPr/>
            <p:nvPr/>
          </p:nvSpPr>
          <p:spPr>
            <a:xfrm rot="2752562">
              <a:off x="3344841" y="2998785"/>
              <a:ext cx="454028" cy="355601"/>
            </a:xfrm>
            <a:prstGeom prst="leftArrow">
              <a:avLst/>
            </a:prstGeom>
            <a:solidFill>
              <a:schemeClr val="tx1"/>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80" name="Стрелка влево 79"/>
            <p:cNvSpPr/>
            <p:nvPr/>
          </p:nvSpPr>
          <p:spPr>
            <a:xfrm rot="9409968">
              <a:off x="4964098" y="3209923"/>
              <a:ext cx="411163" cy="355603"/>
            </a:xfrm>
            <a:prstGeom prst="leftArrow">
              <a:avLst/>
            </a:prstGeom>
            <a:solidFill>
              <a:schemeClr val="tx1"/>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sp>
          <p:nvSpPr>
            <p:cNvPr id="81" name="Стрелка влево 80"/>
            <p:cNvSpPr/>
            <p:nvPr/>
          </p:nvSpPr>
          <p:spPr>
            <a:xfrm rot="16402619">
              <a:off x="3942538" y="4148936"/>
              <a:ext cx="344490" cy="352426"/>
            </a:xfrm>
            <a:prstGeom prst="leftArrow">
              <a:avLst/>
            </a:prstGeom>
            <a:solidFill>
              <a:schemeClr val="tx1"/>
            </a:solidFill>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endParaRPr lang="ru-RU">
                <a:solidFill>
                  <a:srgbClr val="0000FF"/>
                </a:solidFill>
              </a:endParaRPr>
            </a:p>
          </p:txBody>
        </p:sp>
      </p:grpSp>
    </p:spTree>
    <p:extLst>
      <p:ext uri="{BB962C8B-B14F-4D97-AF65-F5344CB8AC3E}">
        <p14:creationId xmlns:p14="http://schemas.microsoft.com/office/powerpoint/2010/main" val="276166463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82"/>
          <p:cNvGrpSpPr/>
          <p:nvPr/>
        </p:nvGrpSpPr>
        <p:grpSpPr>
          <a:xfrm>
            <a:off x="428596" y="1928802"/>
            <a:ext cx="3071834" cy="2143140"/>
            <a:chOff x="571472" y="571480"/>
            <a:chExt cx="2500330" cy="1214446"/>
          </a:xfrm>
          <a:solidFill>
            <a:schemeClr val="bg1">
              <a:lumMod val="75000"/>
            </a:schemeClr>
          </a:solidFill>
        </p:grpSpPr>
        <p:sp>
          <p:nvSpPr>
            <p:cNvPr id="48" name="Прямоугольник с двумя вырезанными соседними углами 47"/>
            <p:cNvSpPr/>
            <p:nvPr/>
          </p:nvSpPr>
          <p:spPr>
            <a:xfrm>
              <a:off x="571472" y="571480"/>
              <a:ext cx="2500330" cy="1214446"/>
            </a:xfrm>
            <a:prstGeom prst="snip2SameRect">
              <a:avLst/>
            </a:prstGeom>
            <a:grpFill/>
            <a:ln>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ru-RU"/>
            </a:p>
          </p:txBody>
        </p:sp>
        <p:cxnSp>
          <p:nvCxnSpPr>
            <p:cNvPr id="53" name="Прямая соединительная линия 52"/>
            <p:cNvCxnSpPr/>
            <p:nvPr/>
          </p:nvCxnSpPr>
          <p:spPr>
            <a:xfrm>
              <a:off x="571472" y="785794"/>
              <a:ext cx="2500330" cy="0"/>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Прямая соединительная линия 65"/>
            <p:cNvCxnSpPr/>
            <p:nvPr/>
          </p:nvCxnSpPr>
          <p:spPr>
            <a:xfrm rot="16200000" flipH="1">
              <a:off x="571472" y="857232"/>
              <a:ext cx="214314" cy="214314"/>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2" name="Прямая соединительная линия 71"/>
            <p:cNvCxnSpPr/>
            <p:nvPr/>
          </p:nvCxnSpPr>
          <p:spPr>
            <a:xfrm>
              <a:off x="785786" y="1071546"/>
              <a:ext cx="2071702" cy="0"/>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2" name="Прямая соединительная линия 81"/>
            <p:cNvCxnSpPr/>
            <p:nvPr/>
          </p:nvCxnSpPr>
          <p:spPr>
            <a:xfrm rot="5400000" flipH="1" flipV="1">
              <a:off x="2857488" y="857232"/>
              <a:ext cx="214314" cy="214314"/>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3" name="Группа 83"/>
          <p:cNvGrpSpPr/>
          <p:nvPr/>
        </p:nvGrpSpPr>
        <p:grpSpPr>
          <a:xfrm>
            <a:off x="2643174" y="4357694"/>
            <a:ext cx="3214710" cy="2143140"/>
            <a:chOff x="571472" y="571480"/>
            <a:chExt cx="2500330" cy="1214446"/>
          </a:xfrm>
          <a:solidFill>
            <a:schemeClr val="bg1">
              <a:lumMod val="75000"/>
            </a:schemeClr>
          </a:solidFill>
        </p:grpSpPr>
        <p:sp>
          <p:nvSpPr>
            <p:cNvPr id="85" name="Прямоугольник с двумя вырезанными соседними углами 84"/>
            <p:cNvSpPr/>
            <p:nvPr/>
          </p:nvSpPr>
          <p:spPr>
            <a:xfrm>
              <a:off x="571472" y="571480"/>
              <a:ext cx="2500330" cy="1214446"/>
            </a:xfrm>
            <a:prstGeom prst="snip2SameRect">
              <a:avLst/>
            </a:prstGeom>
            <a:grpFill/>
            <a:ln>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ru-RU"/>
            </a:p>
          </p:txBody>
        </p:sp>
        <p:cxnSp>
          <p:nvCxnSpPr>
            <p:cNvPr id="86" name="Прямая соединительная линия 85"/>
            <p:cNvCxnSpPr/>
            <p:nvPr/>
          </p:nvCxnSpPr>
          <p:spPr>
            <a:xfrm>
              <a:off x="571472" y="785794"/>
              <a:ext cx="2500330" cy="0"/>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rot="16200000" flipH="1">
              <a:off x="571472" y="857232"/>
              <a:ext cx="214314" cy="214314"/>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8" name="Прямая соединительная линия 87"/>
            <p:cNvCxnSpPr/>
            <p:nvPr/>
          </p:nvCxnSpPr>
          <p:spPr>
            <a:xfrm>
              <a:off x="785786" y="1071546"/>
              <a:ext cx="2071702" cy="0"/>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9" name="Прямая соединительная линия 88"/>
            <p:cNvCxnSpPr/>
            <p:nvPr/>
          </p:nvCxnSpPr>
          <p:spPr>
            <a:xfrm rot="5400000" flipH="1" flipV="1">
              <a:off x="2857488" y="857232"/>
              <a:ext cx="214314" cy="214314"/>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 name="Группа 89"/>
          <p:cNvGrpSpPr/>
          <p:nvPr/>
        </p:nvGrpSpPr>
        <p:grpSpPr>
          <a:xfrm>
            <a:off x="5143504" y="2000240"/>
            <a:ext cx="3071834" cy="2143140"/>
            <a:chOff x="571472" y="571480"/>
            <a:chExt cx="2500330" cy="1214446"/>
          </a:xfrm>
          <a:solidFill>
            <a:schemeClr val="bg1">
              <a:lumMod val="75000"/>
            </a:schemeClr>
          </a:solidFill>
        </p:grpSpPr>
        <p:sp>
          <p:nvSpPr>
            <p:cNvPr id="91" name="Прямоугольник с двумя вырезанными соседними углами 90"/>
            <p:cNvSpPr/>
            <p:nvPr/>
          </p:nvSpPr>
          <p:spPr>
            <a:xfrm>
              <a:off x="571472" y="571480"/>
              <a:ext cx="2500330" cy="1214446"/>
            </a:xfrm>
            <a:prstGeom prst="snip2SameRect">
              <a:avLst/>
            </a:prstGeom>
            <a:grpFill/>
            <a:ln>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anchor="ctr"/>
            <a:lstStyle/>
            <a:p>
              <a:pPr algn="ctr" fontAlgn="auto">
                <a:spcBef>
                  <a:spcPts val="0"/>
                </a:spcBef>
                <a:spcAft>
                  <a:spcPts val="0"/>
                </a:spcAft>
                <a:defRPr/>
              </a:pPr>
              <a:endParaRPr lang="ru-RU"/>
            </a:p>
          </p:txBody>
        </p:sp>
        <p:cxnSp>
          <p:nvCxnSpPr>
            <p:cNvPr id="92" name="Прямая соединительная линия 91"/>
            <p:cNvCxnSpPr/>
            <p:nvPr/>
          </p:nvCxnSpPr>
          <p:spPr>
            <a:xfrm>
              <a:off x="571472" y="785794"/>
              <a:ext cx="2500330" cy="0"/>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3" name="Прямая соединительная линия 92"/>
            <p:cNvCxnSpPr/>
            <p:nvPr/>
          </p:nvCxnSpPr>
          <p:spPr>
            <a:xfrm rot="16200000" flipH="1">
              <a:off x="571472" y="857232"/>
              <a:ext cx="214314" cy="214314"/>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4" name="Прямая соединительная линия 93"/>
            <p:cNvCxnSpPr/>
            <p:nvPr/>
          </p:nvCxnSpPr>
          <p:spPr>
            <a:xfrm>
              <a:off x="785786" y="1071546"/>
              <a:ext cx="2071702" cy="0"/>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5" name="Прямая соединительная линия 94"/>
            <p:cNvCxnSpPr/>
            <p:nvPr/>
          </p:nvCxnSpPr>
          <p:spPr>
            <a:xfrm rot="5400000" flipH="1" flipV="1">
              <a:off x="2857488" y="857232"/>
              <a:ext cx="214314" cy="214314"/>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96" name="Прямоугольник 95"/>
          <p:cNvSpPr/>
          <p:nvPr/>
        </p:nvSpPr>
        <p:spPr>
          <a:xfrm>
            <a:off x="1714480" y="2643182"/>
            <a:ext cx="437940" cy="923330"/>
          </a:xfrm>
          <a:prstGeom prst="rect">
            <a:avLst/>
          </a:prstGeom>
          <a:noFill/>
        </p:spPr>
        <p:txBody>
          <a:bodyPr wrap="none">
            <a:spAutoFit/>
          </a:bodyPr>
          <a:lstStyle/>
          <a:p>
            <a:pPr algn="ctr" fontAlgn="auto">
              <a:spcBef>
                <a:spcPts val="0"/>
              </a:spcBef>
              <a:spcAft>
                <a:spcPts val="0"/>
              </a:spcAft>
              <a:defRPr/>
            </a:pPr>
            <a:r>
              <a:rPr lang="en-US" sz="5400" b="1" dirty="0">
                <a:ln w="10541" cmpd="sng">
                  <a:solidFill>
                    <a:srgbClr val="7D7D7D">
                      <a:tint val="100000"/>
                      <a:shade val="100000"/>
                      <a:satMod val="110000"/>
                    </a:srgbClr>
                  </a:solidFill>
                  <a:prstDash val="solid"/>
                </a:ln>
                <a:solidFill>
                  <a:sysClr val="windowText" lastClr="000000"/>
                </a:solidFill>
                <a:latin typeface="+mn-lt"/>
              </a:rPr>
              <a:t>1</a:t>
            </a:r>
            <a:endParaRPr lang="ru-RU" sz="5400" b="1" dirty="0">
              <a:ln w="10541" cmpd="sng">
                <a:solidFill>
                  <a:srgbClr val="7D7D7D">
                    <a:tint val="100000"/>
                    <a:shade val="100000"/>
                    <a:satMod val="110000"/>
                  </a:srgbClr>
                </a:solidFill>
                <a:prstDash val="solid"/>
              </a:ln>
              <a:solidFill>
                <a:sysClr val="windowText" lastClr="000000"/>
              </a:solidFill>
              <a:latin typeface="+mn-lt"/>
            </a:endParaRPr>
          </a:p>
        </p:txBody>
      </p:sp>
      <p:sp>
        <p:nvSpPr>
          <p:cNvPr id="97" name="Прямоугольник 96"/>
          <p:cNvSpPr/>
          <p:nvPr/>
        </p:nvSpPr>
        <p:spPr>
          <a:xfrm>
            <a:off x="6531387" y="2714620"/>
            <a:ext cx="519694" cy="923330"/>
          </a:xfrm>
          <a:prstGeom prst="rect">
            <a:avLst/>
          </a:prstGeom>
          <a:noFill/>
        </p:spPr>
        <p:txBody>
          <a:bodyPr wrap="none">
            <a:spAutoFit/>
          </a:bodyPr>
          <a:lstStyle/>
          <a:p>
            <a:pPr algn="ctr" fontAlgn="auto">
              <a:spcBef>
                <a:spcPts val="0"/>
              </a:spcBef>
              <a:spcAft>
                <a:spcPts val="0"/>
              </a:spcAft>
              <a:defRPr/>
            </a:pPr>
            <a:r>
              <a:rPr lang="en-US" sz="5400" b="1" dirty="0">
                <a:ln w="10541" cmpd="sng">
                  <a:solidFill>
                    <a:srgbClr val="7D7D7D">
                      <a:tint val="100000"/>
                      <a:shade val="100000"/>
                      <a:satMod val="110000"/>
                    </a:srgbClr>
                  </a:solidFill>
                  <a:prstDash val="solid"/>
                </a:ln>
                <a:solidFill>
                  <a:sysClr val="windowText" lastClr="000000"/>
                </a:solidFill>
                <a:latin typeface="+mn-lt"/>
              </a:rPr>
              <a:t>2</a:t>
            </a:r>
            <a:endParaRPr lang="ru-RU" sz="5400" b="1" dirty="0">
              <a:ln w="10541" cmpd="sng">
                <a:solidFill>
                  <a:srgbClr val="7D7D7D">
                    <a:tint val="100000"/>
                    <a:shade val="100000"/>
                    <a:satMod val="110000"/>
                  </a:srgbClr>
                </a:solidFill>
                <a:prstDash val="solid"/>
              </a:ln>
              <a:solidFill>
                <a:sysClr val="windowText" lastClr="000000"/>
              </a:solidFill>
              <a:latin typeface="+mn-lt"/>
            </a:endParaRPr>
          </a:p>
        </p:txBody>
      </p:sp>
      <p:sp>
        <p:nvSpPr>
          <p:cNvPr id="98" name="Прямоугольник 97"/>
          <p:cNvSpPr/>
          <p:nvPr/>
        </p:nvSpPr>
        <p:spPr>
          <a:xfrm>
            <a:off x="4254989" y="5429264"/>
            <a:ext cx="500458" cy="923330"/>
          </a:xfrm>
          <a:prstGeom prst="rect">
            <a:avLst/>
          </a:prstGeom>
          <a:noFill/>
        </p:spPr>
        <p:txBody>
          <a:bodyPr wrap="none">
            <a:spAutoFit/>
          </a:bodyPr>
          <a:lstStyle/>
          <a:p>
            <a:pPr algn="ctr" fontAlgn="auto">
              <a:spcBef>
                <a:spcPts val="0"/>
              </a:spcBef>
              <a:spcAft>
                <a:spcPts val="0"/>
              </a:spcAft>
              <a:defRPr/>
            </a:pPr>
            <a:r>
              <a:rPr lang="en-US" sz="5400" b="1" dirty="0">
                <a:ln w="10541" cmpd="sng">
                  <a:solidFill>
                    <a:srgbClr val="7D7D7D">
                      <a:tint val="100000"/>
                      <a:shade val="100000"/>
                      <a:satMod val="110000"/>
                    </a:srgbClr>
                  </a:solidFill>
                  <a:prstDash val="solid"/>
                </a:ln>
                <a:solidFill>
                  <a:sysClr val="windowText" lastClr="000000"/>
                </a:solidFill>
                <a:latin typeface="+mn-lt"/>
              </a:rPr>
              <a:t>3</a:t>
            </a:r>
            <a:endParaRPr lang="ru-RU" sz="5400" b="1" dirty="0">
              <a:ln w="10541" cmpd="sng">
                <a:solidFill>
                  <a:srgbClr val="7D7D7D">
                    <a:tint val="100000"/>
                    <a:shade val="100000"/>
                    <a:satMod val="110000"/>
                  </a:srgbClr>
                </a:solidFill>
                <a:prstDash val="solid"/>
              </a:ln>
              <a:solidFill>
                <a:sysClr val="windowText" lastClr="000000"/>
              </a:solidFill>
              <a:latin typeface="+mn-lt"/>
            </a:endParaRPr>
          </a:p>
        </p:txBody>
      </p:sp>
      <p:sp>
        <p:nvSpPr>
          <p:cNvPr id="99" name="Прямоугольник 98"/>
          <p:cNvSpPr/>
          <p:nvPr/>
        </p:nvSpPr>
        <p:spPr>
          <a:xfrm>
            <a:off x="500034" y="785794"/>
            <a:ext cx="5500726" cy="630942"/>
          </a:xfrm>
          <a:prstGeom prst="rect">
            <a:avLst/>
          </a:prstGeom>
          <a:noFill/>
        </p:spPr>
        <p:txBody>
          <a:bodyPr>
            <a:spAutoFit/>
          </a:bodyPr>
          <a:lstStyle/>
          <a:p>
            <a:pPr algn="ctr" fontAlgn="auto">
              <a:spcBef>
                <a:spcPts val="0"/>
              </a:spcBef>
              <a:spcAft>
                <a:spcPts val="0"/>
              </a:spcAft>
              <a:defRPr/>
            </a:pPr>
            <a:r>
              <a:rPr lang="en-US" sz="35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mn-lt"/>
              </a:rPr>
              <a:t>Sardorlar</a:t>
            </a:r>
            <a:r>
              <a:rPr lang="en-US" sz="35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mn-lt"/>
              </a:rPr>
              <a:t> </a:t>
            </a:r>
            <a:r>
              <a:rPr lang="en-US" sz="3500" b="1" dirty="0" err="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mn-lt"/>
              </a:rPr>
              <a:t>bellashuvi</a:t>
            </a:r>
            <a:endParaRPr lang="ru-RU" sz="35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mn-lt"/>
            </a:endParaRPr>
          </a:p>
        </p:txBody>
      </p:sp>
      <p:grpSp>
        <p:nvGrpSpPr>
          <p:cNvPr id="21513" name="Группа 20"/>
          <p:cNvGrpSpPr>
            <a:grpSpLocks/>
          </p:cNvGrpSpPr>
          <p:nvPr/>
        </p:nvGrpSpPr>
        <p:grpSpPr bwMode="auto">
          <a:xfrm>
            <a:off x="5429250" y="71438"/>
            <a:ext cx="3500438" cy="714375"/>
            <a:chOff x="5429256" y="214290"/>
            <a:chExt cx="3500462" cy="714380"/>
          </a:xfrm>
        </p:grpSpPr>
        <p:sp>
          <p:nvSpPr>
            <p:cNvPr id="25" name="Скругленный прямоугольник 24"/>
            <p:cNvSpPr/>
            <p:nvPr/>
          </p:nvSpPr>
          <p:spPr>
            <a:xfrm>
              <a:off x="5429256" y="285728"/>
              <a:ext cx="3500462" cy="642942"/>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ru-RU" dirty="0"/>
            </a:p>
          </p:txBody>
        </p:sp>
        <p:sp>
          <p:nvSpPr>
            <p:cNvPr id="26" name="Прямоугольник 25"/>
            <p:cNvSpPr/>
            <p:nvPr/>
          </p:nvSpPr>
          <p:spPr>
            <a:xfrm>
              <a:off x="5715008" y="214290"/>
              <a:ext cx="3000397" cy="707886"/>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fontAlgn="auto">
                <a:spcBef>
                  <a:spcPts val="0"/>
                </a:spcBef>
                <a:spcAft>
                  <a:spcPts val="0"/>
                </a:spcAft>
                <a:defRPr/>
              </a:pPr>
              <a:r>
                <a:rPr lang="en-US" sz="4000" b="1" spc="50" dirty="0">
                  <a:ln w="11430"/>
                  <a:effectLst>
                    <a:outerShdw blurRad="76200" dist="50800" dir="5400000" algn="tl" rotWithShape="0">
                      <a:srgbClr val="000000">
                        <a:alpha val="65000"/>
                      </a:srgbClr>
                    </a:outerShdw>
                  </a:effectLst>
                  <a:latin typeface="+mn-lt"/>
                </a:rPr>
                <a:t>3-ilova</a:t>
              </a:r>
              <a:endParaRPr lang="ru-RU" sz="4000" b="1" spc="50" dirty="0">
                <a:ln w="11430"/>
                <a:effectLst>
                  <a:outerShdw blurRad="76200" dist="50800" dir="5400000" algn="tl" rotWithShape="0">
                    <a:srgbClr val="000000">
                      <a:alpha val="65000"/>
                    </a:srgbClr>
                  </a:outerShdw>
                </a:effectLst>
                <a:latin typeface="+mn-lt"/>
              </a:endParaRPr>
            </a:p>
          </p:txBody>
        </p:sp>
      </p:grpSp>
    </p:spTree>
    <p:extLst>
      <p:ext uri="{BB962C8B-B14F-4D97-AF65-F5344CB8AC3E}">
        <p14:creationId xmlns:p14="http://schemas.microsoft.com/office/powerpoint/2010/main" val="244660196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82"/>
          <p:cNvGrpSpPr/>
          <p:nvPr/>
        </p:nvGrpSpPr>
        <p:grpSpPr>
          <a:xfrm>
            <a:off x="428596" y="928670"/>
            <a:ext cx="8215370" cy="4786346"/>
            <a:chOff x="571472" y="571480"/>
            <a:chExt cx="2500330" cy="1214446"/>
          </a:xfrm>
          <a:solidFill>
            <a:schemeClr val="bg1">
              <a:lumMod val="75000"/>
            </a:schemeClr>
          </a:solidFill>
        </p:grpSpPr>
        <p:sp>
          <p:nvSpPr>
            <p:cNvPr id="48" name="Прямоугольник с двумя вырезанными соседними углами 47"/>
            <p:cNvSpPr/>
            <p:nvPr/>
          </p:nvSpPr>
          <p:spPr>
            <a:xfrm>
              <a:off x="571472" y="571480"/>
              <a:ext cx="2500330" cy="1214446"/>
            </a:xfrm>
            <a:prstGeom prst="snip2SameRect">
              <a:avLst/>
            </a:prstGeom>
            <a:grpFill/>
            <a:ln>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anchor="ctr"/>
            <a:lstStyle/>
            <a:p>
              <a:pPr algn="just" fontAlgn="auto">
                <a:spcBef>
                  <a:spcPts val="0"/>
                </a:spcBef>
                <a:spcAft>
                  <a:spcPts val="0"/>
                </a:spcAft>
                <a:defRPr/>
              </a:pPr>
              <a:endParaRPr lang="en-US" sz="2500" dirty="0"/>
            </a:p>
            <a:p>
              <a:pPr algn="just" fontAlgn="auto">
                <a:spcBef>
                  <a:spcPts val="0"/>
                </a:spcBef>
                <a:spcAft>
                  <a:spcPts val="0"/>
                </a:spcAft>
                <a:defRPr/>
              </a:pPr>
              <a:endParaRPr lang="en-US" sz="2500" dirty="0"/>
            </a:p>
            <a:p>
              <a:pPr algn="just" fontAlgn="auto">
                <a:spcBef>
                  <a:spcPts val="0"/>
                </a:spcBef>
                <a:spcAft>
                  <a:spcPts val="0"/>
                </a:spcAft>
                <a:defRPr/>
              </a:pPr>
              <a:endParaRPr lang="en-US" sz="2500" dirty="0"/>
            </a:p>
            <a:p>
              <a:pPr algn="just" fontAlgn="auto">
                <a:spcBef>
                  <a:spcPts val="0"/>
                </a:spcBef>
                <a:spcAft>
                  <a:spcPts val="0"/>
                </a:spcAft>
                <a:defRPr/>
              </a:pPr>
              <a:r>
                <a:rPr lang="en-US" sz="2500" dirty="0"/>
                <a:t>1.“Arablar </a:t>
              </a:r>
              <a:r>
                <a:rPr lang="en-US" sz="2500" dirty="0" err="1"/>
                <a:t>va</a:t>
              </a:r>
              <a:r>
                <a:rPr lang="en-US" sz="2500" dirty="0"/>
                <a:t> </a:t>
              </a:r>
              <a:r>
                <a:rPr lang="en-US" sz="2500" dirty="0" err="1"/>
                <a:t>g’ayri</a:t>
              </a:r>
              <a:r>
                <a:rPr lang="en-US" sz="2500" dirty="0"/>
                <a:t> </a:t>
              </a:r>
              <a:r>
                <a:rPr lang="en-US" sz="2500" dirty="0" err="1"/>
                <a:t>arablar</a:t>
              </a:r>
              <a:r>
                <a:rPr lang="en-US" sz="2500" dirty="0"/>
                <a:t> </a:t>
              </a:r>
              <a:r>
                <a:rPr lang="en-US" sz="2500" dirty="0" err="1"/>
                <a:t>ustozi</a:t>
              </a:r>
              <a:r>
                <a:rPr lang="en-US" sz="2500" dirty="0"/>
                <a:t>” </a:t>
              </a:r>
              <a:r>
                <a:rPr lang="en-US" sz="2500" dirty="0" err="1"/>
                <a:t>deb</a:t>
              </a:r>
              <a:r>
                <a:rPr lang="en-US" sz="2500" dirty="0"/>
                <a:t> </a:t>
              </a:r>
              <a:r>
                <a:rPr lang="en-US" sz="2500" dirty="0" err="1"/>
                <a:t>ulug’langan</a:t>
              </a:r>
              <a:r>
                <a:rPr lang="en-US" sz="2500" dirty="0"/>
                <a:t> </a:t>
              </a:r>
              <a:r>
                <a:rPr lang="en-US" sz="2500" dirty="0" err="1"/>
                <a:t>musulmon</a:t>
              </a:r>
              <a:r>
                <a:rPr lang="en-US" sz="2500" dirty="0"/>
                <a:t> </a:t>
              </a:r>
              <a:r>
                <a:rPr lang="en-US" sz="2500" dirty="0" err="1"/>
                <a:t>olamidagi</a:t>
              </a:r>
              <a:r>
                <a:rPr lang="en-US" sz="2500" dirty="0"/>
                <a:t> </a:t>
              </a:r>
              <a:r>
                <a:rPr lang="en-US" sz="2500" dirty="0" err="1"/>
                <a:t>mashhur</a:t>
              </a:r>
              <a:r>
                <a:rPr lang="en-US" sz="2500" dirty="0"/>
                <a:t> </a:t>
              </a:r>
              <a:r>
                <a:rPr lang="en-US" sz="2500" dirty="0" err="1"/>
                <a:t>shaxs</a:t>
              </a:r>
              <a:r>
                <a:rPr lang="en-US" sz="2500" dirty="0"/>
                <a:t> </a:t>
              </a:r>
              <a:r>
                <a:rPr lang="en-US" sz="2500" dirty="0" err="1"/>
                <a:t>kim</a:t>
              </a:r>
              <a:r>
                <a:rPr lang="en-US" sz="2500" dirty="0"/>
                <a:t>?</a:t>
              </a:r>
              <a:endParaRPr lang="ru-RU" sz="2500" dirty="0"/>
            </a:p>
            <a:p>
              <a:pPr algn="just" fontAlgn="auto">
                <a:spcBef>
                  <a:spcPts val="0"/>
                </a:spcBef>
                <a:spcAft>
                  <a:spcPts val="0"/>
                </a:spcAft>
                <a:defRPr/>
              </a:pPr>
              <a:r>
                <a:rPr lang="en-US" sz="2500" dirty="0"/>
                <a:t>2. Abu Ali </a:t>
              </a:r>
              <a:r>
                <a:rPr lang="en-US" sz="2500" dirty="0" err="1"/>
                <a:t>Ibn</a:t>
              </a:r>
              <a:r>
                <a:rPr lang="en-US" sz="2500" dirty="0"/>
                <a:t> Sino </a:t>
              </a:r>
              <a:r>
                <a:rPr lang="en-US" sz="2500" dirty="0" err="1"/>
                <a:t>qaysi</a:t>
              </a:r>
              <a:r>
                <a:rPr lang="en-US" sz="2500" dirty="0"/>
                <a:t> </a:t>
              </a:r>
              <a:r>
                <a:rPr lang="en-US" sz="2500" dirty="0" err="1"/>
                <a:t>yillarda</a:t>
              </a:r>
              <a:r>
                <a:rPr lang="en-US" sz="2500" dirty="0"/>
                <a:t> </a:t>
              </a:r>
              <a:r>
                <a:rPr lang="en-US" sz="2500" dirty="0" err="1"/>
                <a:t>yashagan</a:t>
              </a:r>
              <a:r>
                <a:rPr lang="en-US" sz="2500" dirty="0"/>
                <a:t>?</a:t>
              </a:r>
              <a:endParaRPr lang="ru-RU" sz="2500" dirty="0"/>
            </a:p>
            <a:p>
              <a:pPr algn="just" fontAlgn="auto">
                <a:spcBef>
                  <a:spcPts val="0"/>
                </a:spcBef>
                <a:spcAft>
                  <a:spcPts val="0"/>
                </a:spcAft>
                <a:defRPr/>
              </a:pPr>
              <a:r>
                <a:rPr lang="en-US" sz="2500" dirty="0"/>
                <a:t>3. </a:t>
              </a:r>
              <a:r>
                <a:rPr lang="en-US" sz="2500" dirty="0" err="1"/>
                <a:t>Respublikamizda</a:t>
              </a:r>
              <a:r>
                <a:rPr lang="en-US" sz="2500" dirty="0"/>
                <a:t> “</a:t>
              </a:r>
              <a:r>
                <a:rPr lang="en-US" sz="2500" dirty="0" err="1"/>
                <a:t>Xorazm</a:t>
              </a:r>
              <a:r>
                <a:rPr lang="en-US" sz="2500" dirty="0"/>
                <a:t> </a:t>
              </a:r>
              <a:r>
                <a:rPr lang="en-US" sz="2500" dirty="0" err="1"/>
                <a:t>Ma’mun</a:t>
              </a:r>
              <a:r>
                <a:rPr lang="en-US" sz="2500" dirty="0"/>
                <a:t> </a:t>
              </a:r>
              <a:r>
                <a:rPr lang="en-US" sz="2500" dirty="0" err="1"/>
                <a:t>akademiyasi</a:t>
              </a:r>
              <a:r>
                <a:rPr lang="en-US" sz="2500" dirty="0"/>
                <a:t>” </a:t>
              </a:r>
              <a:r>
                <a:rPr lang="en-US" sz="2500" dirty="0" err="1"/>
                <a:t>ning</a:t>
              </a:r>
              <a:r>
                <a:rPr lang="en-US" sz="2500" dirty="0"/>
                <a:t> 1000 </a:t>
              </a:r>
              <a:r>
                <a:rPr lang="en-US" sz="2500" dirty="0" err="1"/>
                <a:t>yilligi</a:t>
              </a:r>
              <a:r>
                <a:rPr lang="en-US" sz="2500" dirty="0"/>
                <a:t> </a:t>
              </a:r>
              <a:r>
                <a:rPr lang="en-US" sz="2500" dirty="0" err="1"/>
                <a:t>qaysi</a:t>
              </a:r>
              <a:r>
                <a:rPr lang="en-US" sz="2500" dirty="0"/>
                <a:t> </a:t>
              </a:r>
              <a:r>
                <a:rPr lang="en-US" sz="2500" dirty="0" err="1"/>
                <a:t>yili</a:t>
              </a:r>
              <a:r>
                <a:rPr lang="en-US" sz="2500" dirty="0"/>
                <a:t> </a:t>
              </a:r>
              <a:r>
                <a:rPr lang="en-US" sz="2500" dirty="0" err="1"/>
                <a:t>nishonlangan</a:t>
              </a:r>
              <a:r>
                <a:rPr lang="en-US" sz="2500" dirty="0"/>
                <a:t>?</a:t>
              </a:r>
              <a:endParaRPr lang="ru-RU" sz="2500" dirty="0"/>
            </a:p>
          </p:txBody>
        </p:sp>
        <p:cxnSp>
          <p:nvCxnSpPr>
            <p:cNvPr id="53" name="Прямая соединительная линия 52"/>
            <p:cNvCxnSpPr/>
            <p:nvPr/>
          </p:nvCxnSpPr>
          <p:spPr>
            <a:xfrm>
              <a:off x="571472" y="785794"/>
              <a:ext cx="2500330" cy="0"/>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Прямая соединительная линия 65"/>
            <p:cNvCxnSpPr/>
            <p:nvPr/>
          </p:nvCxnSpPr>
          <p:spPr>
            <a:xfrm rot="16200000" flipH="1">
              <a:off x="571472" y="861497"/>
              <a:ext cx="214314" cy="214314"/>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2" name="Прямая соединительная линия 71"/>
            <p:cNvCxnSpPr/>
            <p:nvPr/>
          </p:nvCxnSpPr>
          <p:spPr>
            <a:xfrm>
              <a:off x="785786" y="1071546"/>
              <a:ext cx="2071702" cy="0"/>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2" name="Прямая соединительная линия 81"/>
            <p:cNvCxnSpPr/>
            <p:nvPr/>
          </p:nvCxnSpPr>
          <p:spPr>
            <a:xfrm rot="5400000" flipH="1" flipV="1">
              <a:off x="2857488" y="857232"/>
              <a:ext cx="214314" cy="214314"/>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8" name="Прямоугольник 7"/>
          <p:cNvSpPr/>
          <p:nvPr/>
        </p:nvSpPr>
        <p:spPr>
          <a:xfrm>
            <a:off x="2643174" y="1857364"/>
            <a:ext cx="3721468" cy="923330"/>
          </a:xfrm>
          <a:prstGeom prst="rect">
            <a:avLst/>
          </a:prstGeom>
          <a:noFill/>
        </p:spPr>
        <p:txBody>
          <a:bodyPr wrap="none">
            <a:spAutoFit/>
          </a:bodyPr>
          <a:lstStyle/>
          <a:p>
            <a:pPr algn="ctr" fontAlgn="auto">
              <a:spcBef>
                <a:spcPts val="0"/>
              </a:spcBef>
              <a:spcAft>
                <a:spcPts val="0"/>
              </a:spcAft>
              <a:defRPr/>
            </a:pP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rPr>
              <a:t>SAVOLLAR</a:t>
            </a:r>
            <a:endParaRPr lang="ru-RU"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endParaRPr>
          </a:p>
        </p:txBody>
      </p:sp>
    </p:spTree>
    <p:extLst>
      <p:ext uri="{BB962C8B-B14F-4D97-AF65-F5344CB8AC3E}">
        <p14:creationId xmlns:p14="http://schemas.microsoft.com/office/powerpoint/2010/main" val="166062035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82"/>
          <p:cNvGrpSpPr/>
          <p:nvPr/>
        </p:nvGrpSpPr>
        <p:grpSpPr>
          <a:xfrm>
            <a:off x="428596" y="928670"/>
            <a:ext cx="8215370" cy="4857784"/>
            <a:chOff x="571472" y="571480"/>
            <a:chExt cx="2500330" cy="1232572"/>
          </a:xfrm>
          <a:solidFill>
            <a:schemeClr val="bg1">
              <a:lumMod val="75000"/>
            </a:schemeClr>
          </a:solidFill>
        </p:grpSpPr>
        <p:sp>
          <p:nvSpPr>
            <p:cNvPr id="48" name="Прямоугольник с двумя вырезанными соседними углами 47"/>
            <p:cNvSpPr/>
            <p:nvPr/>
          </p:nvSpPr>
          <p:spPr>
            <a:xfrm>
              <a:off x="571472" y="571480"/>
              <a:ext cx="2500330" cy="1232572"/>
            </a:xfrm>
            <a:prstGeom prst="snip2SameRect">
              <a:avLst/>
            </a:prstGeom>
            <a:grpFill/>
            <a:ln>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anchor="ctr"/>
            <a:lstStyle/>
            <a:p>
              <a:pPr algn="just" fontAlgn="auto">
                <a:spcBef>
                  <a:spcPts val="0"/>
                </a:spcBef>
                <a:spcAft>
                  <a:spcPts val="0"/>
                </a:spcAft>
                <a:defRPr/>
              </a:pPr>
              <a:endParaRPr lang="en-US" sz="2500" dirty="0"/>
            </a:p>
            <a:p>
              <a:pPr algn="just" fontAlgn="auto">
                <a:spcBef>
                  <a:spcPts val="0"/>
                </a:spcBef>
                <a:spcAft>
                  <a:spcPts val="0"/>
                </a:spcAft>
                <a:defRPr/>
              </a:pPr>
              <a:endParaRPr lang="en-US" sz="2500" dirty="0"/>
            </a:p>
            <a:p>
              <a:pPr algn="just" fontAlgn="auto">
                <a:spcBef>
                  <a:spcPts val="0"/>
                </a:spcBef>
                <a:spcAft>
                  <a:spcPts val="0"/>
                </a:spcAft>
                <a:defRPr/>
              </a:pPr>
              <a:endParaRPr lang="en-US" sz="2500" dirty="0"/>
            </a:p>
            <a:p>
              <a:pPr algn="just" fontAlgn="auto">
                <a:spcBef>
                  <a:spcPts val="0"/>
                </a:spcBef>
                <a:spcAft>
                  <a:spcPts val="0"/>
                </a:spcAft>
                <a:defRPr/>
              </a:pPr>
              <a:endParaRPr lang="en-US" sz="2500" dirty="0"/>
            </a:p>
            <a:p>
              <a:pPr algn="just" fontAlgn="auto">
                <a:spcBef>
                  <a:spcPts val="0"/>
                </a:spcBef>
                <a:spcAft>
                  <a:spcPts val="0"/>
                </a:spcAft>
                <a:defRPr/>
              </a:pPr>
              <a:r>
                <a:rPr lang="en-US" sz="2500" dirty="0"/>
                <a:t>1. </a:t>
              </a:r>
              <a:r>
                <a:rPr lang="en-US" sz="2500" dirty="0" err="1"/>
                <a:t>Az</a:t>
              </a:r>
              <a:r>
                <a:rPr lang="en-US" sz="2500" dirty="0"/>
                <a:t>-</a:t>
              </a:r>
              <a:r>
                <a:rPr lang="en-US" sz="2500" dirty="0" err="1"/>
                <a:t>Zamaxshariyning</a:t>
              </a:r>
              <a:r>
                <a:rPr lang="en-US" sz="2500" dirty="0"/>
                <a:t> “Al-</a:t>
              </a:r>
              <a:r>
                <a:rPr lang="en-US" sz="2500" dirty="0" err="1"/>
                <a:t>Mufassal</a:t>
              </a:r>
              <a:r>
                <a:rPr lang="en-US" sz="2500" dirty="0"/>
                <a:t>” </a:t>
              </a:r>
              <a:r>
                <a:rPr lang="en-US" sz="2500" dirty="0" err="1"/>
                <a:t>asrari</a:t>
              </a:r>
              <a:r>
                <a:rPr lang="en-US" sz="2500" dirty="0"/>
                <a:t> </a:t>
              </a:r>
              <a:r>
                <a:rPr lang="en-US" sz="2500" dirty="0" err="1"/>
                <a:t>nimaga</a:t>
              </a:r>
              <a:r>
                <a:rPr lang="en-US" sz="2500" dirty="0"/>
                <a:t> </a:t>
              </a:r>
              <a:r>
                <a:rPr lang="en-US" sz="2500" dirty="0" err="1"/>
                <a:t>bag’ishlangan</a:t>
              </a:r>
              <a:r>
                <a:rPr lang="en-US" sz="2500" dirty="0"/>
                <a:t>?</a:t>
              </a:r>
            </a:p>
            <a:p>
              <a:pPr algn="just" fontAlgn="auto">
                <a:spcBef>
                  <a:spcPts val="0"/>
                </a:spcBef>
                <a:spcAft>
                  <a:spcPts val="0"/>
                </a:spcAft>
                <a:defRPr/>
              </a:pPr>
              <a:r>
                <a:rPr lang="en-US" sz="2500" dirty="0"/>
                <a:t>2. </a:t>
              </a:r>
              <a:r>
                <a:rPr lang="en-US" sz="2500" dirty="0" err="1"/>
                <a:t>O’rta</a:t>
              </a:r>
              <a:r>
                <a:rPr lang="en-US" sz="2500" dirty="0"/>
                <a:t> </a:t>
              </a:r>
              <a:r>
                <a:rPr lang="en-US" sz="2500" dirty="0" err="1"/>
                <a:t>Osiyoda</a:t>
              </a:r>
              <a:r>
                <a:rPr lang="en-US" sz="2500" dirty="0"/>
                <a:t> </a:t>
              </a:r>
              <a:r>
                <a:rPr lang="en-US" sz="2500" dirty="0" err="1"/>
                <a:t>qaysi</a:t>
              </a:r>
              <a:r>
                <a:rPr lang="en-US" sz="2500" dirty="0"/>
                <a:t> </a:t>
              </a:r>
              <a:r>
                <a:rPr lang="en-US" sz="2500" dirty="0" err="1"/>
                <a:t>sulola</a:t>
              </a:r>
              <a:r>
                <a:rPr lang="en-US" sz="2500" dirty="0"/>
                <a:t> </a:t>
              </a:r>
              <a:r>
                <a:rPr lang="en-US" sz="2500" dirty="0" err="1"/>
                <a:t>davridan</a:t>
              </a:r>
              <a:r>
                <a:rPr lang="en-US" sz="2500" dirty="0"/>
                <a:t> </a:t>
              </a:r>
              <a:r>
                <a:rPr lang="en-US" sz="2500" dirty="0" err="1"/>
                <a:t>boshlab</a:t>
              </a:r>
              <a:r>
                <a:rPr lang="en-US" sz="2500" dirty="0"/>
                <a:t> </a:t>
              </a:r>
              <a:r>
                <a:rPr lang="en-US" sz="2500" dirty="0" err="1"/>
                <a:t>uyg’onish</a:t>
              </a:r>
              <a:r>
                <a:rPr lang="en-US" sz="2500" dirty="0"/>
                <a:t> </a:t>
              </a:r>
              <a:r>
                <a:rPr lang="en-US" sz="2500" dirty="0" err="1"/>
                <a:t>davri</a:t>
              </a:r>
              <a:r>
                <a:rPr lang="en-US" sz="2500" dirty="0"/>
                <a:t> </a:t>
              </a:r>
              <a:r>
                <a:rPr lang="en-US" sz="2500" dirty="0" err="1"/>
                <a:t>boshlandi</a:t>
              </a:r>
              <a:r>
                <a:rPr lang="en-US" sz="2500" dirty="0"/>
                <a:t>?</a:t>
              </a:r>
            </a:p>
            <a:p>
              <a:pPr algn="just" fontAlgn="auto">
                <a:spcBef>
                  <a:spcPts val="0"/>
                </a:spcBef>
                <a:spcAft>
                  <a:spcPts val="0"/>
                </a:spcAft>
                <a:defRPr/>
              </a:pPr>
              <a:r>
                <a:rPr lang="en-US" sz="2500" dirty="0"/>
                <a:t>3. </a:t>
              </a:r>
              <a:r>
                <a:rPr lang="en-US" sz="2500" dirty="0" err="1"/>
                <a:t>O’zbekiston</a:t>
              </a:r>
              <a:r>
                <a:rPr lang="en-US" sz="2500" dirty="0"/>
                <a:t> </a:t>
              </a:r>
              <a:r>
                <a:rPr lang="en-US" sz="2500" dirty="0" err="1"/>
                <a:t>Respublikasi</a:t>
              </a:r>
              <a:r>
                <a:rPr lang="en-US" sz="2500" dirty="0"/>
                <a:t> </a:t>
              </a:r>
              <a:r>
                <a:rPr lang="en-US" sz="2500" dirty="0" err="1"/>
                <a:t>Prezidentining</a:t>
              </a:r>
              <a:r>
                <a:rPr lang="en-US" sz="2500" dirty="0"/>
                <a:t> “</a:t>
              </a:r>
              <a:r>
                <a:rPr lang="en-US" sz="2500" dirty="0" err="1"/>
                <a:t>Xoazm</a:t>
              </a:r>
              <a:r>
                <a:rPr lang="en-US" sz="2500" dirty="0"/>
                <a:t> </a:t>
              </a:r>
              <a:r>
                <a:rPr lang="en-US" sz="2500" dirty="0" err="1"/>
                <a:t>Ma’mun</a:t>
              </a:r>
              <a:r>
                <a:rPr lang="en-US" sz="2500" dirty="0"/>
                <a:t> </a:t>
              </a:r>
              <a:r>
                <a:rPr lang="en-US" sz="2500" dirty="0" err="1"/>
                <a:t>akademiyasini</a:t>
              </a:r>
              <a:r>
                <a:rPr lang="en-US" sz="2500" dirty="0"/>
                <a:t> </a:t>
              </a:r>
              <a:r>
                <a:rPr lang="en-US" sz="2500" dirty="0" err="1"/>
                <a:t>qaytadan</a:t>
              </a:r>
              <a:r>
                <a:rPr lang="en-US" sz="2500" dirty="0"/>
                <a:t> </a:t>
              </a:r>
              <a:r>
                <a:rPr lang="en-US" sz="2500" dirty="0" err="1"/>
                <a:t>tashkil</a:t>
              </a:r>
              <a:r>
                <a:rPr lang="en-US" sz="2500" dirty="0"/>
                <a:t> </a:t>
              </a:r>
              <a:r>
                <a:rPr lang="en-US" sz="2500" dirty="0" err="1"/>
                <a:t>etish</a:t>
              </a:r>
              <a:r>
                <a:rPr lang="en-US" sz="2500" dirty="0"/>
                <a:t> </a:t>
              </a:r>
              <a:r>
                <a:rPr lang="en-US" sz="2500" dirty="0" err="1"/>
                <a:t>to’g’risida”gi</a:t>
              </a:r>
              <a:r>
                <a:rPr lang="en-US" sz="2500" dirty="0"/>
                <a:t> </a:t>
              </a:r>
              <a:r>
                <a:rPr lang="en-US" sz="2500" dirty="0" err="1"/>
                <a:t>farmoni</a:t>
              </a:r>
              <a:r>
                <a:rPr lang="en-US" sz="2500" dirty="0"/>
                <a:t> </a:t>
              </a:r>
              <a:r>
                <a:rPr lang="en-US" sz="2500" dirty="0" err="1"/>
                <a:t>qaysi</a:t>
              </a:r>
              <a:r>
                <a:rPr lang="en-US" sz="2500" dirty="0"/>
                <a:t> </a:t>
              </a:r>
              <a:r>
                <a:rPr lang="en-US" sz="2500" dirty="0" err="1"/>
                <a:t>yili</a:t>
              </a:r>
              <a:r>
                <a:rPr lang="en-US" sz="2500" dirty="0"/>
                <a:t> </a:t>
              </a:r>
              <a:r>
                <a:rPr lang="en-US" sz="2500" dirty="0" err="1"/>
                <a:t>chiqarilgan</a:t>
              </a:r>
              <a:r>
                <a:rPr lang="en-US" sz="2500" dirty="0"/>
                <a:t>?</a:t>
              </a:r>
              <a:endParaRPr lang="ru-RU" sz="2500" dirty="0"/>
            </a:p>
          </p:txBody>
        </p:sp>
        <p:cxnSp>
          <p:nvCxnSpPr>
            <p:cNvPr id="53" name="Прямая соединительная линия 52"/>
            <p:cNvCxnSpPr/>
            <p:nvPr/>
          </p:nvCxnSpPr>
          <p:spPr>
            <a:xfrm>
              <a:off x="571472" y="785794"/>
              <a:ext cx="2500330" cy="0"/>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Прямая соединительная линия 65"/>
            <p:cNvCxnSpPr/>
            <p:nvPr/>
          </p:nvCxnSpPr>
          <p:spPr>
            <a:xfrm rot="16200000" flipH="1">
              <a:off x="571472" y="861497"/>
              <a:ext cx="214314" cy="214314"/>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2" name="Прямая соединительная линия 71"/>
            <p:cNvCxnSpPr/>
            <p:nvPr/>
          </p:nvCxnSpPr>
          <p:spPr>
            <a:xfrm>
              <a:off x="785786" y="1071546"/>
              <a:ext cx="2071702" cy="0"/>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2" name="Прямая соединительная линия 81"/>
            <p:cNvCxnSpPr/>
            <p:nvPr/>
          </p:nvCxnSpPr>
          <p:spPr>
            <a:xfrm rot="5400000" flipH="1" flipV="1">
              <a:off x="2857488" y="857232"/>
              <a:ext cx="214314" cy="214314"/>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8" name="Прямоугольник 7"/>
          <p:cNvSpPr/>
          <p:nvPr/>
        </p:nvSpPr>
        <p:spPr>
          <a:xfrm>
            <a:off x="2643174" y="1857364"/>
            <a:ext cx="3721468" cy="923330"/>
          </a:xfrm>
          <a:prstGeom prst="rect">
            <a:avLst/>
          </a:prstGeom>
          <a:noFill/>
        </p:spPr>
        <p:txBody>
          <a:bodyPr wrap="none">
            <a:spAutoFit/>
          </a:bodyPr>
          <a:lstStyle/>
          <a:p>
            <a:pPr algn="ctr" fontAlgn="auto">
              <a:spcBef>
                <a:spcPts val="0"/>
              </a:spcBef>
              <a:spcAft>
                <a:spcPts val="0"/>
              </a:spcAft>
              <a:defRPr/>
            </a:pP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rPr>
              <a:t>SAVOLLAR</a:t>
            </a:r>
            <a:endParaRPr lang="ru-RU"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endParaRPr>
          </a:p>
        </p:txBody>
      </p:sp>
    </p:spTree>
    <p:extLst>
      <p:ext uri="{BB962C8B-B14F-4D97-AF65-F5344CB8AC3E}">
        <p14:creationId xmlns:p14="http://schemas.microsoft.com/office/powerpoint/2010/main" val="28005830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82"/>
          <p:cNvGrpSpPr/>
          <p:nvPr/>
        </p:nvGrpSpPr>
        <p:grpSpPr>
          <a:xfrm>
            <a:off x="428596" y="928670"/>
            <a:ext cx="8215370" cy="4857784"/>
            <a:chOff x="571472" y="571480"/>
            <a:chExt cx="2500330" cy="1232572"/>
          </a:xfrm>
          <a:solidFill>
            <a:schemeClr val="bg1">
              <a:lumMod val="75000"/>
            </a:schemeClr>
          </a:solidFill>
        </p:grpSpPr>
        <p:sp>
          <p:nvSpPr>
            <p:cNvPr id="48" name="Прямоугольник с двумя вырезанными соседними углами 47"/>
            <p:cNvSpPr/>
            <p:nvPr/>
          </p:nvSpPr>
          <p:spPr>
            <a:xfrm>
              <a:off x="571472" y="571480"/>
              <a:ext cx="2500330" cy="1232572"/>
            </a:xfrm>
            <a:prstGeom prst="snip2SameRect">
              <a:avLst/>
            </a:prstGeom>
            <a:grpFill/>
            <a:ln>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anchor="ctr"/>
            <a:lstStyle/>
            <a:p>
              <a:pPr algn="just" fontAlgn="auto">
                <a:spcBef>
                  <a:spcPts val="0"/>
                </a:spcBef>
                <a:spcAft>
                  <a:spcPts val="0"/>
                </a:spcAft>
                <a:defRPr/>
              </a:pPr>
              <a:endParaRPr lang="en-US" sz="2500" dirty="0"/>
            </a:p>
            <a:p>
              <a:pPr algn="just" fontAlgn="auto">
                <a:spcBef>
                  <a:spcPts val="0"/>
                </a:spcBef>
                <a:spcAft>
                  <a:spcPts val="0"/>
                </a:spcAft>
                <a:defRPr/>
              </a:pPr>
              <a:endParaRPr lang="en-US" sz="2500" dirty="0"/>
            </a:p>
            <a:p>
              <a:pPr algn="just" fontAlgn="auto">
                <a:spcBef>
                  <a:spcPts val="0"/>
                </a:spcBef>
                <a:spcAft>
                  <a:spcPts val="0"/>
                </a:spcAft>
                <a:defRPr/>
              </a:pPr>
              <a:endParaRPr lang="en-US" sz="2500" dirty="0"/>
            </a:p>
            <a:p>
              <a:pPr algn="just" fontAlgn="auto">
                <a:spcBef>
                  <a:spcPts val="0"/>
                </a:spcBef>
                <a:spcAft>
                  <a:spcPts val="0"/>
                </a:spcAft>
                <a:defRPr/>
              </a:pPr>
              <a:endParaRPr lang="en-US" sz="2500" dirty="0"/>
            </a:p>
            <a:p>
              <a:pPr marL="457200" indent="-457200" algn="just" fontAlgn="auto">
                <a:spcBef>
                  <a:spcPts val="0"/>
                </a:spcBef>
                <a:spcAft>
                  <a:spcPts val="0"/>
                </a:spcAft>
                <a:buFontTx/>
                <a:buAutoNum type="arabicPeriod"/>
                <a:defRPr/>
              </a:pPr>
              <a:r>
                <a:rPr lang="en-US" sz="2500" dirty="0"/>
                <a:t>Abu Ali </a:t>
              </a:r>
              <a:r>
                <a:rPr lang="en-US" sz="2500" dirty="0" err="1"/>
                <a:t>ibn</a:t>
              </a:r>
              <a:r>
                <a:rPr lang="en-US" sz="2500" dirty="0"/>
                <a:t> Sino </a:t>
              </a:r>
              <a:r>
                <a:rPr lang="en-US" sz="2500" dirty="0" err="1"/>
                <a:t>ustozi</a:t>
              </a:r>
              <a:r>
                <a:rPr lang="en-US" sz="2500" dirty="0"/>
                <a:t> Abu </a:t>
              </a:r>
              <a:r>
                <a:rPr lang="en-US" sz="2500" dirty="0" err="1"/>
                <a:t>Abdullohdan</a:t>
              </a:r>
              <a:r>
                <a:rPr lang="en-US" sz="2500" dirty="0"/>
                <a:t> </a:t>
              </a:r>
              <a:r>
                <a:rPr lang="en-US" sz="2500" dirty="0" err="1"/>
                <a:t>qaysi</a:t>
              </a:r>
              <a:r>
                <a:rPr lang="en-US" sz="2500" dirty="0"/>
                <a:t> </a:t>
              </a:r>
              <a:r>
                <a:rPr lang="en-US" sz="2500" dirty="0" err="1"/>
                <a:t>fanlar</a:t>
              </a:r>
              <a:r>
                <a:rPr lang="en-US" sz="2500" dirty="0"/>
                <a:t> </a:t>
              </a:r>
              <a:r>
                <a:rPr lang="en-US" sz="2500" dirty="0" err="1"/>
                <a:t>ilmini</a:t>
              </a:r>
              <a:r>
                <a:rPr lang="en-US" sz="2500" dirty="0"/>
                <a:t> </a:t>
              </a:r>
              <a:r>
                <a:rPr lang="en-US" sz="2500" dirty="0" err="1"/>
                <a:t>o’rganadi</a:t>
              </a:r>
              <a:r>
                <a:rPr lang="en-US" sz="2500" dirty="0"/>
                <a:t>?</a:t>
              </a:r>
            </a:p>
            <a:p>
              <a:pPr marL="457200" indent="-457200" algn="just" fontAlgn="auto">
                <a:spcBef>
                  <a:spcPts val="0"/>
                </a:spcBef>
                <a:spcAft>
                  <a:spcPts val="0"/>
                </a:spcAft>
                <a:buFontTx/>
                <a:buAutoNum type="arabicPeriod"/>
                <a:defRPr/>
              </a:pPr>
              <a:r>
                <a:rPr lang="en-US" sz="2500" dirty="0" err="1"/>
                <a:t>Farobiy</a:t>
              </a:r>
              <a:r>
                <a:rPr lang="en-US" sz="2500" dirty="0"/>
                <a:t> </a:t>
              </a:r>
              <a:r>
                <a:rPr lang="en-US" sz="2500" dirty="0" err="1"/>
                <a:t>Sharqda</a:t>
              </a:r>
              <a:r>
                <a:rPr lang="en-US" sz="2500" dirty="0"/>
                <a:t> </a:t>
              </a:r>
              <a:r>
                <a:rPr lang="en-US" sz="2500" dirty="0" err="1"/>
                <a:t>qanday</a:t>
              </a:r>
              <a:r>
                <a:rPr lang="en-US" sz="2500" dirty="0"/>
                <a:t> nom </a:t>
              </a:r>
              <a:r>
                <a:rPr lang="en-US" sz="2500" dirty="0" err="1"/>
                <a:t>bilan</a:t>
              </a:r>
              <a:r>
                <a:rPr lang="en-US" sz="2500" dirty="0"/>
                <a:t> </a:t>
              </a:r>
              <a:r>
                <a:rPr lang="en-US" sz="2500" dirty="0" err="1"/>
                <a:t>shuhrat</a:t>
              </a:r>
              <a:r>
                <a:rPr lang="en-US" sz="2500" dirty="0"/>
                <a:t> </a:t>
              </a:r>
              <a:r>
                <a:rPr lang="en-US" sz="2500" dirty="0" err="1"/>
                <a:t>topadi</a:t>
              </a:r>
              <a:r>
                <a:rPr lang="en-US" sz="2500" dirty="0"/>
                <a:t>?</a:t>
              </a:r>
            </a:p>
            <a:p>
              <a:pPr marL="457200" indent="-457200" algn="just" fontAlgn="auto">
                <a:spcBef>
                  <a:spcPts val="0"/>
                </a:spcBef>
                <a:spcAft>
                  <a:spcPts val="0"/>
                </a:spcAft>
                <a:buFontTx/>
                <a:buAutoNum type="arabicPeriod"/>
                <a:defRPr/>
              </a:pPr>
              <a:r>
                <a:rPr lang="en-US" sz="2500" dirty="0"/>
                <a:t>2000-yilda al-</a:t>
              </a:r>
              <a:r>
                <a:rPr lang="en-US" sz="2500" dirty="0" err="1"/>
                <a:t>Marg’inoniyning</a:t>
              </a:r>
              <a:r>
                <a:rPr lang="en-US" sz="2500" dirty="0"/>
                <a:t> </a:t>
              </a:r>
              <a:r>
                <a:rPr lang="en-US" sz="2500" dirty="0" err="1"/>
                <a:t>necha</a:t>
              </a:r>
              <a:r>
                <a:rPr lang="en-US" sz="2500" dirty="0"/>
                <a:t> </a:t>
              </a:r>
              <a:r>
                <a:rPr lang="en-US" sz="2500" dirty="0" err="1"/>
                <a:t>yilligi</a:t>
              </a:r>
              <a:r>
                <a:rPr lang="en-US" sz="2500" dirty="0"/>
                <a:t> </a:t>
              </a:r>
              <a:r>
                <a:rPr lang="en-US" sz="2500" dirty="0" err="1"/>
                <a:t>keng</a:t>
              </a:r>
              <a:r>
                <a:rPr lang="en-US" sz="2500" dirty="0"/>
                <a:t> </a:t>
              </a:r>
              <a:r>
                <a:rPr lang="en-US" sz="2500" dirty="0" err="1"/>
                <a:t>nishonlangan</a:t>
              </a:r>
              <a:r>
                <a:rPr lang="en-US" sz="2500" dirty="0"/>
                <a:t>? </a:t>
              </a:r>
            </a:p>
            <a:p>
              <a:pPr marL="457200" indent="-457200" algn="just" fontAlgn="auto">
                <a:spcBef>
                  <a:spcPts val="0"/>
                </a:spcBef>
                <a:spcAft>
                  <a:spcPts val="0"/>
                </a:spcAft>
                <a:buFontTx/>
                <a:buAutoNum type="arabicPeriod"/>
                <a:defRPr/>
              </a:pPr>
              <a:endParaRPr lang="ru-RU" sz="2500" dirty="0"/>
            </a:p>
          </p:txBody>
        </p:sp>
        <p:cxnSp>
          <p:nvCxnSpPr>
            <p:cNvPr id="53" name="Прямая соединительная линия 52"/>
            <p:cNvCxnSpPr/>
            <p:nvPr/>
          </p:nvCxnSpPr>
          <p:spPr>
            <a:xfrm>
              <a:off x="571472" y="785794"/>
              <a:ext cx="2500330" cy="0"/>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Прямая соединительная линия 65"/>
            <p:cNvCxnSpPr/>
            <p:nvPr/>
          </p:nvCxnSpPr>
          <p:spPr>
            <a:xfrm rot="16200000" flipH="1">
              <a:off x="571472" y="861497"/>
              <a:ext cx="214314" cy="214314"/>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2" name="Прямая соединительная линия 71"/>
            <p:cNvCxnSpPr/>
            <p:nvPr/>
          </p:nvCxnSpPr>
          <p:spPr>
            <a:xfrm>
              <a:off x="785786" y="1071546"/>
              <a:ext cx="2071702" cy="0"/>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2" name="Прямая соединительная линия 81"/>
            <p:cNvCxnSpPr/>
            <p:nvPr/>
          </p:nvCxnSpPr>
          <p:spPr>
            <a:xfrm rot="5400000" flipH="1" flipV="1">
              <a:off x="2857488" y="857232"/>
              <a:ext cx="214314" cy="214314"/>
            </a:xfrm>
            <a:prstGeom prst="line">
              <a:avLst/>
            </a:prstGeom>
            <a:grpFill/>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8" name="Прямоугольник 7"/>
          <p:cNvSpPr/>
          <p:nvPr/>
        </p:nvSpPr>
        <p:spPr>
          <a:xfrm>
            <a:off x="2643174" y="1857364"/>
            <a:ext cx="3721468" cy="923330"/>
          </a:xfrm>
          <a:prstGeom prst="rect">
            <a:avLst/>
          </a:prstGeom>
          <a:noFill/>
        </p:spPr>
        <p:txBody>
          <a:bodyPr wrap="none">
            <a:spAutoFit/>
          </a:bodyPr>
          <a:lstStyle/>
          <a:p>
            <a:pPr algn="ctr" fontAlgn="auto">
              <a:spcBef>
                <a:spcPts val="0"/>
              </a:spcBef>
              <a:spcAft>
                <a:spcPts val="0"/>
              </a:spcAft>
              <a:defRPr/>
            </a:pP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rPr>
              <a:t>SAVOLLAR</a:t>
            </a:r>
            <a:endParaRPr lang="ru-RU"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mn-lt"/>
            </a:endParaRPr>
          </a:p>
        </p:txBody>
      </p:sp>
    </p:spTree>
    <p:extLst>
      <p:ext uri="{BB962C8B-B14F-4D97-AF65-F5344CB8AC3E}">
        <p14:creationId xmlns:p14="http://schemas.microsoft.com/office/powerpoint/2010/main" val="119755624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9"/>
          <p:cNvSpPr>
            <a:spLocks noGrp="1"/>
          </p:cNvSpPr>
          <p:nvPr>
            <p:ph type="sldNum" sz="quarter" idx="12"/>
          </p:nvPr>
        </p:nvSpPr>
        <p:spPr bwMode="auto">
          <a:xfrm>
            <a:off x="7924800" y="6284913"/>
            <a:ext cx="762000" cy="365125"/>
          </a:xfrm>
          <a:ln>
            <a:miter lim="800000"/>
            <a:headEnd/>
            <a:tailEnd/>
          </a:ln>
        </p:spPr>
        <p:txBody>
          <a:bodyPr/>
          <a:lstStyle/>
          <a:p>
            <a:pPr>
              <a:defRPr/>
            </a:pPr>
            <a:fld id="{28FA2BC6-CC6B-4EB9-AAB8-5A802DE16486}" type="slidenum">
              <a:rPr lang="en-US">
                <a:latin typeface="Times New Roman" pitchFamily="18" charset="0"/>
                <a:cs typeface="Times New Roman" pitchFamily="18" charset="0"/>
              </a:rPr>
              <a:pPr>
                <a:defRPr/>
              </a:pPr>
              <a:t>86</a:t>
            </a:fld>
            <a:endParaRPr lang="en-US">
              <a:latin typeface="Times New Roman" pitchFamily="18" charset="0"/>
              <a:cs typeface="Times New Roman" pitchFamily="18" charset="0"/>
            </a:endParaRPr>
          </a:p>
        </p:txBody>
      </p:sp>
      <p:grpSp>
        <p:nvGrpSpPr>
          <p:cNvPr id="25603" name="Группа 11"/>
          <p:cNvGrpSpPr>
            <a:grpSpLocks/>
          </p:cNvGrpSpPr>
          <p:nvPr/>
        </p:nvGrpSpPr>
        <p:grpSpPr bwMode="auto">
          <a:xfrm>
            <a:off x="3786188" y="0"/>
            <a:ext cx="5143500" cy="714375"/>
            <a:chOff x="5429256" y="214290"/>
            <a:chExt cx="3500462" cy="714380"/>
          </a:xfrm>
        </p:grpSpPr>
        <p:sp>
          <p:nvSpPr>
            <p:cNvPr id="8" name="Скругленный прямоугольник 7"/>
            <p:cNvSpPr/>
            <p:nvPr/>
          </p:nvSpPr>
          <p:spPr>
            <a:xfrm>
              <a:off x="5429256" y="285728"/>
              <a:ext cx="3500462" cy="642942"/>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ru-RU" dirty="0"/>
            </a:p>
          </p:txBody>
        </p:sp>
        <p:sp>
          <p:nvSpPr>
            <p:cNvPr id="11" name="Прямоугольник 10"/>
            <p:cNvSpPr/>
            <p:nvPr/>
          </p:nvSpPr>
          <p:spPr>
            <a:xfrm>
              <a:off x="5715008" y="214290"/>
              <a:ext cx="3000397" cy="707886"/>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fontAlgn="auto">
                <a:spcBef>
                  <a:spcPts val="0"/>
                </a:spcBef>
                <a:spcAft>
                  <a:spcPts val="0"/>
                </a:spcAft>
                <a:defRPr/>
              </a:pPr>
              <a:r>
                <a:rPr lang="en-US" sz="4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mn-lt"/>
                </a:rPr>
                <a:t>4-ilova </a:t>
              </a:r>
              <a:r>
                <a:rPr lang="en-US" sz="4000" b="1" spc="5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mn-lt"/>
                </a:rPr>
                <a:t>javoblari</a:t>
              </a:r>
              <a:endParaRPr lang="ru-RU" sz="4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mn-lt"/>
              </a:endParaRPr>
            </a:p>
          </p:txBody>
        </p:sp>
      </p:grpSp>
      <p:pic>
        <p:nvPicPr>
          <p:cNvPr id="1026" name="Picture 2"/>
          <p:cNvPicPr>
            <a:picLocks noChangeAspect="1" noChangeArrowheads="1"/>
          </p:cNvPicPr>
          <p:nvPr/>
        </p:nvPicPr>
        <p:blipFill>
          <a:blip r:embed="rId2" cstate="print"/>
          <a:srcRect/>
          <a:stretch>
            <a:fillRect/>
          </a:stretch>
        </p:blipFill>
        <p:spPr bwMode="auto">
          <a:xfrm>
            <a:off x="285720" y="285728"/>
            <a:ext cx="1324061" cy="1857364"/>
          </a:xfrm>
          <a:prstGeom prst="rect">
            <a:avLst/>
          </a:prstGeom>
          <a:ln>
            <a:noFill/>
          </a:ln>
          <a:effectLst>
            <a:softEdge rad="112500"/>
          </a:effectLst>
        </p:spPr>
      </p:pic>
      <p:pic>
        <p:nvPicPr>
          <p:cNvPr id="1027" name="Picture 3"/>
          <p:cNvPicPr>
            <a:picLocks noChangeAspect="1" noChangeArrowheads="1"/>
          </p:cNvPicPr>
          <p:nvPr/>
        </p:nvPicPr>
        <p:blipFill>
          <a:blip r:embed="rId3" cstate="print"/>
          <a:srcRect/>
          <a:stretch>
            <a:fillRect/>
          </a:stretch>
        </p:blipFill>
        <p:spPr bwMode="auto">
          <a:xfrm>
            <a:off x="142844" y="2285992"/>
            <a:ext cx="1456555" cy="2071702"/>
          </a:xfrm>
          <a:prstGeom prst="rect">
            <a:avLst/>
          </a:prstGeom>
          <a:ln>
            <a:noFill/>
          </a:ln>
          <a:effectLst>
            <a:softEdge rad="112500"/>
          </a:effectLst>
        </p:spPr>
      </p:pic>
      <p:pic>
        <p:nvPicPr>
          <p:cNvPr id="1028" name="Picture 4"/>
          <p:cNvPicPr>
            <a:picLocks noChangeAspect="1" noChangeArrowheads="1"/>
          </p:cNvPicPr>
          <p:nvPr/>
        </p:nvPicPr>
        <p:blipFill>
          <a:blip r:embed="rId4" cstate="print"/>
          <a:srcRect/>
          <a:stretch>
            <a:fillRect/>
          </a:stretch>
        </p:blipFill>
        <p:spPr bwMode="auto">
          <a:xfrm>
            <a:off x="128898" y="4500570"/>
            <a:ext cx="1514144" cy="2000264"/>
          </a:xfrm>
          <a:prstGeom prst="rect">
            <a:avLst/>
          </a:prstGeom>
          <a:ln>
            <a:noFill/>
          </a:ln>
          <a:effectLst>
            <a:softEdge rad="112500"/>
          </a:effectLst>
        </p:spPr>
      </p:pic>
      <p:graphicFrame>
        <p:nvGraphicFramePr>
          <p:cNvPr id="12" name="Таблица 11"/>
          <p:cNvGraphicFramePr>
            <a:graphicFrameLocks noGrp="1"/>
          </p:cNvGraphicFramePr>
          <p:nvPr/>
        </p:nvGraphicFramePr>
        <p:xfrm>
          <a:off x="1714500" y="928688"/>
          <a:ext cx="7143750" cy="4278307"/>
        </p:xfrm>
        <a:graphic>
          <a:graphicData uri="http://schemas.openxmlformats.org/drawingml/2006/table">
            <a:tbl>
              <a:tblPr firstRow="1" bandRow="1">
                <a:tableStyleId>{5C22544A-7EE6-4342-B048-85BDC9FD1C3A}</a:tableStyleId>
              </a:tblPr>
              <a:tblGrid>
                <a:gridCol w="7143750">
                  <a:extLst>
                    <a:ext uri="{9D8B030D-6E8A-4147-A177-3AD203B41FA5}">
                      <a16:colId xmlns="" xmlns:a16="http://schemas.microsoft.com/office/drawing/2014/main" val="20000"/>
                    </a:ext>
                  </a:extLst>
                </a:gridCol>
              </a:tblGrid>
              <a:tr h="388937">
                <a:tc>
                  <a:txBody>
                    <a:bodyPr/>
                    <a:lstStyle/>
                    <a:p>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Abulqosim</a:t>
                      </a:r>
                      <a:r>
                        <a:rPr lang="en-US" sz="1800" b="1" dirty="0" smtClean="0">
                          <a:solidFill>
                            <a:schemeClr val="tx1"/>
                          </a:solidFill>
                          <a:latin typeface="Times New Roman" pitchFamily="18" charset="0"/>
                          <a:cs typeface="Times New Roman" pitchFamily="18" charset="0"/>
                        </a:rPr>
                        <a:t> Mahmud </a:t>
                      </a:r>
                      <a:r>
                        <a:rPr lang="en-US" sz="1800" b="1" dirty="0" err="1" smtClean="0">
                          <a:solidFill>
                            <a:schemeClr val="tx1"/>
                          </a:solidFill>
                          <a:latin typeface="Times New Roman" pitchFamily="18" charset="0"/>
                          <a:cs typeface="Times New Roman" pitchFamily="18" charset="0"/>
                        </a:rPr>
                        <a:t>az-Zamaxshariy</a:t>
                      </a:r>
                      <a:endParaRPr lang="ru-RU" sz="1800" b="1" dirty="0">
                        <a:solidFill>
                          <a:schemeClr val="tx1"/>
                        </a:solidFill>
                        <a:latin typeface="Times New Roman" pitchFamily="18" charset="0"/>
                        <a:cs typeface="Times New Roman" pitchFamily="18" charset="0"/>
                      </a:endParaRPr>
                    </a:p>
                  </a:txBody>
                  <a:tcPr marL="91439" marR="91439">
                    <a:solidFill>
                      <a:schemeClr val="bg1">
                        <a:lumMod val="95000"/>
                      </a:schemeClr>
                    </a:solidFill>
                  </a:tcPr>
                </a:tc>
                <a:extLst>
                  <a:ext uri="{0D108BD9-81ED-4DB2-BD59-A6C34878D82A}">
                    <a16:rowId xmlns="" xmlns:a16="http://schemas.microsoft.com/office/drawing/2014/main" val="10000"/>
                  </a:ext>
                </a:extLst>
              </a:tr>
              <a:tr h="388937">
                <a:tc>
                  <a:txBody>
                    <a:bodyPr/>
                    <a:lstStyle/>
                    <a:p>
                      <a:r>
                        <a:rPr lang="en-US" sz="1800" b="1" dirty="0" smtClean="0">
                          <a:solidFill>
                            <a:schemeClr val="tx1"/>
                          </a:solidFill>
                          <a:latin typeface="Times New Roman" pitchFamily="18" charset="0"/>
                          <a:cs typeface="Times New Roman" pitchFamily="18" charset="0"/>
                        </a:rPr>
                        <a:t>     980-1037-yillarda</a:t>
                      </a:r>
                      <a:endParaRPr lang="ru-RU" sz="1800" b="1" dirty="0">
                        <a:solidFill>
                          <a:schemeClr val="tx1"/>
                        </a:solidFill>
                        <a:latin typeface="Times New Roman" pitchFamily="18" charset="0"/>
                        <a:cs typeface="Times New Roman" pitchFamily="18" charset="0"/>
                      </a:endParaRPr>
                    </a:p>
                  </a:txBody>
                  <a:tcPr marL="91439" marR="91439">
                    <a:solidFill>
                      <a:schemeClr val="bg1">
                        <a:lumMod val="85000"/>
                      </a:schemeClr>
                    </a:solidFill>
                  </a:tcPr>
                </a:tc>
                <a:extLst>
                  <a:ext uri="{0D108BD9-81ED-4DB2-BD59-A6C34878D82A}">
                    <a16:rowId xmlns="" xmlns:a16="http://schemas.microsoft.com/office/drawing/2014/main" val="10001"/>
                  </a:ext>
                </a:extLst>
              </a:tr>
              <a:tr h="388937">
                <a:tc>
                  <a:txBody>
                    <a:bodyPr/>
                    <a:lstStyle/>
                    <a:p>
                      <a:r>
                        <a:rPr lang="en-US" sz="1800" b="1" dirty="0" smtClean="0">
                          <a:solidFill>
                            <a:schemeClr val="tx1"/>
                          </a:solidFill>
                          <a:latin typeface="Times New Roman" pitchFamily="18" charset="0"/>
                          <a:cs typeface="Times New Roman" pitchFamily="18" charset="0"/>
                        </a:rPr>
                        <a:t>     2006-yil</a:t>
                      </a:r>
                      <a:endParaRPr lang="ru-RU" sz="1800" b="1" dirty="0">
                        <a:solidFill>
                          <a:schemeClr val="tx1"/>
                        </a:solidFill>
                        <a:latin typeface="Times New Roman" pitchFamily="18" charset="0"/>
                        <a:cs typeface="Times New Roman" pitchFamily="18" charset="0"/>
                      </a:endParaRPr>
                    </a:p>
                  </a:txBody>
                  <a:tcPr marL="91439" marR="91439">
                    <a:solidFill>
                      <a:schemeClr val="bg1">
                        <a:lumMod val="95000"/>
                      </a:schemeClr>
                    </a:solidFill>
                  </a:tcPr>
                </a:tc>
                <a:extLst>
                  <a:ext uri="{0D108BD9-81ED-4DB2-BD59-A6C34878D82A}">
                    <a16:rowId xmlns="" xmlns:a16="http://schemas.microsoft.com/office/drawing/2014/main" val="10002"/>
                  </a:ext>
                </a:extLst>
              </a:tr>
              <a:tr h="388937">
                <a:tc>
                  <a:txBody>
                    <a:bodyPr/>
                    <a:lstStyle/>
                    <a:p>
                      <a:r>
                        <a:rPr lang="en-US" sz="1800" b="1" dirty="0" smtClean="0">
                          <a:solidFill>
                            <a:schemeClr val="tx1"/>
                          </a:solidFill>
                          <a:latin typeface="Times New Roman" pitchFamily="18" charset="0"/>
                          <a:cs typeface="Times New Roman" pitchFamily="18" charset="0"/>
                        </a:rPr>
                        <a:t>     </a:t>
                      </a:r>
                      <a:endParaRPr lang="ru-RU" sz="1800" b="1" dirty="0">
                        <a:solidFill>
                          <a:schemeClr val="tx1"/>
                        </a:solidFill>
                        <a:latin typeface="Times New Roman" pitchFamily="18" charset="0"/>
                        <a:cs typeface="Times New Roman" pitchFamily="18" charset="0"/>
                      </a:endParaRPr>
                    </a:p>
                  </a:txBody>
                  <a:tcPr marL="91439" marR="91439">
                    <a:solidFill>
                      <a:schemeClr val="bg1">
                        <a:lumMod val="85000"/>
                      </a:schemeClr>
                    </a:solidFill>
                  </a:tcPr>
                </a:tc>
                <a:extLst>
                  <a:ext uri="{0D108BD9-81ED-4DB2-BD59-A6C34878D82A}">
                    <a16:rowId xmlns="" xmlns:a16="http://schemas.microsoft.com/office/drawing/2014/main" val="10003"/>
                  </a:ext>
                </a:extLst>
              </a:tr>
              <a:tr h="388937">
                <a:tc>
                  <a:txBody>
                    <a:bodyPr/>
                    <a:lstStyle/>
                    <a:p>
                      <a:r>
                        <a:rPr lang="en-US" sz="1800" b="1" dirty="0" smtClean="0">
                          <a:solidFill>
                            <a:schemeClr val="tx1"/>
                          </a:solidFill>
                          <a:latin typeface="Times New Roman" pitchFamily="18" charset="0"/>
                          <a:cs typeface="Times New Roman" pitchFamily="18" charset="0"/>
                        </a:rPr>
                        <a:t>     Arab </a:t>
                      </a:r>
                      <a:r>
                        <a:rPr lang="en-US" sz="1800" b="1" dirty="0" err="1" smtClean="0">
                          <a:solidFill>
                            <a:schemeClr val="tx1"/>
                          </a:solidFill>
                          <a:latin typeface="Times New Roman" pitchFamily="18" charset="0"/>
                          <a:cs typeface="Times New Roman" pitchFamily="18" charset="0"/>
                        </a:rPr>
                        <a:t>tili</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fonetikasi</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va</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norfologiyasiga</a:t>
                      </a:r>
                      <a:endParaRPr lang="ru-RU" sz="1800" b="1" dirty="0">
                        <a:solidFill>
                          <a:schemeClr val="tx1"/>
                        </a:solidFill>
                        <a:latin typeface="Times New Roman" pitchFamily="18" charset="0"/>
                        <a:cs typeface="Times New Roman" pitchFamily="18" charset="0"/>
                      </a:endParaRPr>
                    </a:p>
                  </a:txBody>
                  <a:tcPr marL="91439" marR="91439">
                    <a:solidFill>
                      <a:schemeClr val="bg1">
                        <a:lumMod val="95000"/>
                      </a:schemeClr>
                    </a:solidFill>
                  </a:tcPr>
                </a:tc>
                <a:extLst>
                  <a:ext uri="{0D108BD9-81ED-4DB2-BD59-A6C34878D82A}">
                    <a16:rowId xmlns="" xmlns:a16="http://schemas.microsoft.com/office/drawing/2014/main" val="10004"/>
                  </a:ext>
                </a:extLst>
              </a:tr>
              <a:tr h="388937">
                <a:tc>
                  <a:txBody>
                    <a:bodyPr/>
                    <a:lstStyle/>
                    <a:p>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Somoniylar</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sulolasi</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davrida</a:t>
                      </a:r>
                      <a:endParaRPr lang="ru-RU" sz="1800" b="1" dirty="0">
                        <a:solidFill>
                          <a:schemeClr val="tx1"/>
                        </a:solidFill>
                        <a:latin typeface="Times New Roman" pitchFamily="18" charset="0"/>
                        <a:cs typeface="Times New Roman" pitchFamily="18" charset="0"/>
                      </a:endParaRPr>
                    </a:p>
                  </a:txBody>
                  <a:tcPr marL="91439" marR="91439">
                    <a:solidFill>
                      <a:schemeClr val="bg1">
                        <a:lumMod val="85000"/>
                      </a:schemeClr>
                    </a:solidFill>
                  </a:tcPr>
                </a:tc>
                <a:extLst>
                  <a:ext uri="{0D108BD9-81ED-4DB2-BD59-A6C34878D82A}">
                    <a16:rowId xmlns="" xmlns:a16="http://schemas.microsoft.com/office/drawing/2014/main" val="10005"/>
                  </a:ext>
                </a:extLst>
              </a:tr>
              <a:tr h="388937">
                <a:tc>
                  <a:txBody>
                    <a:bodyPr/>
                    <a:lstStyle/>
                    <a:p>
                      <a:r>
                        <a:rPr lang="en-US" sz="1800" b="1" dirty="0" smtClean="0">
                          <a:solidFill>
                            <a:schemeClr val="tx1"/>
                          </a:solidFill>
                          <a:latin typeface="Times New Roman" pitchFamily="18" charset="0"/>
                          <a:cs typeface="Times New Roman" pitchFamily="18" charset="0"/>
                        </a:rPr>
                        <a:t>     1997-yil 11-noyabrda</a:t>
                      </a:r>
                      <a:endParaRPr lang="ru-RU" sz="1800" b="1" dirty="0">
                        <a:solidFill>
                          <a:schemeClr val="tx1"/>
                        </a:solidFill>
                        <a:latin typeface="Times New Roman" pitchFamily="18" charset="0"/>
                        <a:cs typeface="Times New Roman" pitchFamily="18" charset="0"/>
                      </a:endParaRPr>
                    </a:p>
                  </a:txBody>
                  <a:tcPr marL="91439" marR="91439">
                    <a:solidFill>
                      <a:schemeClr val="bg1">
                        <a:lumMod val="95000"/>
                      </a:schemeClr>
                    </a:solidFill>
                  </a:tcPr>
                </a:tc>
                <a:extLst>
                  <a:ext uri="{0D108BD9-81ED-4DB2-BD59-A6C34878D82A}">
                    <a16:rowId xmlns="" xmlns:a16="http://schemas.microsoft.com/office/drawing/2014/main" val="10006"/>
                  </a:ext>
                </a:extLst>
              </a:tr>
              <a:tr h="388937">
                <a:tc>
                  <a:txBody>
                    <a:bodyPr/>
                    <a:lstStyle/>
                    <a:p>
                      <a:endParaRPr lang="ru-RU" sz="1800" b="1" dirty="0">
                        <a:solidFill>
                          <a:schemeClr val="tx1"/>
                        </a:solidFill>
                        <a:latin typeface="Times New Roman" pitchFamily="18" charset="0"/>
                        <a:cs typeface="Times New Roman" pitchFamily="18" charset="0"/>
                      </a:endParaRPr>
                    </a:p>
                  </a:txBody>
                  <a:tcPr marL="91439" marR="91439">
                    <a:solidFill>
                      <a:schemeClr val="bg1">
                        <a:lumMod val="85000"/>
                      </a:schemeClr>
                    </a:solidFill>
                  </a:tcPr>
                </a:tc>
                <a:extLst>
                  <a:ext uri="{0D108BD9-81ED-4DB2-BD59-A6C34878D82A}">
                    <a16:rowId xmlns="" xmlns:a16="http://schemas.microsoft.com/office/drawing/2014/main" val="10007"/>
                  </a:ext>
                </a:extLst>
              </a:tr>
              <a:tr h="388937">
                <a:tc>
                  <a:txBody>
                    <a:bodyPr/>
                    <a:lstStyle/>
                    <a:p>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mantiq</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falsafa</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riyoziyot</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va</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fiqh</a:t>
                      </a:r>
                      <a:endParaRPr lang="ru-RU" sz="1800" b="1" dirty="0">
                        <a:solidFill>
                          <a:schemeClr val="tx1"/>
                        </a:solidFill>
                        <a:latin typeface="Times New Roman" pitchFamily="18" charset="0"/>
                        <a:cs typeface="Times New Roman" pitchFamily="18" charset="0"/>
                      </a:endParaRPr>
                    </a:p>
                  </a:txBody>
                  <a:tcPr marL="91439" marR="91439">
                    <a:solidFill>
                      <a:schemeClr val="bg1">
                        <a:lumMod val="95000"/>
                      </a:schemeClr>
                    </a:solidFill>
                  </a:tcPr>
                </a:tc>
                <a:extLst>
                  <a:ext uri="{0D108BD9-81ED-4DB2-BD59-A6C34878D82A}">
                    <a16:rowId xmlns="" xmlns:a16="http://schemas.microsoft.com/office/drawing/2014/main" val="10008"/>
                  </a:ext>
                </a:extLst>
              </a:tr>
              <a:tr h="388937">
                <a:tc>
                  <a:txBody>
                    <a:bodyPr/>
                    <a:lstStyle/>
                    <a:p>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Xalifa</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Ma’mun</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hukmronligi</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davri</a:t>
                      </a:r>
                      <a:r>
                        <a:rPr lang="en-US" sz="1800" b="1" dirty="0" smtClean="0">
                          <a:solidFill>
                            <a:schemeClr val="tx1"/>
                          </a:solidFill>
                          <a:latin typeface="Times New Roman" pitchFamily="18" charset="0"/>
                          <a:cs typeface="Times New Roman" pitchFamily="18" charset="0"/>
                        </a:rPr>
                        <a:t> (Arab </a:t>
                      </a:r>
                      <a:r>
                        <a:rPr lang="en-US" sz="1800" b="1" dirty="0" err="1" smtClean="0">
                          <a:solidFill>
                            <a:schemeClr val="tx1"/>
                          </a:solidFill>
                          <a:latin typeface="Times New Roman" pitchFamily="18" charset="0"/>
                          <a:cs typeface="Times New Roman" pitchFamily="18" charset="0"/>
                        </a:rPr>
                        <a:t>xalifaligida</a:t>
                      </a:r>
                      <a:r>
                        <a:rPr lang="en-US" sz="1800" b="1" dirty="0" smtClean="0">
                          <a:solidFill>
                            <a:schemeClr val="tx1"/>
                          </a:solidFill>
                          <a:latin typeface="Times New Roman" pitchFamily="18" charset="0"/>
                          <a:cs typeface="Times New Roman" pitchFamily="18" charset="0"/>
                        </a:rPr>
                        <a:t>)</a:t>
                      </a:r>
                      <a:endParaRPr lang="ru-RU" sz="1800" b="1" dirty="0">
                        <a:solidFill>
                          <a:schemeClr val="tx1"/>
                        </a:solidFill>
                        <a:latin typeface="Times New Roman" pitchFamily="18" charset="0"/>
                        <a:cs typeface="Times New Roman" pitchFamily="18" charset="0"/>
                      </a:endParaRPr>
                    </a:p>
                  </a:txBody>
                  <a:tcPr marL="91439" marR="91439">
                    <a:solidFill>
                      <a:schemeClr val="bg1">
                        <a:lumMod val="85000"/>
                      </a:schemeClr>
                    </a:solidFill>
                  </a:tcPr>
                </a:tc>
                <a:extLst>
                  <a:ext uri="{0D108BD9-81ED-4DB2-BD59-A6C34878D82A}">
                    <a16:rowId xmlns="" xmlns:a16="http://schemas.microsoft.com/office/drawing/2014/main" val="10009"/>
                  </a:ext>
                </a:extLst>
              </a:tr>
              <a:tr h="388937">
                <a:tc>
                  <a:txBody>
                    <a:bodyPr/>
                    <a:lstStyle/>
                    <a:p>
                      <a:r>
                        <a:rPr lang="en-US" sz="1800" b="1" dirty="0" smtClean="0">
                          <a:solidFill>
                            <a:schemeClr val="tx1"/>
                          </a:solidFill>
                          <a:latin typeface="Times New Roman" pitchFamily="18" charset="0"/>
                          <a:cs typeface="Times New Roman" pitchFamily="18" charset="0"/>
                        </a:rPr>
                        <a:t>      910-yilligi</a:t>
                      </a:r>
                      <a:endParaRPr lang="ru-RU" sz="1800" b="1" dirty="0">
                        <a:solidFill>
                          <a:schemeClr val="tx1"/>
                        </a:solidFill>
                        <a:latin typeface="Times New Roman" pitchFamily="18" charset="0"/>
                        <a:cs typeface="Times New Roman" pitchFamily="18" charset="0"/>
                      </a:endParaRPr>
                    </a:p>
                  </a:txBody>
                  <a:tcPr marL="91439" marR="91439">
                    <a:solidFill>
                      <a:schemeClr val="bg1">
                        <a:lumMod val="95000"/>
                      </a:schemeClr>
                    </a:solidFill>
                  </a:tcPr>
                </a:tc>
                <a:extLst>
                  <a:ext uri="{0D108BD9-81ED-4DB2-BD59-A6C34878D82A}">
                    <a16:rowId xmlns="" xmlns:a16="http://schemas.microsoft.com/office/drawing/2014/main" val="10010"/>
                  </a:ext>
                </a:extLst>
              </a:tr>
            </a:tbl>
          </a:graphicData>
        </a:graphic>
      </p:graphicFrame>
      <p:sp>
        <p:nvSpPr>
          <p:cNvPr id="15" name="Прямоугольник 14"/>
          <p:cNvSpPr/>
          <p:nvPr/>
        </p:nvSpPr>
        <p:spPr>
          <a:xfrm>
            <a:off x="1714480" y="874738"/>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1</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16" name="Прямоугольник 15"/>
          <p:cNvSpPr/>
          <p:nvPr/>
        </p:nvSpPr>
        <p:spPr>
          <a:xfrm>
            <a:off x="1714480" y="1214422"/>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2</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17" name="Прямоугольник 16"/>
          <p:cNvSpPr/>
          <p:nvPr/>
        </p:nvSpPr>
        <p:spPr>
          <a:xfrm>
            <a:off x="1714480" y="1643050"/>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3</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18" name="Прямоугольник 17"/>
          <p:cNvSpPr/>
          <p:nvPr/>
        </p:nvSpPr>
        <p:spPr>
          <a:xfrm>
            <a:off x="1714480" y="2374936"/>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1</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19" name="Прямоугольник 18"/>
          <p:cNvSpPr/>
          <p:nvPr/>
        </p:nvSpPr>
        <p:spPr>
          <a:xfrm>
            <a:off x="1714480" y="2803564"/>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2</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20" name="Прямоугольник 19"/>
          <p:cNvSpPr/>
          <p:nvPr/>
        </p:nvSpPr>
        <p:spPr>
          <a:xfrm>
            <a:off x="1714480" y="3143248"/>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3</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21" name="Прямоугольник 20"/>
          <p:cNvSpPr/>
          <p:nvPr/>
        </p:nvSpPr>
        <p:spPr>
          <a:xfrm>
            <a:off x="1714480" y="3946572"/>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1</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22" name="Прямоугольник 21"/>
          <p:cNvSpPr/>
          <p:nvPr/>
        </p:nvSpPr>
        <p:spPr>
          <a:xfrm>
            <a:off x="1728994" y="4358826"/>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2</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23" name="Прямоугольник 22"/>
          <p:cNvSpPr/>
          <p:nvPr/>
        </p:nvSpPr>
        <p:spPr>
          <a:xfrm>
            <a:off x="1714480" y="4714884"/>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3</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25" name="Прямоугольник 24"/>
          <p:cNvSpPr/>
          <p:nvPr/>
        </p:nvSpPr>
        <p:spPr>
          <a:xfrm>
            <a:off x="7429520" y="857232"/>
            <a:ext cx="928694" cy="1446550"/>
          </a:xfrm>
          <a:prstGeom prst="rect">
            <a:avLst/>
          </a:prstGeom>
          <a:noFill/>
        </p:spPr>
        <p:txBody>
          <a:bodyPr>
            <a:spAutoFit/>
          </a:bodyPr>
          <a:lstStyle/>
          <a:p>
            <a:pPr algn="ctr" fontAlgn="auto">
              <a:spcBef>
                <a:spcPts val="0"/>
              </a:spcBef>
              <a:spcAft>
                <a:spcPts val="0"/>
              </a:spcAft>
              <a:defRPr/>
            </a:pPr>
            <a:r>
              <a:rPr lang="en-US" sz="8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rPr>
              <a:t>1</a:t>
            </a:r>
            <a:endParaRPr lang="ru-RU" sz="8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endParaRPr>
          </a:p>
        </p:txBody>
      </p:sp>
      <p:sp>
        <p:nvSpPr>
          <p:cNvPr id="26" name="Прямоугольник 25"/>
          <p:cNvSpPr/>
          <p:nvPr/>
        </p:nvSpPr>
        <p:spPr>
          <a:xfrm>
            <a:off x="7500958" y="3571876"/>
            <a:ext cx="928694" cy="1446550"/>
          </a:xfrm>
          <a:prstGeom prst="rect">
            <a:avLst/>
          </a:prstGeom>
          <a:noFill/>
        </p:spPr>
        <p:txBody>
          <a:bodyPr>
            <a:spAutoFit/>
          </a:bodyPr>
          <a:lstStyle/>
          <a:p>
            <a:pPr algn="ctr" fontAlgn="auto">
              <a:spcBef>
                <a:spcPts val="0"/>
              </a:spcBef>
              <a:spcAft>
                <a:spcPts val="0"/>
              </a:spcAft>
              <a:defRPr/>
            </a:pPr>
            <a:r>
              <a:rPr lang="en-US" sz="8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rPr>
              <a:t>3</a:t>
            </a:r>
            <a:endParaRPr lang="ru-RU" sz="8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endParaRPr>
          </a:p>
        </p:txBody>
      </p:sp>
      <p:sp>
        <p:nvSpPr>
          <p:cNvPr id="27" name="Прямоугольник 26"/>
          <p:cNvSpPr/>
          <p:nvPr/>
        </p:nvSpPr>
        <p:spPr>
          <a:xfrm>
            <a:off x="7429520" y="2000240"/>
            <a:ext cx="928694" cy="1446550"/>
          </a:xfrm>
          <a:prstGeom prst="rect">
            <a:avLst/>
          </a:prstGeom>
          <a:noFill/>
        </p:spPr>
        <p:txBody>
          <a:bodyPr>
            <a:spAutoFit/>
          </a:bodyPr>
          <a:lstStyle/>
          <a:p>
            <a:pPr algn="ctr" fontAlgn="auto">
              <a:spcBef>
                <a:spcPts val="0"/>
              </a:spcBef>
              <a:spcAft>
                <a:spcPts val="0"/>
              </a:spcAft>
              <a:defRPr/>
            </a:pPr>
            <a:r>
              <a:rPr lang="en-US" sz="8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rPr>
              <a:t>2</a:t>
            </a:r>
            <a:endParaRPr lang="ru-RU" sz="8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mn-lt"/>
            </a:endParaRPr>
          </a:p>
        </p:txBody>
      </p:sp>
    </p:spTree>
    <p:extLst>
      <p:ext uri="{BB962C8B-B14F-4D97-AF65-F5344CB8AC3E}">
        <p14:creationId xmlns:p14="http://schemas.microsoft.com/office/powerpoint/2010/main" val="398572142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9"/>
          <p:cNvSpPr>
            <a:spLocks noGrp="1"/>
          </p:cNvSpPr>
          <p:nvPr>
            <p:ph type="sldNum" sz="quarter" idx="12"/>
          </p:nvPr>
        </p:nvSpPr>
        <p:spPr bwMode="auto">
          <a:xfrm>
            <a:off x="7924800" y="6284913"/>
            <a:ext cx="762000" cy="365125"/>
          </a:xfrm>
          <a:ln>
            <a:miter lim="800000"/>
            <a:headEnd/>
            <a:tailEnd/>
          </a:ln>
        </p:spPr>
        <p:txBody>
          <a:bodyPr/>
          <a:lstStyle/>
          <a:p>
            <a:pPr>
              <a:defRPr/>
            </a:pPr>
            <a:fld id="{BA94C556-97D7-42F4-BDCF-C4F7AF7B380A}" type="slidenum">
              <a:rPr lang="en-US">
                <a:latin typeface="Times New Roman" pitchFamily="18" charset="0"/>
                <a:cs typeface="Times New Roman" pitchFamily="18" charset="0"/>
              </a:rPr>
              <a:pPr>
                <a:defRPr/>
              </a:pPr>
              <a:t>87</a:t>
            </a:fld>
            <a:endParaRPr lang="en-US">
              <a:latin typeface="Times New Roman" pitchFamily="18" charset="0"/>
              <a:cs typeface="Times New Roman" pitchFamily="18" charset="0"/>
            </a:endParaRPr>
          </a:p>
        </p:txBody>
      </p:sp>
      <p:grpSp>
        <p:nvGrpSpPr>
          <p:cNvPr id="6147" name="Группа 11"/>
          <p:cNvGrpSpPr>
            <a:grpSpLocks/>
          </p:cNvGrpSpPr>
          <p:nvPr/>
        </p:nvGrpSpPr>
        <p:grpSpPr bwMode="auto">
          <a:xfrm>
            <a:off x="5357813" y="428625"/>
            <a:ext cx="3500437" cy="714375"/>
            <a:chOff x="5429256" y="214290"/>
            <a:chExt cx="3500462" cy="714380"/>
          </a:xfrm>
        </p:grpSpPr>
        <p:sp>
          <p:nvSpPr>
            <p:cNvPr id="8" name="Скругленный прямоугольник 7"/>
            <p:cNvSpPr/>
            <p:nvPr/>
          </p:nvSpPr>
          <p:spPr>
            <a:xfrm>
              <a:off x="5429256" y="285728"/>
              <a:ext cx="3500462" cy="642942"/>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ru-RU" dirty="0"/>
            </a:p>
          </p:txBody>
        </p:sp>
        <p:sp>
          <p:nvSpPr>
            <p:cNvPr id="11" name="Прямоугольник 10"/>
            <p:cNvSpPr/>
            <p:nvPr/>
          </p:nvSpPr>
          <p:spPr>
            <a:xfrm>
              <a:off x="5715008" y="214290"/>
              <a:ext cx="3000397" cy="707886"/>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fontAlgn="auto">
                <a:spcBef>
                  <a:spcPts val="0"/>
                </a:spcBef>
                <a:spcAft>
                  <a:spcPts val="0"/>
                </a:spcAft>
                <a:defRPr/>
              </a:pPr>
              <a:r>
                <a:rPr lang="en-US" sz="4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mn-lt"/>
                </a:rPr>
                <a:t>1-ilova</a:t>
              </a:r>
              <a:endParaRPr lang="ru-RU" sz="4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mn-lt"/>
              </a:endParaRPr>
            </a:p>
          </p:txBody>
        </p:sp>
      </p:grpSp>
      <p:graphicFrame>
        <p:nvGraphicFramePr>
          <p:cNvPr id="13" name="Таблица 12"/>
          <p:cNvGraphicFramePr>
            <a:graphicFrameLocks noGrp="1"/>
          </p:cNvGraphicFramePr>
          <p:nvPr/>
        </p:nvGraphicFramePr>
        <p:xfrm>
          <a:off x="1928813" y="2268538"/>
          <a:ext cx="6929437" cy="3357562"/>
        </p:xfrm>
        <a:graphic>
          <a:graphicData uri="http://schemas.openxmlformats.org/drawingml/2006/table">
            <a:tbl>
              <a:tblPr firstRow="1" bandRow="1">
                <a:tableStyleId>{5C22544A-7EE6-4342-B048-85BDC9FD1C3A}</a:tableStyleId>
              </a:tblPr>
              <a:tblGrid>
                <a:gridCol w="1328737">
                  <a:extLst>
                    <a:ext uri="{9D8B030D-6E8A-4147-A177-3AD203B41FA5}">
                      <a16:colId xmlns="" xmlns:a16="http://schemas.microsoft.com/office/drawing/2014/main" val="20000"/>
                    </a:ext>
                  </a:extLst>
                </a:gridCol>
                <a:gridCol w="1400175">
                  <a:extLst>
                    <a:ext uri="{9D8B030D-6E8A-4147-A177-3AD203B41FA5}">
                      <a16:colId xmlns="" xmlns:a16="http://schemas.microsoft.com/office/drawing/2014/main" val="20001"/>
                    </a:ext>
                  </a:extLst>
                </a:gridCol>
                <a:gridCol w="1400175">
                  <a:extLst>
                    <a:ext uri="{9D8B030D-6E8A-4147-A177-3AD203B41FA5}">
                      <a16:colId xmlns="" xmlns:a16="http://schemas.microsoft.com/office/drawing/2014/main" val="20002"/>
                    </a:ext>
                  </a:extLst>
                </a:gridCol>
                <a:gridCol w="1400175">
                  <a:extLst>
                    <a:ext uri="{9D8B030D-6E8A-4147-A177-3AD203B41FA5}">
                      <a16:colId xmlns="" xmlns:a16="http://schemas.microsoft.com/office/drawing/2014/main" val="20003"/>
                    </a:ext>
                  </a:extLst>
                </a:gridCol>
                <a:gridCol w="1400175">
                  <a:extLst>
                    <a:ext uri="{9D8B030D-6E8A-4147-A177-3AD203B41FA5}">
                      <a16:colId xmlns="" xmlns:a16="http://schemas.microsoft.com/office/drawing/2014/main" val="20004"/>
                    </a:ext>
                  </a:extLst>
                </a:gridCol>
              </a:tblGrid>
              <a:tr h="1678781">
                <a:tc>
                  <a:txBody>
                    <a:bodyPr/>
                    <a:lstStyle/>
                    <a:p>
                      <a:pPr algn="ctr">
                        <a:spcAft>
                          <a:spcPts val="0"/>
                        </a:spcAft>
                      </a:pPr>
                      <a:r>
                        <a:rPr lang="en-US" sz="2000" smtClean="0">
                          <a:solidFill>
                            <a:srgbClr val="000000"/>
                          </a:solidFill>
                          <a:latin typeface="Times New Roman"/>
                          <a:ea typeface="Times New Roman"/>
                          <a:cs typeface="Times New Roman"/>
                        </a:rPr>
                        <a:t>Miqyos an-Nil</a:t>
                      </a:r>
                    </a:p>
                  </a:txBody>
                  <a:tcPr marL="68580" marR="68580" marT="0" marB="0" anchor="ctr">
                    <a:solidFill>
                      <a:schemeClr val="bg1">
                        <a:lumMod val="95000"/>
                      </a:schemeClr>
                    </a:solidFill>
                  </a:tcPr>
                </a:tc>
                <a:tc>
                  <a:txBody>
                    <a:bodyPr/>
                    <a:lstStyle/>
                    <a:p>
                      <a:pPr algn="ctr">
                        <a:spcAft>
                          <a:spcPts val="0"/>
                        </a:spcAft>
                      </a:pPr>
                      <a:r>
                        <a:rPr lang="en-US" sz="2000" smtClean="0">
                          <a:solidFill>
                            <a:srgbClr val="000000"/>
                          </a:solidFill>
                          <a:latin typeface="Times New Roman"/>
                          <a:ea typeface="Times New Roman"/>
                          <a:cs typeface="Times New Roman"/>
                        </a:rPr>
                        <a:t>7275</a:t>
                      </a:r>
                      <a:endParaRPr lang="ru-RU" sz="2000" dirty="0">
                        <a:latin typeface="Times New Roman"/>
                        <a:ea typeface="Times New Roman"/>
                        <a:cs typeface="Times New Roman"/>
                      </a:endParaRPr>
                    </a:p>
                  </a:txBody>
                  <a:tcPr marL="68580" marR="68580" marT="0" marB="0" anchor="ctr">
                    <a:solidFill>
                      <a:schemeClr val="bg1">
                        <a:lumMod val="85000"/>
                      </a:schemeClr>
                    </a:solidFill>
                  </a:tcPr>
                </a:tc>
                <a:tc>
                  <a:txBody>
                    <a:bodyPr/>
                    <a:lstStyle/>
                    <a:p>
                      <a:pPr algn="ctr">
                        <a:spcAft>
                          <a:spcPts val="0"/>
                        </a:spcAft>
                      </a:pPr>
                      <a:r>
                        <a:rPr lang="en-US" sz="2000" dirty="0">
                          <a:solidFill>
                            <a:srgbClr val="000000"/>
                          </a:solidFill>
                          <a:latin typeface="Times New Roman"/>
                          <a:ea typeface="Times New Roman"/>
                          <a:cs typeface="Times New Roman"/>
                        </a:rPr>
                        <a:t>870-944</a:t>
                      </a:r>
                      <a:endParaRPr lang="ru-RU" sz="2000" dirty="0">
                        <a:latin typeface="Times New Roman"/>
                        <a:ea typeface="Times New Roman"/>
                        <a:cs typeface="Times New Roman"/>
                      </a:endParaRPr>
                    </a:p>
                  </a:txBody>
                  <a:tcPr marL="68580" marR="68580" marT="0" marB="0" anchor="ctr">
                    <a:solidFill>
                      <a:schemeClr val="bg1">
                        <a:lumMod val="95000"/>
                      </a:schemeClr>
                    </a:solidFill>
                  </a:tcPr>
                </a:tc>
                <a:tc>
                  <a:txBody>
                    <a:bodyPr/>
                    <a:lstStyle/>
                    <a:p>
                      <a:pPr algn="ctr">
                        <a:spcAft>
                          <a:spcPts val="0"/>
                        </a:spcAft>
                      </a:pPr>
                      <a:r>
                        <a:rPr lang="en-US" sz="2000" dirty="0" err="1">
                          <a:solidFill>
                            <a:srgbClr val="000000"/>
                          </a:solidFill>
                          <a:latin typeface="Times New Roman"/>
                          <a:ea typeface="Times New Roman"/>
                          <a:cs typeface="Times New Roman"/>
                        </a:rPr>
                        <a:t>Alfraganus</a:t>
                      </a:r>
                      <a:endParaRPr lang="ru-RU" sz="2000" dirty="0">
                        <a:latin typeface="Times New Roman"/>
                        <a:ea typeface="Times New Roman"/>
                        <a:cs typeface="Times New Roman"/>
                      </a:endParaRPr>
                    </a:p>
                  </a:txBody>
                  <a:tcPr marL="68580" marR="68580" marT="0" marB="0" anchor="ctr">
                    <a:solidFill>
                      <a:schemeClr val="bg1">
                        <a:lumMod val="85000"/>
                      </a:schemeClr>
                    </a:solidFill>
                  </a:tcPr>
                </a:tc>
                <a:tc>
                  <a:txBody>
                    <a:bodyPr/>
                    <a:lstStyle/>
                    <a:p>
                      <a:pPr algn="ctr">
                        <a:spcAft>
                          <a:spcPts val="0"/>
                        </a:spcAft>
                      </a:pPr>
                      <a:r>
                        <a:rPr lang="en-US" sz="2000" dirty="0" err="1">
                          <a:solidFill>
                            <a:srgbClr val="000000"/>
                          </a:solidFill>
                          <a:latin typeface="Times New Roman"/>
                          <a:ea typeface="Times New Roman"/>
                          <a:cs typeface="Times New Roman"/>
                        </a:rPr>
                        <a:t>Bayt</a:t>
                      </a:r>
                      <a:r>
                        <a:rPr lang="en-US" sz="2000" dirty="0">
                          <a:solidFill>
                            <a:srgbClr val="000000"/>
                          </a:solidFill>
                          <a:latin typeface="Times New Roman"/>
                          <a:ea typeface="Times New Roman"/>
                          <a:cs typeface="Times New Roman"/>
                        </a:rPr>
                        <a:t> </a:t>
                      </a:r>
                      <a:r>
                        <a:rPr lang="en-US" sz="2000" dirty="0" err="1">
                          <a:solidFill>
                            <a:srgbClr val="000000"/>
                          </a:solidFill>
                          <a:latin typeface="Times New Roman"/>
                          <a:ea typeface="Times New Roman"/>
                          <a:cs typeface="Times New Roman"/>
                        </a:rPr>
                        <a:t>ul-hikma</a:t>
                      </a:r>
                      <a:endParaRPr lang="ru-RU" sz="2000" dirty="0">
                        <a:latin typeface="Times New Roman"/>
                        <a:ea typeface="Times New Roman"/>
                        <a:cs typeface="Times New Roman"/>
                      </a:endParaRPr>
                    </a:p>
                  </a:txBody>
                  <a:tcPr marL="68580" marR="68580" marT="0" marB="0" anchor="ctr">
                    <a:solidFill>
                      <a:schemeClr val="bg1">
                        <a:lumMod val="95000"/>
                      </a:schemeClr>
                    </a:solidFill>
                  </a:tcPr>
                </a:tc>
                <a:extLst>
                  <a:ext uri="{0D108BD9-81ED-4DB2-BD59-A6C34878D82A}">
                    <a16:rowId xmlns="" xmlns:a16="http://schemas.microsoft.com/office/drawing/2014/main" val="10000"/>
                  </a:ext>
                </a:extLst>
              </a:tr>
              <a:tr h="1678781">
                <a:tc>
                  <a:txBody>
                    <a:bodyPr/>
                    <a:lstStyle/>
                    <a:p>
                      <a:pPr algn="ctr">
                        <a:spcAft>
                          <a:spcPts val="0"/>
                        </a:spcAft>
                      </a:pPr>
                      <a:r>
                        <a:rPr lang="en-US" sz="2000" dirty="0">
                          <a:solidFill>
                            <a:srgbClr val="000000"/>
                          </a:solidFill>
                          <a:latin typeface="Times New Roman"/>
                          <a:ea typeface="Times New Roman"/>
                          <a:cs typeface="Times New Roman"/>
                        </a:rPr>
                        <a:t>“</a:t>
                      </a:r>
                      <a:r>
                        <a:rPr lang="en-US" sz="2000" dirty="0" err="1">
                          <a:solidFill>
                            <a:srgbClr val="000000"/>
                          </a:solidFill>
                          <a:latin typeface="Times New Roman"/>
                          <a:ea typeface="Times New Roman"/>
                          <a:cs typeface="Times New Roman"/>
                        </a:rPr>
                        <a:t>Kitob</a:t>
                      </a:r>
                      <a:r>
                        <a:rPr lang="en-US" sz="2000" dirty="0">
                          <a:solidFill>
                            <a:srgbClr val="000000"/>
                          </a:solidFill>
                          <a:latin typeface="Times New Roman"/>
                          <a:ea typeface="Times New Roman"/>
                          <a:cs typeface="Times New Roman"/>
                        </a:rPr>
                        <a:t> </a:t>
                      </a:r>
                      <a:r>
                        <a:rPr lang="en-US" sz="2000" dirty="0" err="1">
                          <a:solidFill>
                            <a:srgbClr val="000000"/>
                          </a:solidFill>
                          <a:latin typeface="Times New Roman"/>
                          <a:ea typeface="Times New Roman"/>
                          <a:cs typeface="Times New Roman"/>
                        </a:rPr>
                        <a:t>surat</a:t>
                      </a:r>
                      <a:r>
                        <a:rPr lang="en-US" sz="2000" dirty="0">
                          <a:solidFill>
                            <a:srgbClr val="000000"/>
                          </a:solidFill>
                          <a:latin typeface="Times New Roman"/>
                          <a:ea typeface="Times New Roman"/>
                          <a:cs typeface="Times New Roman"/>
                        </a:rPr>
                        <a:t> </a:t>
                      </a:r>
                      <a:r>
                        <a:rPr lang="en-US" sz="2000" dirty="0" err="1">
                          <a:solidFill>
                            <a:srgbClr val="000000"/>
                          </a:solidFill>
                          <a:latin typeface="Times New Roman"/>
                          <a:ea typeface="Times New Roman"/>
                          <a:cs typeface="Times New Roman"/>
                        </a:rPr>
                        <a:t>ul-arz</a:t>
                      </a:r>
                      <a:r>
                        <a:rPr lang="en-US" sz="2000" dirty="0">
                          <a:solidFill>
                            <a:srgbClr val="000000"/>
                          </a:solidFill>
                          <a:latin typeface="Times New Roman"/>
                          <a:ea typeface="Times New Roman"/>
                          <a:cs typeface="Times New Roman"/>
                        </a:rPr>
                        <a:t>”</a:t>
                      </a:r>
                      <a:endParaRPr lang="ru-RU" sz="2000" dirty="0">
                        <a:latin typeface="Times New Roman"/>
                        <a:ea typeface="Times New Roman"/>
                        <a:cs typeface="Times New Roman"/>
                      </a:endParaRPr>
                    </a:p>
                  </a:txBody>
                  <a:tcPr marL="68580" marR="68580" marT="0" marB="0" anchor="ctr">
                    <a:solidFill>
                      <a:schemeClr val="bg1">
                        <a:lumMod val="85000"/>
                      </a:schemeClr>
                    </a:solidFill>
                  </a:tcPr>
                </a:tc>
                <a:tc>
                  <a:txBody>
                    <a:bodyPr/>
                    <a:lstStyle/>
                    <a:p>
                      <a:pPr algn="ctr">
                        <a:spcAft>
                          <a:spcPts val="0"/>
                        </a:spcAft>
                      </a:pPr>
                      <a:r>
                        <a:rPr lang="en-US" sz="2000" dirty="0" err="1">
                          <a:solidFill>
                            <a:srgbClr val="000000"/>
                          </a:solidFill>
                          <a:latin typeface="Times New Roman"/>
                          <a:ea typeface="Times New Roman"/>
                          <a:cs typeface="Times New Roman"/>
                        </a:rPr>
                        <a:t>Ibroniy</a:t>
                      </a:r>
                      <a:endParaRPr lang="ru-RU" sz="2000" dirty="0">
                        <a:latin typeface="Times New Roman"/>
                        <a:ea typeface="Times New Roman"/>
                        <a:cs typeface="Times New Roman"/>
                      </a:endParaRPr>
                    </a:p>
                  </a:txBody>
                  <a:tcPr marL="68580" marR="68580" marT="0" marB="0" anchor="ctr">
                    <a:solidFill>
                      <a:schemeClr val="bg1">
                        <a:lumMod val="95000"/>
                      </a:schemeClr>
                    </a:solidFill>
                  </a:tcPr>
                </a:tc>
                <a:tc>
                  <a:txBody>
                    <a:bodyPr/>
                    <a:lstStyle/>
                    <a:p>
                      <a:pPr algn="ctr">
                        <a:spcAft>
                          <a:spcPts val="0"/>
                        </a:spcAft>
                      </a:pPr>
                      <a:r>
                        <a:rPr lang="en-US" sz="2000" dirty="0">
                          <a:solidFill>
                            <a:srgbClr val="000000"/>
                          </a:solidFill>
                          <a:latin typeface="Times New Roman"/>
                          <a:ea typeface="Times New Roman"/>
                          <a:cs typeface="Times New Roman"/>
                        </a:rPr>
                        <a:t>“</a:t>
                      </a:r>
                      <a:r>
                        <a:rPr lang="en-US" sz="2000" dirty="0" err="1">
                          <a:solidFill>
                            <a:srgbClr val="000000"/>
                          </a:solidFill>
                          <a:latin typeface="Times New Roman"/>
                          <a:ea typeface="Times New Roman"/>
                          <a:cs typeface="Times New Roman"/>
                        </a:rPr>
                        <a:t>Musulmonlarning</a:t>
                      </a:r>
                      <a:r>
                        <a:rPr lang="en-US" sz="2000" dirty="0">
                          <a:solidFill>
                            <a:srgbClr val="000000"/>
                          </a:solidFill>
                          <a:latin typeface="Times New Roman"/>
                          <a:ea typeface="Times New Roman"/>
                          <a:cs typeface="Times New Roman"/>
                        </a:rPr>
                        <a:t> </a:t>
                      </a:r>
                      <a:r>
                        <a:rPr lang="en-US" sz="2000" dirty="0" err="1">
                          <a:solidFill>
                            <a:srgbClr val="000000"/>
                          </a:solidFill>
                          <a:latin typeface="Times New Roman"/>
                          <a:ea typeface="Times New Roman"/>
                          <a:cs typeface="Times New Roman"/>
                        </a:rPr>
                        <a:t>e’tiqodini</a:t>
                      </a:r>
                      <a:r>
                        <a:rPr lang="en-US" sz="2000" dirty="0">
                          <a:solidFill>
                            <a:srgbClr val="000000"/>
                          </a:solidFill>
                          <a:latin typeface="Times New Roman"/>
                          <a:ea typeface="Times New Roman"/>
                          <a:cs typeface="Times New Roman"/>
                        </a:rPr>
                        <a:t> </a:t>
                      </a:r>
                      <a:r>
                        <a:rPr lang="en-US" sz="2000" dirty="0" err="1">
                          <a:solidFill>
                            <a:srgbClr val="000000"/>
                          </a:solidFill>
                          <a:latin typeface="Times New Roman"/>
                          <a:ea typeface="Times New Roman"/>
                          <a:cs typeface="Times New Roman"/>
                        </a:rPr>
                        <a:t>tuzatuvchi</a:t>
                      </a:r>
                      <a:r>
                        <a:rPr lang="en-US" sz="2000" dirty="0">
                          <a:solidFill>
                            <a:srgbClr val="000000"/>
                          </a:solidFill>
                          <a:latin typeface="Times New Roman"/>
                          <a:ea typeface="Times New Roman"/>
                          <a:cs typeface="Times New Roman"/>
                        </a:rPr>
                        <a:t>”</a:t>
                      </a:r>
                      <a:endParaRPr lang="ru-RU" sz="2000" dirty="0">
                        <a:latin typeface="Times New Roman"/>
                        <a:ea typeface="Times New Roman"/>
                        <a:cs typeface="Times New Roman"/>
                      </a:endParaRPr>
                    </a:p>
                  </a:txBody>
                  <a:tcPr marL="68580" marR="68580" marT="0" marB="0" anchor="ctr">
                    <a:solidFill>
                      <a:schemeClr val="bg1">
                        <a:lumMod val="85000"/>
                      </a:schemeClr>
                    </a:solidFill>
                  </a:tcPr>
                </a:tc>
                <a:tc>
                  <a:txBody>
                    <a:bodyPr/>
                    <a:lstStyle/>
                    <a:p>
                      <a:pPr algn="ctr">
                        <a:spcAft>
                          <a:spcPts val="0"/>
                        </a:spcAft>
                      </a:pPr>
                      <a:r>
                        <a:rPr lang="en-US" sz="2000" dirty="0" err="1">
                          <a:solidFill>
                            <a:srgbClr val="000000"/>
                          </a:solidFill>
                          <a:latin typeface="Times New Roman"/>
                          <a:ea typeface="Times New Roman"/>
                          <a:cs typeface="Times New Roman"/>
                        </a:rPr>
                        <a:t>Xartang</a:t>
                      </a:r>
                      <a:endParaRPr lang="ru-RU" sz="2000" dirty="0">
                        <a:latin typeface="Times New Roman"/>
                        <a:ea typeface="Times New Roman"/>
                        <a:cs typeface="Times New Roman"/>
                      </a:endParaRPr>
                    </a:p>
                  </a:txBody>
                  <a:tcPr marL="68580" marR="68580" marT="0" marB="0" anchor="ctr">
                    <a:solidFill>
                      <a:schemeClr val="bg1">
                        <a:lumMod val="95000"/>
                      </a:schemeClr>
                    </a:solidFill>
                  </a:tcPr>
                </a:tc>
                <a:tc>
                  <a:txBody>
                    <a:bodyPr/>
                    <a:lstStyle/>
                    <a:p>
                      <a:pPr algn="ctr">
                        <a:spcAft>
                          <a:spcPts val="0"/>
                        </a:spcAft>
                      </a:pPr>
                      <a:r>
                        <a:rPr lang="en-US" sz="2000" dirty="0">
                          <a:solidFill>
                            <a:srgbClr val="000000"/>
                          </a:solidFill>
                          <a:latin typeface="Times New Roman"/>
                          <a:ea typeface="Times New Roman"/>
                          <a:cs typeface="Times New Roman"/>
                        </a:rPr>
                        <a:t>813-833</a:t>
                      </a:r>
                      <a:endParaRPr lang="ru-RU" sz="2000" dirty="0">
                        <a:latin typeface="Times New Roman"/>
                        <a:ea typeface="Times New Roman"/>
                        <a:cs typeface="Times New Roman"/>
                      </a:endParaRPr>
                    </a:p>
                  </a:txBody>
                  <a:tcPr marL="68580" marR="68580" marT="0" marB="0" anchor="ctr">
                    <a:solidFill>
                      <a:schemeClr val="bg1">
                        <a:lumMod val="85000"/>
                      </a:schemeClr>
                    </a:solidFill>
                  </a:tcPr>
                </a:tc>
                <a:extLst>
                  <a:ext uri="{0D108BD9-81ED-4DB2-BD59-A6C34878D82A}">
                    <a16:rowId xmlns="" xmlns:a16="http://schemas.microsoft.com/office/drawing/2014/main" val="10001"/>
                  </a:ext>
                </a:extLst>
              </a:tr>
            </a:tbl>
          </a:graphicData>
        </a:graphic>
      </p:graphicFrame>
      <p:sp>
        <p:nvSpPr>
          <p:cNvPr id="14" name="Прямоугольник 13"/>
          <p:cNvSpPr/>
          <p:nvPr/>
        </p:nvSpPr>
        <p:spPr>
          <a:xfrm>
            <a:off x="3143240" y="1148348"/>
            <a:ext cx="3871316" cy="923330"/>
          </a:xfrm>
          <a:prstGeom prst="rect">
            <a:avLst/>
          </a:prstGeom>
          <a:noFill/>
        </p:spPr>
        <p:txBody>
          <a:bodyPr wrap="none">
            <a:spAutoFit/>
          </a:bodyPr>
          <a:lstStyle/>
          <a:p>
            <a:pPr algn="ctr" fontAlgn="auto">
              <a:spcBef>
                <a:spcPts val="0"/>
              </a:spcBef>
              <a:spcAft>
                <a:spcPts val="0"/>
              </a:spcAft>
              <a:defRPr/>
            </a:pPr>
            <a:r>
              <a:rPr lang="en-US" sz="54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mn-lt"/>
              </a:rPr>
              <a:t>Bingo </a:t>
            </a:r>
            <a:r>
              <a:rPr lang="en-US" sz="5400" b="1" dirty="0" err="1">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mn-lt"/>
              </a:rPr>
              <a:t>usuli</a:t>
            </a:r>
            <a:endParaRPr lang="ru-RU" sz="54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mn-lt"/>
            </a:endParaRPr>
          </a:p>
        </p:txBody>
      </p:sp>
      <p:pic>
        <p:nvPicPr>
          <p:cNvPr id="1026" name="Picture 2"/>
          <p:cNvPicPr>
            <a:picLocks noChangeAspect="1" noChangeArrowheads="1"/>
          </p:cNvPicPr>
          <p:nvPr/>
        </p:nvPicPr>
        <p:blipFill>
          <a:blip r:embed="rId2" cstate="print"/>
          <a:srcRect/>
          <a:stretch>
            <a:fillRect/>
          </a:stretch>
        </p:blipFill>
        <p:spPr bwMode="auto">
          <a:xfrm>
            <a:off x="285720" y="285728"/>
            <a:ext cx="1324061" cy="1857364"/>
          </a:xfrm>
          <a:prstGeom prst="rect">
            <a:avLst/>
          </a:prstGeom>
          <a:ln>
            <a:noFill/>
          </a:ln>
          <a:effectLst>
            <a:softEdge rad="112500"/>
          </a:effectLst>
        </p:spPr>
      </p:pic>
      <p:pic>
        <p:nvPicPr>
          <p:cNvPr id="1027" name="Picture 3"/>
          <p:cNvPicPr>
            <a:picLocks noChangeAspect="1" noChangeArrowheads="1"/>
          </p:cNvPicPr>
          <p:nvPr/>
        </p:nvPicPr>
        <p:blipFill>
          <a:blip r:embed="rId3" cstate="print"/>
          <a:srcRect/>
          <a:stretch>
            <a:fillRect/>
          </a:stretch>
        </p:blipFill>
        <p:spPr bwMode="auto">
          <a:xfrm>
            <a:off x="285720" y="2285992"/>
            <a:ext cx="1456555" cy="2071702"/>
          </a:xfrm>
          <a:prstGeom prst="rect">
            <a:avLst/>
          </a:prstGeom>
          <a:ln>
            <a:noFill/>
          </a:ln>
          <a:effectLst>
            <a:softEdge rad="112500"/>
          </a:effectLst>
        </p:spPr>
      </p:pic>
      <p:pic>
        <p:nvPicPr>
          <p:cNvPr id="1028" name="Picture 4"/>
          <p:cNvPicPr>
            <a:picLocks noChangeAspect="1" noChangeArrowheads="1"/>
          </p:cNvPicPr>
          <p:nvPr/>
        </p:nvPicPr>
        <p:blipFill>
          <a:blip r:embed="rId4" cstate="print"/>
          <a:srcRect/>
          <a:stretch>
            <a:fillRect/>
          </a:stretch>
        </p:blipFill>
        <p:spPr bwMode="auto">
          <a:xfrm>
            <a:off x="357158" y="4500570"/>
            <a:ext cx="1428760" cy="1887467"/>
          </a:xfrm>
          <a:prstGeom prst="rect">
            <a:avLst/>
          </a:prstGeom>
          <a:ln>
            <a:noFill/>
          </a:ln>
          <a:effectLst>
            <a:softEdge rad="112500"/>
          </a:effectLst>
        </p:spPr>
      </p:pic>
      <p:sp>
        <p:nvSpPr>
          <p:cNvPr id="26" name="Прямоугольник 25"/>
          <p:cNvSpPr/>
          <p:nvPr/>
        </p:nvSpPr>
        <p:spPr>
          <a:xfrm>
            <a:off x="2357422" y="2054172"/>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1</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28" name="Прямоугольник 27"/>
          <p:cNvSpPr/>
          <p:nvPr/>
        </p:nvSpPr>
        <p:spPr>
          <a:xfrm>
            <a:off x="3786182" y="2000240"/>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2</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29" name="Прямоугольник 28"/>
          <p:cNvSpPr/>
          <p:nvPr/>
        </p:nvSpPr>
        <p:spPr>
          <a:xfrm>
            <a:off x="5214942" y="2000240"/>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3</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30" name="Прямоугольник 29"/>
          <p:cNvSpPr/>
          <p:nvPr/>
        </p:nvSpPr>
        <p:spPr>
          <a:xfrm>
            <a:off x="6500826" y="2000240"/>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4</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31" name="Прямоугольник 30"/>
          <p:cNvSpPr/>
          <p:nvPr/>
        </p:nvSpPr>
        <p:spPr>
          <a:xfrm>
            <a:off x="8001024" y="2000240"/>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5</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32" name="Прямоугольник 31"/>
          <p:cNvSpPr/>
          <p:nvPr/>
        </p:nvSpPr>
        <p:spPr>
          <a:xfrm>
            <a:off x="2316144" y="3757566"/>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6</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33" name="Прямоугольник 32"/>
          <p:cNvSpPr/>
          <p:nvPr/>
        </p:nvSpPr>
        <p:spPr>
          <a:xfrm>
            <a:off x="3744904" y="3703634"/>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7</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34" name="Прямоугольник 33"/>
          <p:cNvSpPr/>
          <p:nvPr/>
        </p:nvSpPr>
        <p:spPr>
          <a:xfrm>
            <a:off x="5173664" y="3703634"/>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8</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35" name="Прямоугольник 34"/>
          <p:cNvSpPr/>
          <p:nvPr/>
        </p:nvSpPr>
        <p:spPr>
          <a:xfrm>
            <a:off x="6459548" y="3703634"/>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9</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36" name="Прямоугольник 35"/>
          <p:cNvSpPr/>
          <p:nvPr/>
        </p:nvSpPr>
        <p:spPr>
          <a:xfrm>
            <a:off x="7959746" y="3703634"/>
            <a:ext cx="684220"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10</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37" name="Прямоугольник 36"/>
          <p:cNvSpPr/>
          <p:nvPr/>
        </p:nvSpPr>
        <p:spPr>
          <a:xfrm>
            <a:off x="593855" y="-24"/>
            <a:ext cx="5621219" cy="400110"/>
          </a:xfrm>
          <a:prstGeom prst="rect">
            <a:avLst/>
          </a:prstGeom>
          <a:noFill/>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defRPr/>
            </a:pPr>
            <a:r>
              <a:rPr lang="en-US" sz="2000" b="1" cap="all" dirty="0" err="1">
                <a:ln w="0">
                  <a:solidFill>
                    <a:sysClr val="windowText" lastClr="000000"/>
                  </a:solidFill>
                </a:ln>
                <a:effectLst>
                  <a:reflection blurRad="12700" stA="50000" endPos="50000" dist="5000" dir="5400000" sy="-100000" rotWithShape="0"/>
                </a:effectLst>
                <a:latin typeface="+mn-lt"/>
              </a:rPr>
              <a:t>O’tgan</a:t>
            </a:r>
            <a:r>
              <a:rPr lang="en-US" sz="2000" b="1" cap="all" dirty="0">
                <a:ln w="0">
                  <a:solidFill>
                    <a:sysClr val="windowText" lastClr="000000"/>
                  </a:solidFill>
                </a:ln>
                <a:effectLst>
                  <a:reflection blurRad="12700" stA="50000" endPos="50000" dist="5000" dir="5400000" sy="-100000" rotWithShape="0"/>
                </a:effectLst>
                <a:latin typeface="+mn-lt"/>
              </a:rPr>
              <a:t> </a:t>
            </a:r>
            <a:r>
              <a:rPr lang="en-US" sz="2000" b="1" cap="all" dirty="0" err="1">
                <a:ln w="0">
                  <a:solidFill>
                    <a:sysClr val="windowText" lastClr="000000"/>
                  </a:solidFill>
                </a:ln>
                <a:effectLst>
                  <a:reflection blurRad="12700" stA="50000" endPos="50000" dist="5000" dir="5400000" sy="-100000" rotWithShape="0"/>
                </a:effectLst>
                <a:latin typeface="+mn-lt"/>
              </a:rPr>
              <a:t>darsdagi</a:t>
            </a:r>
            <a:r>
              <a:rPr lang="en-US" sz="2000" b="1" cap="all" dirty="0">
                <a:ln w="0">
                  <a:solidFill>
                    <a:sysClr val="windowText" lastClr="000000"/>
                  </a:solidFill>
                </a:ln>
                <a:effectLst>
                  <a:reflection blurRad="12700" stA="50000" endPos="50000" dist="5000" dir="5400000" sy="-100000" rotWithShape="0"/>
                </a:effectLst>
                <a:latin typeface="+mn-lt"/>
              </a:rPr>
              <a:t> </a:t>
            </a:r>
            <a:r>
              <a:rPr lang="en-US" sz="2000" b="1" cap="all" dirty="0" err="1">
                <a:ln w="0">
                  <a:solidFill>
                    <a:sysClr val="windowText" lastClr="000000"/>
                  </a:solidFill>
                </a:ln>
                <a:effectLst>
                  <a:reflection blurRad="12700" stA="50000" endPos="50000" dist="5000" dir="5400000" sy="-100000" rotWithShape="0"/>
                </a:effectLst>
                <a:latin typeface="+mn-lt"/>
              </a:rPr>
              <a:t>mavzuni</a:t>
            </a:r>
            <a:r>
              <a:rPr lang="en-US" sz="2000" b="1" cap="all" dirty="0">
                <a:ln w="0">
                  <a:solidFill>
                    <a:sysClr val="windowText" lastClr="000000"/>
                  </a:solidFill>
                </a:ln>
                <a:effectLst>
                  <a:reflection blurRad="12700" stA="50000" endPos="50000" dist="5000" dir="5400000" sy="-100000" rotWithShape="0"/>
                </a:effectLst>
                <a:latin typeface="+mn-lt"/>
              </a:rPr>
              <a:t> </a:t>
            </a:r>
            <a:r>
              <a:rPr lang="en-US" sz="2000" b="1" cap="all" dirty="0" err="1">
                <a:ln w="0">
                  <a:solidFill>
                    <a:sysClr val="windowText" lastClr="000000"/>
                  </a:solidFill>
                </a:ln>
                <a:effectLst>
                  <a:reflection blurRad="12700" stA="50000" endPos="50000" dist="5000" dir="5400000" sy="-100000" rotWithShape="0"/>
                </a:effectLst>
                <a:latin typeface="+mn-lt"/>
              </a:rPr>
              <a:t>takrorlash</a:t>
            </a:r>
            <a:endParaRPr lang="ru-RU" sz="2000" b="1" cap="all" dirty="0">
              <a:ln w="0">
                <a:solidFill>
                  <a:sysClr val="windowText" lastClr="000000"/>
                </a:solidFill>
              </a:ln>
              <a:effectLst>
                <a:reflection blurRad="12700" stA="50000" endPos="50000" dist="5000" dir="5400000" sy="-100000" rotWithShape="0"/>
              </a:effectLst>
              <a:latin typeface="+mn-lt"/>
            </a:endParaRPr>
          </a:p>
        </p:txBody>
      </p:sp>
    </p:spTree>
    <p:extLst>
      <p:ext uri="{BB962C8B-B14F-4D97-AF65-F5344CB8AC3E}">
        <p14:creationId xmlns:p14="http://schemas.microsoft.com/office/powerpoint/2010/main" val="36156712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Номер слайда 9"/>
          <p:cNvSpPr>
            <a:spLocks noGrp="1"/>
          </p:cNvSpPr>
          <p:nvPr>
            <p:ph type="sldNum" sz="quarter" idx="12"/>
          </p:nvPr>
        </p:nvSpPr>
        <p:spPr bwMode="auto">
          <a:xfrm>
            <a:off x="7924800" y="6284913"/>
            <a:ext cx="762000" cy="365125"/>
          </a:xfrm>
          <a:ln>
            <a:miter lim="800000"/>
            <a:headEnd/>
            <a:tailEnd/>
          </a:ln>
        </p:spPr>
        <p:txBody>
          <a:bodyPr/>
          <a:lstStyle/>
          <a:p>
            <a:pPr>
              <a:defRPr/>
            </a:pPr>
            <a:fld id="{589E52E2-E733-4EB8-89B9-6D1413EC1AFC}" type="slidenum">
              <a:rPr lang="en-US">
                <a:latin typeface="Times New Roman" pitchFamily="18" charset="0"/>
                <a:cs typeface="Times New Roman" pitchFamily="18" charset="0"/>
              </a:rPr>
              <a:pPr>
                <a:defRPr/>
              </a:pPr>
              <a:t>88</a:t>
            </a:fld>
            <a:endParaRPr lang="en-US">
              <a:latin typeface="Times New Roman" pitchFamily="18" charset="0"/>
              <a:cs typeface="Times New Roman" pitchFamily="18" charset="0"/>
            </a:endParaRPr>
          </a:p>
        </p:txBody>
      </p:sp>
      <p:grpSp>
        <p:nvGrpSpPr>
          <p:cNvPr id="7171" name="Группа 11"/>
          <p:cNvGrpSpPr>
            <a:grpSpLocks/>
          </p:cNvGrpSpPr>
          <p:nvPr/>
        </p:nvGrpSpPr>
        <p:grpSpPr bwMode="auto">
          <a:xfrm>
            <a:off x="3786188" y="0"/>
            <a:ext cx="5143500" cy="714375"/>
            <a:chOff x="5429256" y="214290"/>
            <a:chExt cx="3500462" cy="714380"/>
          </a:xfrm>
        </p:grpSpPr>
        <p:sp>
          <p:nvSpPr>
            <p:cNvPr id="8" name="Скругленный прямоугольник 7"/>
            <p:cNvSpPr/>
            <p:nvPr/>
          </p:nvSpPr>
          <p:spPr>
            <a:xfrm>
              <a:off x="5429256" y="285728"/>
              <a:ext cx="3500462" cy="642942"/>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ru-RU" dirty="0"/>
            </a:p>
          </p:txBody>
        </p:sp>
        <p:sp>
          <p:nvSpPr>
            <p:cNvPr id="11" name="Прямоугольник 10"/>
            <p:cNvSpPr/>
            <p:nvPr/>
          </p:nvSpPr>
          <p:spPr>
            <a:xfrm>
              <a:off x="5715008" y="214290"/>
              <a:ext cx="3000397" cy="707886"/>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fontAlgn="auto">
                <a:spcBef>
                  <a:spcPts val="0"/>
                </a:spcBef>
                <a:spcAft>
                  <a:spcPts val="0"/>
                </a:spcAft>
                <a:defRPr/>
              </a:pPr>
              <a:r>
                <a:rPr lang="en-US" sz="4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mn-lt"/>
                </a:rPr>
                <a:t>1-ilova </a:t>
              </a:r>
              <a:r>
                <a:rPr lang="en-US" sz="4000" b="1" spc="5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mn-lt"/>
                </a:rPr>
                <a:t>javoblari</a:t>
              </a:r>
              <a:endParaRPr lang="ru-RU" sz="4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mn-lt"/>
              </a:endParaRPr>
            </a:p>
          </p:txBody>
        </p:sp>
      </p:grpSp>
      <p:pic>
        <p:nvPicPr>
          <p:cNvPr id="1026" name="Picture 2"/>
          <p:cNvPicPr>
            <a:picLocks noChangeAspect="1" noChangeArrowheads="1"/>
          </p:cNvPicPr>
          <p:nvPr/>
        </p:nvPicPr>
        <p:blipFill>
          <a:blip r:embed="rId2" cstate="print"/>
          <a:srcRect/>
          <a:stretch>
            <a:fillRect/>
          </a:stretch>
        </p:blipFill>
        <p:spPr bwMode="auto">
          <a:xfrm>
            <a:off x="285720" y="285728"/>
            <a:ext cx="1324061" cy="1857364"/>
          </a:xfrm>
          <a:prstGeom prst="rect">
            <a:avLst/>
          </a:prstGeom>
          <a:ln>
            <a:noFill/>
          </a:ln>
          <a:effectLst>
            <a:softEdge rad="112500"/>
          </a:effectLst>
        </p:spPr>
      </p:pic>
      <p:pic>
        <p:nvPicPr>
          <p:cNvPr id="1027" name="Picture 3"/>
          <p:cNvPicPr>
            <a:picLocks noChangeAspect="1" noChangeArrowheads="1"/>
          </p:cNvPicPr>
          <p:nvPr/>
        </p:nvPicPr>
        <p:blipFill>
          <a:blip r:embed="rId3" cstate="print"/>
          <a:srcRect/>
          <a:stretch>
            <a:fillRect/>
          </a:stretch>
        </p:blipFill>
        <p:spPr bwMode="auto">
          <a:xfrm>
            <a:off x="142844" y="2285992"/>
            <a:ext cx="1456555" cy="2071702"/>
          </a:xfrm>
          <a:prstGeom prst="rect">
            <a:avLst/>
          </a:prstGeom>
          <a:ln>
            <a:noFill/>
          </a:ln>
          <a:effectLst>
            <a:softEdge rad="112500"/>
          </a:effectLst>
        </p:spPr>
      </p:pic>
      <p:pic>
        <p:nvPicPr>
          <p:cNvPr id="1028" name="Picture 4"/>
          <p:cNvPicPr>
            <a:picLocks noChangeAspect="1" noChangeArrowheads="1"/>
          </p:cNvPicPr>
          <p:nvPr/>
        </p:nvPicPr>
        <p:blipFill>
          <a:blip r:embed="rId4" cstate="print"/>
          <a:srcRect/>
          <a:stretch>
            <a:fillRect/>
          </a:stretch>
        </p:blipFill>
        <p:spPr bwMode="auto">
          <a:xfrm>
            <a:off x="128898" y="4500570"/>
            <a:ext cx="1514144" cy="2000264"/>
          </a:xfrm>
          <a:prstGeom prst="rect">
            <a:avLst/>
          </a:prstGeom>
          <a:ln>
            <a:noFill/>
          </a:ln>
          <a:effectLst>
            <a:softEdge rad="112500"/>
          </a:effectLst>
        </p:spPr>
      </p:pic>
      <p:graphicFrame>
        <p:nvGraphicFramePr>
          <p:cNvPr id="12" name="Таблица 11"/>
          <p:cNvGraphicFramePr>
            <a:graphicFrameLocks noGrp="1"/>
          </p:cNvGraphicFramePr>
          <p:nvPr/>
        </p:nvGraphicFramePr>
        <p:xfrm>
          <a:off x="1714500" y="928688"/>
          <a:ext cx="7143750" cy="5396028"/>
        </p:xfrm>
        <a:graphic>
          <a:graphicData uri="http://schemas.openxmlformats.org/drawingml/2006/table">
            <a:tbl>
              <a:tblPr firstRow="1" bandRow="1">
                <a:tableStyleId>{5C22544A-7EE6-4342-B048-85BDC9FD1C3A}</a:tableStyleId>
              </a:tblPr>
              <a:tblGrid>
                <a:gridCol w="7143750">
                  <a:extLst>
                    <a:ext uri="{9D8B030D-6E8A-4147-A177-3AD203B41FA5}">
                      <a16:colId xmlns="" xmlns:a16="http://schemas.microsoft.com/office/drawing/2014/main" val="20000"/>
                    </a:ext>
                  </a:extLst>
                </a:gridCol>
              </a:tblGrid>
              <a:tr h="640051">
                <a:tc>
                  <a:txBody>
                    <a:bodyPr/>
                    <a:lstStyle/>
                    <a:p>
                      <a:r>
                        <a:rPr lang="en-US" sz="1800" b="1" dirty="0" smtClean="0">
                          <a:solidFill>
                            <a:schemeClr val="tx1"/>
                          </a:solidFill>
                          <a:latin typeface="Times New Roman" pitchFamily="18" charset="0"/>
                          <a:cs typeface="Times New Roman" pitchFamily="18" charset="0"/>
                        </a:rPr>
                        <a:t>      Nil </a:t>
                      </a:r>
                      <a:r>
                        <a:rPr lang="en-US" sz="1800" b="1" dirty="0" err="1" smtClean="0">
                          <a:solidFill>
                            <a:schemeClr val="tx1"/>
                          </a:solidFill>
                          <a:latin typeface="Times New Roman" pitchFamily="18" charset="0"/>
                          <a:cs typeface="Times New Roman" pitchFamily="18" charset="0"/>
                        </a:rPr>
                        <a:t>daryosi</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sohilida</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qurilgan</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qadimgi</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gidrometr-daryo</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oqimi</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sathini</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belgilaydigan</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inshoot</a:t>
                      </a:r>
                      <a:endParaRPr lang="ru-RU" sz="1800" b="1" dirty="0">
                        <a:solidFill>
                          <a:schemeClr val="tx1"/>
                        </a:solidFill>
                        <a:latin typeface="Times New Roman" pitchFamily="18" charset="0"/>
                        <a:cs typeface="Times New Roman" pitchFamily="18" charset="0"/>
                      </a:endParaRPr>
                    </a:p>
                  </a:txBody>
                  <a:tcPr marL="91439" marR="91439" marT="45715" marB="45715">
                    <a:solidFill>
                      <a:schemeClr val="bg1">
                        <a:lumMod val="95000"/>
                      </a:schemeClr>
                    </a:solidFill>
                  </a:tcPr>
                </a:tc>
                <a:extLst>
                  <a:ext uri="{0D108BD9-81ED-4DB2-BD59-A6C34878D82A}">
                    <a16:rowId xmlns="" xmlns:a16="http://schemas.microsoft.com/office/drawing/2014/main" val="10000"/>
                  </a:ext>
                </a:extLst>
              </a:tr>
              <a:tr h="640051">
                <a:tc>
                  <a:txBody>
                    <a:bodyPr/>
                    <a:lstStyle/>
                    <a:p>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Imom</a:t>
                      </a:r>
                      <a:r>
                        <a:rPr lang="en-US" sz="1800" b="1" dirty="0" smtClean="0">
                          <a:solidFill>
                            <a:schemeClr val="tx1"/>
                          </a:solidFill>
                          <a:latin typeface="Times New Roman" pitchFamily="18" charset="0"/>
                          <a:cs typeface="Times New Roman" pitchFamily="18" charset="0"/>
                        </a:rPr>
                        <a:t> al-</a:t>
                      </a:r>
                      <a:r>
                        <a:rPr lang="en-US" sz="1800" b="1" dirty="0" err="1" smtClean="0">
                          <a:solidFill>
                            <a:schemeClr val="tx1"/>
                          </a:solidFill>
                          <a:latin typeface="Times New Roman" pitchFamily="18" charset="0"/>
                          <a:cs typeface="Times New Roman" pitchFamily="18" charset="0"/>
                        </a:rPr>
                        <a:t>Buxoriyning</a:t>
                      </a:r>
                      <a:r>
                        <a:rPr lang="en-US" sz="1800" b="1" dirty="0" smtClean="0">
                          <a:solidFill>
                            <a:schemeClr val="tx1"/>
                          </a:solidFill>
                          <a:latin typeface="Times New Roman" pitchFamily="18" charset="0"/>
                          <a:cs typeface="Times New Roman" pitchFamily="18" charset="0"/>
                        </a:rPr>
                        <a:t> “Al-</a:t>
                      </a:r>
                      <a:r>
                        <a:rPr lang="en-US" sz="1800" b="1" dirty="0" err="1" smtClean="0">
                          <a:solidFill>
                            <a:schemeClr val="tx1"/>
                          </a:solidFill>
                          <a:latin typeface="Times New Roman" pitchFamily="18" charset="0"/>
                          <a:cs typeface="Times New Roman" pitchFamily="18" charset="0"/>
                        </a:rPr>
                        <a:t>jome</a:t>
                      </a:r>
                      <a:r>
                        <a:rPr lang="en-US" sz="1800" b="1" dirty="0" smtClean="0">
                          <a:solidFill>
                            <a:schemeClr val="tx1"/>
                          </a:solidFill>
                          <a:latin typeface="Times New Roman" pitchFamily="18" charset="0"/>
                          <a:cs typeface="Times New Roman" pitchFamily="18" charset="0"/>
                        </a:rPr>
                        <a:t>’ as-</a:t>
                      </a:r>
                      <a:r>
                        <a:rPr lang="en-US" sz="1800" b="1" dirty="0" err="1" smtClean="0">
                          <a:solidFill>
                            <a:schemeClr val="tx1"/>
                          </a:solidFill>
                          <a:latin typeface="Times New Roman" pitchFamily="18" charset="0"/>
                          <a:cs typeface="Times New Roman" pitchFamily="18" charset="0"/>
                        </a:rPr>
                        <a:t>sahih</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asariga</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kiritilgan</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hadislar</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soni</a:t>
                      </a:r>
                      <a:endParaRPr lang="ru-RU" sz="1800" b="1" dirty="0">
                        <a:solidFill>
                          <a:schemeClr val="tx1"/>
                        </a:solidFill>
                        <a:latin typeface="Times New Roman" pitchFamily="18" charset="0"/>
                        <a:cs typeface="Times New Roman" pitchFamily="18" charset="0"/>
                      </a:endParaRPr>
                    </a:p>
                  </a:txBody>
                  <a:tcPr marL="91439" marR="91439" marT="45715" marB="45715">
                    <a:solidFill>
                      <a:schemeClr val="bg1">
                        <a:lumMod val="85000"/>
                      </a:schemeClr>
                    </a:solidFill>
                  </a:tcPr>
                </a:tc>
                <a:extLst>
                  <a:ext uri="{0D108BD9-81ED-4DB2-BD59-A6C34878D82A}">
                    <a16:rowId xmlns="" xmlns:a16="http://schemas.microsoft.com/office/drawing/2014/main" val="10001"/>
                  </a:ext>
                </a:extLst>
              </a:tr>
              <a:tr h="388902">
                <a:tc>
                  <a:txBody>
                    <a:bodyPr/>
                    <a:lstStyle/>
                    <a:p>
                      <a:r>
                        <a:rPr lang="en-US" sz="1800" b="1" dirty="0" smtClean="0">
                          <a:solidFill>
                            <a:schemeClr val="tx1"/>
                          </a:solidFill>
                          <a:latin typeface="Times New Roman" pitchFamily="18" charset="0"/>
                          <a:cs typeface="Times New Roman" pitchFamily="18" charset="0"/>
                        </a:rPr>
                        <a:t>     Al-</a:t>
                      </a:r>
                      <a:r>
                        <a:rPr lang="en-US" sz="1800" b="1" dirty="0" err="1" smtClean="0">
                          <a:solidFill>
                            <a:schemeClr val="tx1"/>
                          </a:solidFill>
                          <a:latin typeface="Times New Roman" pitchFamily="18" charset="0"/>
                          <a:cs typeface="Times New Roman" pitchFamily="18" charset="0"/>
                        </a:rPr>
                        <a:t>Moturidiy</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yashagan</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yillar</a:t>
                      </a:r>
                      <a:endParaRPr lang="ru-RU" sz="1800" b="1" dirty="0">
                        <a:solidFill>
                          <a:schemeClr val="tx1"/>
                        </a:solidFill>
                        <a:latin typeface="Times New Roman" pitchFamily="18" charset="0"/>
                        <a:cs typeface="Times New Roman" pitchFamily="18" charset="0"/>
                      </a:endParaRPr>
                    </a:p>
                  </a:txBody>
                  <a:tcPr marL="91439" marR="91439" marT="45715" marB="45715">
                    <a:solidFill>
                      <a:schemeClr val="bg1">
                        <a:lumMod val="95000"/>
                      </a:schemeClr>
                    </a:solidFill>
                  </a:tcPr>
                </a:tc>
                <a:extLst>
                  <a:ext uri="{0D108BD9-81ED-4DB2-BD59-A6C34878D82A}">
                    <a16:rowId xmlns="" xmlns:a16="http://schemas.microsoft.com/office/drawing/2014/main" val="10002"/>
                  </a:ext>
                </a:extLst>
              </a:tr>
              <a:tr h="388902">
                <a:tc>
                  <a:txBody>
                    <a:bodyPr/>
                    <a:lstStyle/>
                    <a:p>
                      <a:r>
                        <a:rPr lang="en-US" sz="1800" b="1" dirty="0" smtClean="0">
                          <a:solidFill>
                            <a:schemeClr val="tx1"/>
                          </a:solidFill>
                          <a:latin typeface="Times New Roman" pitchFamily="18" charset="0"/>
                          <a:cs typeface="Times New Roman" pitchFamily="18" charset="0"/>
                        </a:rPr>
                        <a:t>     Al-</a:t>
                      </a:r>
                      <a:r>
                        <a:rPr lang="en-US" sz="1800" b="1" dirty="0" err="1" smtClean="0">
                          <a:solidFill>
                            <a:schemeClr val="tx1"/>
                          </a:solidFill>
                          <a:latin typeface="Times New Roman" pitchFamily="18" charset="0"/>
                          <a:cs typeface="Times New Roman" pitchFamily="18" charset="0"/>
                        </a:rPr>
                        <a:t>Farg’oniy</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Yevropada</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Alfraganus</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taxallusi</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bilan</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shuhrat</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topgan</a:t>
                      </a:r>
                      <a:endParaRPr lang="ru-RU" sz="1800" b="1" dirty="0">
                        <a:solidFill>
                          <a:schemeClr val="tx1"/>
                        </a:solidFill>
                        <a:latin typeface="Times New Roman" pitchFamily="18" charset="0"/>
                        <a:cs typeface="Times New Roman" pitchFamily="18" charset="0"/>
                      </a:endParaRPr>
                    </a:p>
                  </a:txBody>
                  <a:tcPr marL="91439" marR="91439" marT="45715" marB="45715">
                    <a:solidFill>
                      <a:schemeClr val="bg1">
                        <a:lumMod val="85000"/>
                      </a:schemeClr>
                    </a:solidFill>
                  </a:tcPr>
                </a:tc>
                <a:extLst>
                  <a:ext uri="{0D108BD9-81ED-4DB2-BD59-A6C34878D82A}">
                    <a16:rowId xmlns="" xmlns:a16="http://schemas.microsoft.com/office/drawing/2014/main" val="10003"/>
                  </a:ext>
                </a:extLst>
              </a:tr>
              <a:tr h="640051">
                <a:tc>
                  <a:txBody>
                    <a:bodyPr/>
                    <a:lstStyle/>
                    <a:p>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Xalifa</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Horun</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ar</a:t>
                      </a:r>
                      <a:r>
                        <a:rPr lang="en-US" sz="1800" b="1" dirty="0" smtClean="0">
                          <a:solidFill>
                            <a:schemeClr val="tx1"/>
                          </a:solidFill>
                          <a:latin typeface="Times New Roman" pitchFamily="18" charset="0"/>
                          <a:cs typeface="Times New Roman" pitchFamily="18" charset="0"/>
                        </a:rPr>
                        <a:t>-Rashid </a:t>
                      </a:r>
                      <a:r>
                        <a:rPr lang="en-US" sz="1800" b="1" dirty="0" err="1" smtClean="0">
                          <a:solidFill>
                            <a:schemeClr val="tx1"/>
                          </a:solidFill>
                          <a:latin typeface="Times New Roman" pitchFamily="18" charset="0"/>
                          <a:cs typeface="Times New Roman" pitchFamily="18" charset="0"/>
                        </a:rPr>
                        <a:t>saroyida</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tashkil</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etilgan</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Donishmadlik</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uyi</a:t>
                      </a:r>
                      <a:r>
                        <a:rPr lang="en-US" sz="1800" b="1" dirty="0" smtClean="0">
                          <a:solidFill>
                            <a:schemeClr val="tx1"/>
                          </a:solidFill>
                          <a:latin typeface="Times New Roman" pitchFamily="18" charset="0"/>
                          <a:cs typeface="Times New Roman" pitchFamily="18" charset="0"/>
                        </a:rPr>
                        <a:t>”</a:t>
                      </a:r>
                      <a:endParaRPr lang="ru-RU" sz="1800" b="1" dirty="0">
                        <a:solidFill>
                          <a:schemeClr val="tx1"/>
                        </a:solidFill>
                        <a:latin typeface="Times New Roman" pitchFamily="18" charset="0"/>
                        <a:cs typeface="Times New Roman" pitchFamily="18" charset="0"/>
                      </a:endParaRPr>
                    </a:p>
                  </a:txBody>
                  <a:tcPr marL="91439" marR="91439" marT="45715" marB="45715">
                    <a:solidFill>
                      <a:schemeClr val="bg1">
                        <a:lumMod val="95000"/>
                      </a:schemeClr>
                    </a:solidFill>
                  </a:tcPr>
                </a:tc>
                <a:extLst>
                  <a:ext uri="{0D108BD9-81ED-4DB2-BD59-A6C34878D82A}">
                    <a16:rowId xmlns="" xmlns:a16="http://schemas.microsoft.com/office/drawing/2014/main" val="10004"/>
                  </a:ext>
                </a:extLst>
              </a:tr>
              <a:tr h="388902">
                <a:tc>
                  <a:txBody>
                    <a:bodyPr/>
                    <a:lstStyle/>
                    <a:p>
                      <a:r>
                        <a:rPr lang="en-US" sz="1800" b="1" dirty="0" smtClean="0">
                          <a:solidFill>
                            <a:schemeClr val="tx1"/>
                          </a:solidFill>
                          <a:latin typeface="Times New Roman" pitchFamily="18" charset="0"/>
                          <a:cs typeface="Times New Roman" pitchFamily="18" charset="0"/>
                        </a:rPr>
                        <a:t>     Al-</a:t>
                      </a:r>
                      <a:r>
                        <a:rPr lang="en-US" sz="1800" b="1" dirty="0" err="1" smtClean="0">
                          <a:solidFill>
                            <a:schemeClr val="tx1"/>
                          </a:solidFill>
                          <a:latin typeface="Times New Roman" pitchFamily="18" charset="0"/>
                          <a:cs typeface="Times New Roman" pitchFamily="18" charset="0"/>
                        </a:rPr>
                        <a:t>Xorazmiyning</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geografiyaga</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oid</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asari</a:t>
                      </a:r>
                      <a:endParaRPr lang="ru-RU" sz="1800" b="1" dirty="0">
                        <a:solidFill>
                          <a:schemeClr val="tx1"/>
                        </a:solidFill>
                        <a:latin typeface="Times New Roman" pitchFamily="18" charset="0"/>
                        <a:cs typeface="Times New Roman" pitchFamily="18" charset="0"/>
                      </a:endParaRPr>
                    </a:p>
                  </a:txBody>
                  <a:tcPr marL="91439" marR="91439" marT="45715" marB="45715">
                    <a:solidFill>
                      <a:schemeClr val="bg1">
                        <a:lumMod val="85000"/>
                      </a:schemeClr>
                    </a:solidFill>
                  </a:tcPr>
                </a:tc>
                <a:extLst>
                  <a:ext uri="{0D108BD9-81ED-4DB2-BD59-A6C34878D82A}">
                    <a16:rowId xmlns="" xmlns:a16="http://schemas.microsoft.com/office/drawing/2014/main" val="10005"/>
                  </a:ext>
                </a:extLst>
              </a:tr>
              <a:tr h="640051">
                <a:tc>
                  <a:txBody>
                    <a:bodyPr/>
                    <a:lstStyle/>
                    <a:p>
                      <a:r>
                        <a:rPr lang="en-US" sz="1800" b="1" dirty="0" smtClean="0">
                          <a:solidFill>
                            <a:schemeClr val="tx1"/>
                          </a:solidFill>
                          <a:latin typeface="Times New Roman" pitchFamily="18" charset="0"/>
                          <a:cs typeface="Times New Roman" pitchFamily="18" charset="0"/>
                        </a:rPr>
                        <a:t>     Al-</a:t>
                      </a:r>
                      <a:r>
                        <a:rPr lang="en-US" sz="1800" b="1" dirty="0" err="1" smtClean="0">
                          <a:solidFill>
                            <a:schemeClr val="tx1"/>
                          </a:solidFill>
                          <a:latin typeface="Times New Roman" pitchFamily="18" charset="0"/>
                          <a:cs typeface="Times New Roman" pitchFamily="18" charset="0"/>
                        </a:rPr>
                        <a:t>Farg’oniyning</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Samoviy</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harakatlar</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va</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umumiy</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ilmi</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nujum</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asari</a:t>
                      </a:r>
                      <a:r>
                        <a:rPr lang="en-US" sz="1800" b="1" dirty="0" smtClean="0">
                          <a:solidFill>
                            <a:schemeClr val="tx1"/>
                          </a:solidFill>
                          <a:latin typeface="Times New Roman" pitchFamily="18" charset="0"/>
                          <a:cs typeface="Times New Roman" pitchFamily="18" charset="0"/>
                        </a:rPr>
                        <a:t>  XII </a:t>
                      </a:r>
                      <a:r>
                        <a:rPr lang="en-US" sz="1800" b="1" dirty="0" err="1" smtClean="0">
                          <a:solidFill>
                            <a:schemeClr val="tx1"/>
                          </a:solidFill>
                          <a:latin typeface="Times New Roman" pitchFamily="18" charset="0"/>
                          <a:cs typeface="Times New Roman" pitchFamily="18" charset="0"/>
                        </a:rPr>
                        <a:t>asrda</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ibroniy</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tiliga</a:t>
                      </a:r>
                      <a:r>
                        <a:rPr lang="en-US" sz="1800" b="1" baseline="0" dirty="0" smtClean="0">
                          <a:solidFill>
                            <a:schemeClr val="tx1"/>
                          </a:solidFill>
                          <a:latin typeface="Times New Roman" pitchFamily="18" charset="0"/>
                          <a:cs typeface="Times New Roman" pitchFamily="18" charset="0"/>
                        </a:rPr>
                        <a:t> </a:t>
                      </a:r>
                      <a:r>
                        <a:rPr lang="en-US" sz="1800" b="1" baseline="0" dirty="0" err="1" smtClean="0">
                          <a:solidFill>
                            <a:schemeClr val="tx1"/>
                          </a:solidFill>
                          <a:latin typeface="Times New Roman" pitchFamily="18" charset="0"/>
                          <a:cs typeface="Times New Roman" pitchFamily="18" charset="0"/>
                        </a:rPr>
                        <a:t>tarjima</a:t>
                      </a:r>
                      <a:r>
                        <a:rPr lang="en-US" sz="1800" b="1" baseline="0" dirty="0" smtClean="0">
                          <a:solidFill>
                            <a:schemeClr val="tx1"/>
                          </a:solidFill>
                          <a:latin typeface="Times New Roman" pitchFamily="18" charset="0"/>
                          <a:cs typeface="Times New Roman" pitchFamily="18" charset="0"/>
                        </a:rPr>
                        <a:t> </a:t>
                      </a:r>
                      <a:r>
                        <a:rPr lang="en-US" sz="1800" b="1" baseline="0" dirty="0" err="1" smtClean="0">
                          <a:solidFill>
                            <a:schemeClr val="tx1"/>
                          </a:solidFill>
                          <a:latin typeface="Times New Roman" pitchFamily="18" charset="0"/>
                          <a:cs typeface="Times New Roman" pitchFamily="18" charset="0"/>
                        </a:rPr>
                        <a:t>qilingan</a:t>
                      </a:r>
                      <a:endParaRPr lang="ru-RU" sz="1800" b="1" dirty="0">
                        <a:solidFill>
                          <a:schemeClr val="tx1"/>
                        </a:solidFill>
                        <a:latin typeface="Times New Roman" pitchFamily="18" charset="0"/>
                        <a:cs typeface="Times New Roman" pitchFamily="18" charset="0"/>
                      </a:endParaRPr>
                    </a:p>
                  </a:txBody>
                  <a:tcPr marL="91439" marR="91439" marT="45715" marB="45715">
                    <a:solidFill>
                      <a:schemeClr val="bg1">
                        <a:lumMod val="95000"/>
                      </a:schemeClr>
                    </a:solidFill>
                  </a:tcPr>
                </a:tc>
                <a:extLst>
                  <a:ext uri="{0D108BD9-81ED-4DB2-BD59-A6C34878D82A}">
                    <a16:rowId xmlns="" xmlns:a16="http://schemas.microsoft.com/office/drawing/2014/main" val="10006"/>
                  </a:ext>
                </a:extLst>
              </a:tr>
              <a:tr h="640051">
                <a:tc>
                  <a:txBody>
                    <a:bodyPr/>
                    <a:lstStyle/>
                    <a:p>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Islom</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olamida</a:t>
                      </a:r>
                      <a:r>
                        <a:rPr lang="en-US" sz="1800" b="1" dirty="0" smtClean="0">
                          <a:solidFill>
                            <a:schemeClr val="tx1"/>
                          </a:solidFill>
                          <a:latin typeface="Times New Roman" pitchFamily="18" charset="0"/>
                          <a:cs typeface="Times New Roman" pitchFamily="18" charset="0"/>
                        </a:rPr>
                        <a:t> Al-</a:t>
                      </a:r>
                      <a:r>
                        <a:rPr lang="en-US" sz="1800" b="1" dirty="0" err="1" smtClean="0">
                          <a:solidFill>
                            <a:schemeClr val="tx1"/>
                          </a:solidFill>
                          <a:latin typeface="Times New Roman" pitchFamily="18" charset="0"/>
                          <a:cs typeface="Times New Roman" pitchFamily="18" charset="0"/>
                        </a:rPr>
                        <a:t>Moturidiy</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shunday</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yuksak</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sharafga</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sazovor</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bo’lgan</a:t>
                      </a:r>
                      <a:endParaRPr lang="ru-RU" sz="1800" b="1" dirty="0">
                        <a:solidFill>
                          <a:schemeClr val="tx1"/>
                        </a:solidFill>
                        <a:latin typeface="Times New Roman" pitchFamily="18" charset="0"/>
                        <a:cs typeface="Times New Roman" pitchFamily="18" charset="0"/>
                      </a:endParaRPr>
                    </a:p>
                  </a:txBody>
                  <a:tcPr marL="91439" marR="91439" marT="45715" marB="45715">
                    <a:solidFill>
                      <a:schemeClr val="bg1">
                        <a:lumMod val="85000"/>
                      </a:schemeClr>
                    </a:solidFill>
                  </a:tcPr>
                </a:tc>
                <a:extLst>
                  <a:ext uri="{0D108BD9-81ED-4DB2-BD59-A6C34878D82A}">
                    <a16:rowId xmlns="" xmlns:a16="http://schemas.microsoft.com/office/drawing/2014/main" val="10007"/>
                  </a:ext>
                </a:extLst>
              </a:tr>
              <a:tr h="640051">
                <a:tc>
                  <a:txBody>
                    <a:bodyPr/>
                    <a:lstStyle/>
                    <a:p>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Imom</a:t>
                      </a:r>
                      <a:r>
                        <a:rPr lang="en-US" sz="1800" b="1" dirty="0" smtClean="0">
                          <a:solidFill>
                            <a:schemeClr val="tx1"/>
                          </a:solidFill>
                          <a:latin typeface="Times New Roman" pitchFamily="18" charset="0"/>
                          <a:cs typeface="Times New Roman" pitchFamily="18" charset="0"/>
                        </a:rPr>
                        <a:t> al-</a:t>
                      </a:r>
                      <a:r>
                        <a:rPr lang="en-US" sz="1800" b="1" dirty="0" err="1" smtClean="0">
                          <a:solidFill>
                            <a:schemeClr val="tx1"/>
                          </a:solidFill>
                          <a:latin typeface="Times New Roman" pitchFamily="18" charset="0"/>
                          <a:cs typeface="Times New Roman" pitchFamily="18" charset="0"/>
                        </a:rPr>
                        <a:t>Buxoriy</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yodgorlik</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majmui</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joylashgan</a:t>
                      </a:r>
                      <a:r>
                        <a:rPr lang="en-US" sz="1800" b="1" dirty="0" smtClean="0">
                          <a:solidFill>
                            <a:schemeClr val="tx1"/>
                          </a:solidFill>
                          <a:latin typeface="Times New Roman" pitchFamily="18" charset="0"/>
                          <a:cs typeface="Times New Roman" pitchFamily="18" charset="0"/>
                        </a:rPr>
                        <a:t> Samarqand</a:t>
                      </a:r>
                      <a:r>
                        <a:rPr lang="en-US" sz="1800" b="1" baseline="0" dirty="0" smtClean="0">
                          <a:solidFill>
                            <a:schemeClr val="tx1"/>
                          </a:solidFill>
                          <a:latin typeface="Times New Roman" pitchFamily="18" charset="0"/>
                          <a:cs typeface="Times New Roman" pitchFamily="18" charset="0"/>
                        </a:rPr>
                        <a:t> </a:t>
                      </a:r>
                      <a:r>
                        <a:rPr lang="en-US" sz="1800" b="1" baseline="0" dirty="0" err="1" smtClean="0">
                          <a:solidFill>
                            <a:schemeClr val="tx1"/>
                          </a:solidFill>
                          <a:latin typeface="Times New Roman" pitchFamily="18" charset="0"/>
                          <a:cs typeface="Times New Roman" pitchFamily="18" charset="0"/>
                        </a:rPr>
                        <a:t>yaqinidagi</a:t>
                      </a:r>
                      <a:r>
                        <a:rPr lang="en-US" sz="1800" b="1" baseline="0" dirty="0" smtClean="0">
                          <a:solidFill>
                            <a:schemeClr val="tx1"/>
                          </a:solidFill>
                          <a:latin typeface="Times New Roman" pitchFamily="18" charset="0"/>
                          <a:cs typeface="Times New Roman" pitchFamily="18" charset="0"/>
                        </a:rPr>
                        <a:t> </a:t>
                      </a:r>
                      <a:r>
                        <a:rPr lang="en-US" sz="1800" b="1" baseline="0" dirty="0" err="1" smtClean="0">
                          <a:solidFill>
                            <a:schemeClr val="tx1"/>
                          </a:solidFill>
                          <a:latin typeface="Times New Roman" pitchFamily="18" charset="0"/>
                          <a:cs typeface="Times New Roman" pitchFamily="18" charset="0"/>
                        </a:rPr>
                        <a:t>qishloq</a:t>
                      </a:r>
                      <a:endParaRPr lang="ru-RU" sz="1800" b="1" dirty="0">
                        <a:solidFill>
                          <a:schemeClr val="tx1"/>
                        </a:solidFill>
                        <a:latin typeface="Times New Roman" pitchFamily="18" charset="0"/>
                        <a:cs typeface="Times New Roman" pitchFamily="18" charset="0"/>
                      </a:endParaRPr>
                    </a:p>
                  </a:txBody>
                  <a:tcPr marL="91439" marR="91439" marT="45715" marB="45715">
                    <a:solidFill>
                      <a:schemeClr val="bg1">
                        <a:lumMod val="95000"/>
                      </a:schemeClr>
                    </a:solidFill>
                  </a:tcPr>
                </a:tc>
                <a:extLst>
                  <a:ext uri="{0D108BD9-81ED-4DB2-BD59-A6C34878D82A}">
                    <a16:rowId xmlns="" xmlns:a16="http://schemas.microsoft.com/office/drawing/2014/main" val="10008"/>
                  </a:ext>
                </a:extLst>
              </a:tr>
              <a:tr h="388902">
                <a:tc>
                  <a:txBody>
                    <a:bodyPr/>
                    <a:lstStyle/>
                    <a:p>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Xalifa</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Ma’mun</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hukmronligi</a:t>
                      </a:r>
                      <a:r>
                        <a:rPr lang="en-US" sz="1800" b="1" dirty="0" smtClean="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davri</a:t>
                      </a:r>
                      <a:r>
                        <a:rPr lang="en-US" sz="1800" b="1" dirty="0" smtClean="0">
                          <a:solidFill>
                            <a:schemeClr val="tx1"/>
                          </a:solidFill>
                          <a:latin typeface="Times New Roman" pitchFamily="18" charset="0"/>
                          <a:cs typeface="Times New Roman" pitchFamily="18" charset="0"/>
                        </a:rPr>
                        <a:t> (Arab </a:t>
                      </a:r>
                      <a:r>
                        <a:rPr lang="en-US" sz="1800" b="1" dirty="0" err="1" smtClean="0">
                          <a:solidFill>
                            <a:schemeClr val="tx1"/>
                          </a:solidFill>
                          <a:latin typeface="Times New Roman" pitchFamily="18" charset="0"/>
                          <a:cs typeface="Times New Roman" pitchFamily="18" charset="0"/>
                        </a:rPr>
                        <a:t>xalifaligida</a:t>
                      </a:r>
                      <a:r>
                        <a:rPr lang="en-US" sz="1800" b="1" dirty="0" smtClean="0">
                          <a:solidFill>
                            <a:schemeClr val="tx1"/>
                          </a:solidFill>
                          <a:latin typeface="Times New Roman" pitchFamily="18" charset="0"/>
                          <a:cs typeface="Times New Roman" pitchFamily="18" charset="0"/>
                        </a:rPr>
                        <a:t>)</a:t>
                      </a:r>
                      <a:endParaRPr lang="ru-RU" sz="1800" b="1" dirty="0">
                        <a:solidFill>
                          <a:schemeClr val="tx1"/>
                        </a:solidFill>
                        <a:latin typeface="Times New Roman" pitchFamily="18" charset="0"/>
                        <a:cs typeface="Times New Roman" pitchFamily="18" charset="0"/>
                      </a:endParaRPr>
                    </a:p>
                  </a:txBody>
                  <a:tcPr marL="91439" marR="91439" marT="45715" marB="45715">
                    <a:solidFill>
                      <a:schemeClr val="bg1">
                        <a:lumMod val="85000"/>
                      </a:schemeClr>
                    </a:solidFill>
                  </a:tcPr>
                </a:tc>
                <a:extLst>
                  <a:ext uri="{0D108BD9-81ED-4DB2-BD59-A6C34878D82A}">
                    <a16:rowId xmlns="" xmlns:a16="http://schemas.microsoft.com/office/drawing/2014/main" val="10009"/>
                  </a:ext>
                </a:extLst>
              </a:tr>
            </a:tbl>
          </a:graphicData>
        </a:graphic>
      </p:graphicFrame>
      <p:sp>
        <p:nvSpPr>
          <p:cNvPr id="15" name="Прямоугольник 14"/>
          <p:cNvSpPr/>
          <p:nvPr/>
        </p:nvSpPr>
        <p:spPr>
          <a:xfrm>
            <a:off x="1714480" y="874738"/>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1</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16" name="Прямоугольник 15"/>
          <p:cNvSpPr/>
          <p:nvPr/>
        </p:nvSpPr>
        <p:spPr>
          <a:xfrm>
            <a:off x="1714480" y="1446242"/>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2</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17" name="Прямоугольник 16"/>
          <p:cNvSpPr/>
          <p:nvPr/>
        </p:nvSpPr>
        <p:spPr>
          <a:xfrm>
            <a:off x="1714480" y="2089184"/>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3</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18" name="Прямоугольник 17"/>
          <p:cNvSpPr/>
          <p:nvPr/>
        </p:nvSpPr>
        <p:spPr>
          <a:xfrm>
            <a:off x="1714480" y="2504430"/>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4</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19" name="Прямоугольник 18"/>
          <p:cNvSpPr/>
          <p:nvPr/>
        </p:nvSpPr>
        <p:spPr>
          <a:xfrm>
            <a:off x="1714480" y="2875002"/>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5</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20" name="Прямоугольник 19"/>
          <p:cNvSpPr/>
          <p:nvPr/>
        </p:nvSpPr>
        <p:spPr>
          <a:xfrm>
            <a:off x="1714480" y="3535450"/>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6</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21" name="Прямоугольник 20"/>
          <p:cNvSpPr/>
          <p:nvPr/>
        </p:nvSpPr>
        <p:spPr>
          <a:xfrm>
            <a:off x="1714480" y="3946572"/>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7</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22" name="Прямоугольник 21"/>
          <p:cNvSpPr/>
          <p:nvPr/>
        </p:nvSpPr>
        <p:spPr>
          <a:xfrm>
            <a:off x="1714480" y="4589514"/>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8</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23" name="Прямоугольник 22"/>
          <p:cNvSpPr/>
          <p:nvPr/>
        </p:nvSpPr>
        <p:spPr>
          <a:xfrm>
            <a:off x="1714480" y="5178524"/>
            <a:ext cx="428628"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9</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
        <p:nvSpPr>
          <p:cNvPr id="24" name="Прямоугольник 23"/>
          <p:cNvSpPr/>
          <p:nvPr/>
        </p:nvSpPr>
        <p:spPr>
          <a:xfrm>
            <a:off x="1643042" y="5875398"/>
            <a:ext cx="684220" cy="553998"/>
          </a:xfrm>
          <a:prstGeom prst="rect">
            <a:avLst/>
          </a:prstGeom>
          <a:noFill/>
        </p:spPr>
        <p:txBody>
          <a:bodyPr>
            <a:spAutoFit/>
          </a:bodyPr>
          <a:lstStyle/>
          <a:p>
            <a:pPr algn="ctr" fontAlgn="auto">
              <a:spcBef>
                <a:spcPts val="0"/>
              </a:spcBef>
              <a:spcAft>
                <a:spcPts val="0"/>
              </a:spcAft>
              <a:defRPr/>
            </a:pPr>
            <a:r>
              <a:rPr lang="en-US"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rPr>
              <a:t>10</a:t>
            </a:r>
            <a:endParaRPr lang="ru-RU" sz="3000" spc="300" dirty="0">
              <a:ln w="11430" cmpd="sng">
                <a:solidFill>
                  <a:sysClr val="windowText" lastClr="000000"/>
                </a:solidFill>
                <a:prstDash val="solid"/>
                <a:miter lim="800000"/>
              </a:ln>
              <a:solidFill>
                <a:srgbClr val="0000FF"/>
              </a:solidFill>
              <a:effectLst>
                <a:glow rad="45500">
                  <a:schemeClr val="accent1">
                    <a:satMod val="220000"/>
                    <a:alpha val="35000"/>
                  </a:schemeClr>
                </a:glow>
              </a:effectLst>
              <a:latin typeface="Times New Roman" pitchFamily="18" charset="0"/>
              <a:cs typeface="Times New Roman" pitchFamily="18" charset="0"/>
            </a:endParaRPr>
          </a:p>
        </p:txBody>
      </p:sp>
    </p:spTree>
    <p:extLst>
      <p:ext uri="{BB962C8B-B14F-4D97-AF65-F5344CB8AC3E}">
        <p14:creationId xmlns:p14="http://schemas.microsoft.com/office/powerpoint/2010/main" val="55374739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l="30978" t="27971" r="33810" b="36507"/>
          <a:stretch>
            <a:fillRect/>
          </a:stretch>
        </p:blipFill>
        <p:spPr bwMode="auto">
          <a:xfrm>
            <a:off x="0" y="0"/>
            <a:ext cx="9144000"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Скругленный прямоугольник 2"/>
          <p:cNvSpPr/>
          <p:nvPr/>
        </p:nvSpPr>
        <p:spPr>
          <a:xfrm>
            <a:off x="0" y="5214950"/>
            <a:ext cx="9144000" cy="1643050"/>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sz="2500" b="1" dirty="0" err="1">
                <a:ln w="50800"/>
                <a:solidFill>
                  <a:schemeClr val="tx1"/>
                </a:solidFill>
              </a:rPr>
              <a:t>Yoshlar</a:t>
            </a:r>
            <a:r>
              <a:rPr lang="en-US" sz="2500" b="1" dirty="0">
                <a:ln w="50800"/>
                <a:solidFill>
                  <a:schemeClr val="tx1"/>
                </a:solidFill>
              </a:rPr>
              <a:t> </a:t>
            </a:r>
            <a:r>
              <a:rPr lang="en-US" sz="2500" b="1" dirty="0" err="1">
                <a:ln w="50800"/>
                <a:solidFill>
                  <a:schemeClr val="tx1"/>
                </a:solidFill>
              </a:rPr>
              <a:t>nafaqat</a:t>
            </a:r>
            <a:r>
              <a:rPr lang="en-US" sz="2500" b="1" dirty="0">
                <a:ln w="50800"/>
                <a:solidFill>
                  <a:schemeClr val="tx1"/>
                </a:solidFill>
              </a:rPr>
              <a:t> </a:t>
            </a:r>
            <a:r>
              <a:rPr lang="en-US" sz="2500" b="1" dirty="0" err="1">
                <a:ln w="50800"/>
                <a:solidFill>
                  <a:schemeClr val="tx1"/>
                </a:solidFill>
              </a:rPr>
              <a:t>bizning</a:t>
            </a:r>
            <a:r>
              <a:rPr lang="en-US" sz="2500" b="1" dirty="0">
                <a:ln w="50800"/>
                <a:solidFill>
                  <a:schemeClr val="tx1"/>
                </a:solidFill>
              </a:rPr>
              <a:t> </a:t>
            </a:r>
            <a:r>
              <a:rPr lang="en-US" sz="2500" b="1" dirty="0" err="1">
                <a:ln w="50800"/>
                <a:solidFill>
                  <a:schemeClr val="tx1"/>
                </a:solidFill>
              </a:rPr>
              <a:t>orzu-umidimiz</a:t>
            </a:r>
            <a:r>
              <a:rPr lang="en-US" sz="2500" b="1" dirty="0">
                <a:ln w="50800"/>
                <a:solidFill>
                  <a:schemeClr val="tx1"/>
                </a:solidFill>
              </a:rPr>
              <a:t>, </a:t>
            </a:r>
            <a:r>
              <a:rPr lang="en-US" sz="2500" b="1" dirty="0" err="1">
                <a:ln w="50800"/>
                <a:solidFill>
                  <a:schemeClr val="tx1"/>
                </a:solidFill>
              </a:rPr>
              <a:t>kelajagimiz</a:t>
            </a:r>
            <a:r>
              <a:rPr lang="en-US" sz="2500" b="1" dirty="0">
                <a:ln w="50800"/>
                <a:solidFill>
                  <a:schemeClr val="tx1"/>
                </a:solidFill>
              </a:rPr>
              <a:t>, </a:t>
            </a:r>
            <a:r>
              <a:rPr lang="en-US" sz="2500" b="1" dirty="0" err="1">
                <a:ln w="50800"/>
                <a:solidFill>
                  <a:schemeClr val="tx1"/>
                </a:solidFill>
              </a:rPr>
              <a:t>balki</a:t>
            </a:r>
            <a:r>
              <a:rPr lang="en-US" sz="2500" b="1" dirty="0">
                <a:ln w="50800"/>
                <a:solidFill>
                  <a:schemeClr val="tx1"/>
                </a:solidFill>
              </a:rPr>
              <a:t> </a:t>
            </a:r>
          </a:p>
          <a:p>
            <a:pPr algn="ctr" fontAlgn="auto">
              <a:spcBef>
                <a:spcPts val="0"/>
              </a:spcBef>
              <a:spcAft>
                <a:spcPts val="0"/>
              </a:spcAft>
              <a:defRPr/>
            </a:pPr>
            <a:r>
              <a:rPr lang="en-US" sz="2500" b="1" dirty="0" err="1">
                <a:ln w="50800"/>
                <a:solidFill>
                  <a:schemeClr val="tx1"/>
                </a:solidFill>
              </a:rPr>
              <a:t>yoshlar</a:t>
            </a:r>
            <a:r>
              <a:rPr lang="en-US" sz="2500" b="1" dirty="0">
                <a:ln w="50800"/>
                <a:solidFill>
                  <a:schemeClr val="tx1"/>
                </a:solidFill>
              </a:rPr>
              <a:t>  </a:t>
            </a:r>
            <a:r>
              <a:rPr lang="en-US" sz="2500" b="1" dirty="0" err="1">
                <a:ln w="50800"/>
                <a:solidFill>
                  <a:schemeClr val="tx1"/>
                </a:solidFill>
              </a:rPr>
              <a:t>bizning</a:t>
            </a:r>
            <a:r>
              <a:rPr lang="en-US" sz="2500" b="1" dirty="0">
                <a:ln w="50800"/>
                <a:solidFill>
                  <a:schemeClr val="tx1"/>
                </a:solidFill>
              </a:rPr>
              <a:t> </a:t>
            </a:r>
            <a:r>
              <a:rPr lang="en-US" sz="2500" b="1" dirty="0" err="1">
                <a:ln w="50800"/>
                <a:solidFill>
                  <a:schemeClr val="tx1"/>
                </a:solidFill>
              </a:rPr>
              <a:t>bugungi</a:t>
            </a:r>
            <a:r>
              <a:rPr lang="en-US" sz="2500" b="1" dirty="0">
                <a:ln w="50800"/>
                <a:solidFill>
                  <a:schemeClr val="tx1"/>
                </a:solidFill>
              </a:rPr>
              <a:t> </a:t>
            </a:r>
            <a:r>
              <a:rPr lang="en-US" sz="2500" b="1" dirty="0" err="1">
                <a:ln w="50800"/>
                <a:solidFill>
                  <a:schemeClr val="tx1"/>
                </a:solidFill>
              </a:rPr>
              <a:t>va</a:t>
            </a:r>
            <a:r>
              <a:rPr lang="en-US" sz="2500" b="1" dirty="0">
                <a:ln w="50800"/>
                <a:solidFill>
                  <a:schemeClr val="tx1"/>
                </a:solidFill>
              </a:rPr>
              <a:t> </a:t>
            </a:r>
            <a:r>
              <a:rPr lang="en-US" sz="2500" b="1" dirty="0" err="1">
                <a:ln w="50800"/>
                <a:solidFill>
                  <a:schemeClr val="tx1"/>
                </a:solidFill>
              </a:rPr>
              <a:t>ertangi</a:t>
            </a:r>
            <a:r>
              <a:rPr lang="en-US" sz="2500" b="1" dirty="0">
                <a:ln w="50800"/>
                <a:solidFill>
                  <a:schemeClr val="tx1"/>
                </a:solidFill>
              </a:rPr>
              <a:t> </a:t>
            </a:r>
            <a:r>
              <a:rPr lang="en-US" sz="2500" b="1" dirty="0" err="1">
                <a:ln w="50800"/>
                <a:solidFill>
                  <a:schemeClr val="tx1"/>
                </a:solidFill>
              </a:rPr>
              <a:t>kunimizni</a:t>
            </a:r>
            <a:r>
              <a:rPr lang="en-US" sz="2500" b="1" dirty="0">
                <a:ln w="50800"/>
                <a:solidFill>
                  <a:schemeClr val="tx1"/>
                </a:solidFill>
              </a:rPr>
              <a:t> </a:t>
            </a:r>
            <a:r>
              <a:rPr lang="en-US" sz="2500" b="1" dirty="0" err="1">
                <a:ln w="50800"/>
                <a:solidFill>
                  <a:schemeClr val="tx1"/>
                </a:solidFill>
              </a:rPr>
              <a:t>hal</a:t>
            </a:r>
            <a:endParaRPr lang="en-US" sz="2500" b="1" dirty="0">
              <a:ln w="50800"/>
              <a:solidFill>
                <a:schemeClr val="tx1"/>
              </a:solidFill>
            </a:endParaRPr>
          </a:p>
          <a:p>
            <a:pPr algn="ctr" fontAlgn="auto">
              <a:spcBef>
                <a:spcPts val="0"/>
              </a:spcBef>
              <a:spcAft>
                <a:spcPts val="0"/>
              </a:spcAft>
              <a:defRPr/>
            </a:pPr>
            <a:r>
              <a:rPr lang="en-US" sz="2500" b="1" dirty="0">
                <a:ln w="50800"/>
                <a:solidFill>
                  <a:schemeClr val="tx1"/>
                </a:solidFill>
              </a:rPr>
              <a:t> </a:t>
            </a:r>
            <a:r>
              <a:rPr lang="en-US" sz="2500" b="1" dirty="0" err="1">
                <a:ln w="50800"/>
                <a:solidFill>
                  <a:schemeClr val="tx1"/>
                </a:solidFill>
              </a:rPr>
              <a:t>qiluvchi</a:t>
            </a:r>
            <a:r>
              <a:rPr lang="en-US" sz="2500" b="1" dirty="0">
                <a:ln w="50800"/>
                <a:solidFill>
                  <a:schemeClr val="tx1"/>
                </a:solidFill>
              </a:rPr>
              <a:t> </a:t>
            </a:r>
            <a:r>
              <a:rPr lang="en-US" sz="2500" b="1" dirty="0" err="1">
                <a:ln w="50800"/>
                <a:solidFill>
                  <a:schemeClr val="tx1"/>
                </a:solidFill>
              </a:rPr>
              <a:t>kuchdir</a:t>
            </a:r>
            <a:r>
              <a:rPr lang="en-US" sz="2500" b="1" dirty="0">
                <a:ln w="50800"/>
                <a:solidFill>
                  <a:schemeClr val="tx1"/>
                </a:solidFill>
              </a:rPr>
              <a:t>. </a:t>
            </a:r>
          </a:p>
          <a:p>
            <a:pPr algn="ctr" fontAlgn="auto">
              <a:spcBef>
                <a:spcPts val="0"/>
              </a:spcBef>
              <a:spcAft>
                <a:spcPts val="0"/>
              </a:spcAft>
              <a:defRPr/>
            </a:pPr>
            <a:r>
              <a:rPr lang="en-US" sz="2500" b="1" dirty="0">
                <a:ln w="50800"/>
                <a:solidFill>
                  <a:schemeClr val="tx1"/>
                </a:solidFill>
              </a:rPr>
              <a:t>						</a:t>
            </a:r>
            <a:r>
              <a:rPr lang="en-US" sz="2500" b="1" dirty="0" err="1">
                <a:ln w="50800"/>
                <a:solidFill>
                  <a:schemeClr val="tx1"/>
                </a:solidFill>
              </a:rPr>
              <a:t>I.A.Karimov</a:t>
            </a:r>
            <a:endParaRPr lang="ru-RU"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5786199"/>
          </a:xfrm>
          <a:prstGeom prst="rect">
            <a:avLst/>
          </a:prstGeom>
        </p:spPr>
        <p:txBody>
          <a:bodyPr wrap="square">
            <a:spAutoFit/>
          </a:bodyPr>
          <a:lstStyle/>
          <a:p>
            <a:pPr algn="just"/>
            <a:r>
              <a:rPr lang="en-US" sz="3700" dirty="0" smtClean="0"/>
              <a:t>	</a:t>
            </a:r>
            <a:r>
              <a:rPr lang="uz-Latn-UZ" sz="3700" b="1" dirty="0" smtClean="0">
                <a:solidFill>
                  <a:srgbClr val="0000FF"/>
                </a:solidFill>
              </a:rPr>
              <a:t>XII-XV asrlarda  </a:t>
            </a:r>
            <a:r>
              <a:rPr lang="uz-Latn-UZ" sz="3700" dirty="0" smtClean="0"/>
              <a:t>Italiyada  </a:t>
            </a:r>
            <a:r>
              <a:rPr lang="uz-Latn-UZ" sz="3700" b="1" dirty="0" smtClean="0">
                <a:solidFill>
                  <a:srgbClr val="0000FF"/>
                </a:solidFill>
              </a:rPr>
              <a:t>Muhammad  Xorazmiy,  Ahmad  Farg’oniy,  Farobiy,  Ibn  Sino, Ibn  Rushd  </a:t>
            </a:r>
            <a:r>
              <a:rPr lang="uz-Latn-UZ" sz="3700" dirty="0" smtClean="0"/>
              <a:t>kabi  mashhur  S</a:t>
            </a:r>
            <a:r>
              <a:rPr lang="en-US" sz="3700" dirty="0" smtClean="0"/>
              <a:t>h</a:t>
            </a:r>
            <a:r>
              <a:rPr lang="uz-Latn-UZ" sz="3700" dirty="0" smtClean="0"/>
              <a:t>arq  olimlarining  asarlari  </a:t>
            </a:r>
            <a:r>
              <a:rPr lang="uz-Latn-UZ" sz="3700" b="1" dirty="0" smtClean="0">
                <a:solidFill>
                  <a:srgbClr val="0000FF"/>
                </a:solidFill>
              </a:rPr>
              <a:t>lotin</a:t>
            </a:r>
            <a:r>
              <a:rPr lang="uz-Latn-UZ" sz="3700" dirty="0" smtClean="0"/>
              <a:t>  tiliga  tarjima  etildi, arab  ilmiy  yutuqlarini  o’rganishga  intilish  kuchaydi.  Bu  asarlar yevropaga  keng</a:t>
            </a:r>
            <a:r>
              <a:rPr lang="en-US" sz="3700" dirty="0" smtClean="0"/>
              <a:t> </a:t>
            </a:r>
            <a:r>
              <a:rPr lang="uz-Latn-UZ" sz="3700" dirty="0" smtClean="0"/>
              <a:t>tarqaldi va </a:t>
            </a:r>
            <a:r>
              <a:rPr lang="uz-Latn-UZ" sz="3700" b="1" i="1" dirty="0" smtClean="0"/>
              <a:t>Renessans  madaniyatining muhim qismiga </a:t>
            </a:r>
            <a:r>
              <a:rPr lang="uz-Latn-UZ" sz="3700" dirty="0" smtClean="0"/>
              <a:t>aylandi.</a:t>
            </a:r>
            <a:endParaRPr lang="ru-RU" sz="3700" dirty="0"/>
          </a:p>
        </p:txBody>
      </p:sp>
    </p:spTree>
    <p:extLst>
      <p:ext uri="{BB962C8B-B14F-4D97-AF65-F5344CB8AC3E}">
        <p14:creationId xmlns:p14="http://schemas.microsoft.com/office/powerpoint/2010/main" val="352564196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Поток">
  <a:themeElements>
    <a:clrScheme name="Поток">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Поток">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Поток">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725</TotalTime>
  <Words>1442</Words>
  <Application>Microsoft Office PowerPoint</Application>
  <PresentationFormat>Экран (4:3)</PresentationFormat>
  <Paragraphs>393</Paragraphs>
  <Slides>89</Slides>
  <Notes>65</Notes>
  <HiddenSlides>0</HiddenSlides>
  <MMClips>0</MMClips>
  <ScaleCrop>false</ScaleCrop>
  <HeadingPairs>
    <vt:vector size="4" baseType="variant">
      <vt:variant>
        <vt:lpstr>Тема</vt:lpstr>
      </vt:variant>
      <vt:variant>
        <vt:i4>1</vt:i4>
      </vt:variant>
      <vt:variant>
        <vt:lpstr>Заголовки слайдов</vt:lpstr>
      </vt:variant>
      <vt:variant>
        <vt:i4>89</vt:i4>
      </vt:variant>
    </vt:vector>
  </HeadingPairs>
  <TitlesOfParts>
    <vt:vector size="90" baseType="lpstr">
      <vt:lpstr>Поток</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Reanimator Extreme Edition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User</dc:creator>
  <cp:lastModifiedBy>User</cp:lastModifiedBy>
  <cp:revision>193</cp:revision>
  <dcterms:created xsi:type="dcterms:W3CDTF">2015-01-11T15:11:59Z</dcterms:created>
  <dcterms:modified xsi:type="dcterms:W3CDTF">2022-09-24T04:42:51Z</dcterms:modified>
</cp:coreProperties>
</file>